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72" r:id="rId5"/>
    <p:sldMasterId id="2147483660" r:id="rId6"/>
  </p:sldMasterIdLst>
  <p:notesMasterIdLst>
    <p:notesMasterId r:id="rId36"/>
  </p:notesMasterIdLst>
  <p:handoutMasterIdLst>
    <p:handoutMasterId r:id="rId37"/>
  </p:handoutMasterIdLst>
  <p:sldIdLst>
    <p:sldId id="259" r:id="rId7"/>
    <p:sldId id="257" r:id="rId8"/>
    <p:sldId id="322" r:id="rId9"/>
    <p:sldId id="262" r:id="rId10"/>
    <p:sldId id="315" r:id="rId11"/>
    <p:sldId id="317" r:id="rId12"/>
    <p:sldId id="318" r:id="rId13"/>
    <p:sldId id="319" r:id="rId14"/>
    <p:sldId id="264" r:id="rId15"/>
    <p:sldId id="265" r:id="rId16"/>
    <p:sldId id="266" r:id="rId17"/>
    <p:sldId id="268" r:id="rId18"/>
    <p:sldId id="269" r:id="rId19"/>
    <p:sldId id="271" r:id="rId20"/>
    <p:sldId id="272" r:id="rId21"/>
    <p:sldId id="273" r:id="rId22"/>
    <p:sldId id="274" r:id="rId23"/>
    <p:sldId id="313" r:id="rId24"/>
    <p:sldId id="316" r:id="rId25"/>
    <p:sldId id="275" r:id="rId26"/>
    <p:sldId id="320" r:id="rId27"/>
    <p:sldId id="276" r:id="rId28"/>
    <p:sldId id="324" r:id="rId29"/>
    <p:sldId id="277" r:id="rId30"/>
    <p:sldId id="279" r:id="rId31"/>
    <p:sldId id="326" r:id="rId32"/>
    <p:sldId id="328" r:id="rId33"/>
    <p:sldId id="329"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7AB"/>
    <a:srgbClr val="2B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mmstarry@hollandhart.com" TargetMode="External"/><Relationship Id="rId1" Type="http://schemas.openxmlformats.org/officeDocument/2006/relationships/theme" Target="../theme/theme8.xml"/><Relationship Id="rId4" Type="http://schemas.openxmlformats.org/officeDocument/2006/relationships/image" Target="../media/image8.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900" dirty="0" smtClean="0"/>
              <a:t>5/2015</a:t>
            </a:r>
            <a:endParaRPr lang="en-US" sz="9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800" dirty="0"/>
              <a:t>Copyright © 2015, Holland &amp; Hart </a:t>
            </a:r>
            <a:r>
              <a:rPr lang="en-US" sz="800" dirty="0" smtClean="0"/>
              <a:t>LLP</a:t>
            </a:r>
            <a:endParaRPr lang="en-US"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hangingPunct="0"/>
            <a:r>
              <a:rPr lang="en-US" sz="800" dirty="0"/>
              <a:t>Melissa M. Starry</a:t>
            </a:r>
          </a:p>
          <a:p>
            <a:pPr hangingPunct="0"/>
            <a:r>
              <a:rPr lang="en-US" sz="800" dirty="0"/>
              <a:t>208-383-3984</a:t>
            </a:r>
          </a:p>
          <a:p>
            <a:pPr hangingPunct="0"/>
            <a:r>
              <a:rPr lang="en-US" sz="800" u="sng" dirty="0">
                <a:hlinkClick r:id="rId2"/>
              </a:rPr>
              <a:t>mmstarry@hollandhart.com</a:t>
            </a:r>
            <a:endParaRPr lang="en-US" sz="800" dirty="0"/>
          </a:p>
          <a:p>
            <a:pPr hangingPunct="0"/>
            <a:r>
              <a:rPr lang="en-US" sz="800" dirty="0"/>
              <a:t>www.hollandhart.com</a:t>
            </a:r>
          </a:p>
          <a:p>
            <a:pPr hangingPunct="0"/>
            <a:r>
              <a:rPr lang="en-US" sz="800" u="sng" dirty="0" smtClean="0">
                <a:hlinkClick r:id="rId3"/>
              </a:rPr>
              <a:t>www.hhhealthlawblog.com</a:t>
            </a:r>
            <a:endParaRPr lang="en-US" sz="800"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0"/>
            <a:ext cx="1647825" cy="304165"/>
          </a:xfrm>
          <a:prstGeom prst="rect">
            <a:avLst/>
          </a:prstGeom>
          <a:noFill/>
          <a:ln>
            <a:noFill/>
          </a:ln>
        </p:spPr>
      </p:pic>
    </p:spTree>
    <p:extLst>
      <p:ext uri="{BB962C8B-B14F-4D97-AF65-F5344CB8AC3E}">
        <p14:creationId xmlns:p14="http://schemas.microsoft.com/office/powerpoint/2010/main" val="331508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EFD5C-5284-4094-9999-508336F9BF2B}" type="datetimeFigureOut">
              <a:rPr lang="en-US" smtClean="0"/>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DDD7A-7613-4774-A8FB-22AC3A3F16C5}" type="slidenum">
              <a:rPr lang="en-US" smtClean="0"/>
              <a:t>‹#›</a:t>
            </a:fld>
            <a:endParaRPr lang="en-US"/>
          </a:p>
        </p:txBody>
      </p:sp>
    </p:spTree>
    <p:extLst>
      <p:ext uri="{BB962C8B-B14F-4D97-AF65-F5344CB8AC3E}">
        <p14:creationId xmlns:p14="http://schemas.microsoft.com/office/powerpoint/2010/main" val="236677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0768802-3EB3-451C-888A-59CAAE0472F7}"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
        <p:nvSpPr>
          <p:cNvPr id="2" name="Title 1"/>
          <p:cNvSpPr>
            <a:spLocks noGrp="1"/>
          </p:cNvSpPr>
          <p:nvPr>
            <p:ph type="ctrTitle"/>
          </p:nvPr>
        </p:nvSpPr>
        <p:spPr>
          <a:xfrm>
            <a:off x="685800" y="1219200"/>
            <a:ext cx="7772400" cy="1470025"/>
          </a:xfrm>
        </p:spPr>
        <p:txBody>
          <a:bodyPr/>
          <a:lstStyle>
            <a:lvl1pPr algn="ct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6169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76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059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4777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477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5246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75495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5667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1807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582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9044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7051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12877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5724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0827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271472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4720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6325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9988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1797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38846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65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7771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9950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9892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44256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14664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0286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9959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9565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7164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046024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578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93340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03550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6679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601669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684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711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15650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94401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38404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9697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17356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1238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4671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20324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230120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4260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64147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0234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402139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73872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19722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441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6362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7543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46737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1099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A2A7AB"/>
                </a:solidFill>
              </a:defRPr>
            </a:lvl1pPr>
            <a:lvl2pPr>
              <a:defRPr sz="2800">
                <a:solidFill>
                  <a:srgbClr val="A2A7AB"/>
                </a:solidFill>
              </a:defRPr>
            </a:lvl2pPr>
            <a:lvl3pPr>
              <a:defRPr sz="2400">
                <a:solidFill>
                  <a:srgbClr val="A2A7AB"/>
                </a:solidFill>
              </a:defRPr>
            </a:lvl3pPr>
            <a:lvl4pPr>
              <a:defRPr sz="2000">
                <a:solidFill>
                  <a:srgbClr val="A2A7AB"/>
                </a:solidFill>
              </a:defRPr>
            </a:lvl4pPr>
            <a:lvl5pPr>
              <a:defRPr sz="2000">
                <a:solidFill>
                  <a:srgbClr val="A2A7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82388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2A7A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793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61952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5961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875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072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30989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389992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8191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727071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85273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71612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18639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cstanger@hollandhart.com" TargetMode="External"/><Relationship Id="rId2" Type="http://schemas.openxmlformats.org/officeDocument/2006/relationships/hyperlink" Target="mailto:mmstarry@hollandhar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66800"/>
            <a:ext cx="7772400" cy="990601"/>
          </a:xfrm>
        </p:spPr>
        <p:txBody>
          <a:bodyPr/>
          <a:lstStyle/>
          <a:p>
            <a:pPr eaLnBrk="1" hangingPunct="1"/>
            <a:r>
              <a:rPr lang="en-US" dirty="0" smtClean="0"/>
              <a:t>Telemedicine</a:t>
            </a:r>
          </a:p>
        </p:txBody>
      </p:sp>
      <p:sp>
        <p:nvSpPr>
          <p:cNvPr id="5123" name="Rectangle 3"/>
          <p:cNvSpPr>
            <a:spLocks noGrp="1" noChangeArrowheads="1"/>
          </p:cNvSpPr>
          <p:nvPr>
            <p:ph type="subTitle" idx="1"/>
          </p:nvPr>
        </p:nvSpPr>
        <p:spPr>
          <a:xfrm>
            <a:off x="5105400" y="2743200"/>
            <a:ext cx="3581400" cy="1752600"/>
          </a:xfrm>
        </p:spPr>
        <p:txBody>
          <a:bodyPr/>
          <a:lstStyle/>
          <a:p>
            <a:pPr eaLnBrk="1" hangingPunct="1"/>
            <a:r>
              <a:rPr lang="en-US" dirty="0" smtClean="0"/>
              <a:t>Melissa M. Starry</a:t>
            </a:r>
          </a:p>
          <a:p>
            <a:pPr eaLnBrk="1" hangingPunct="1"/>
            <a:r>
              <a:rPr lang="en-US" dirty="0" smtClean="0"/>
              <a:t>Compliance </a:t>
            </a:r>
            <a:r>
              <a:rPr lang="en-US" dirty="0" err="1" smtClean="0"/>
              <a:t>Bootcamp</a:t>
            </a:r>
            <a:endParaRPr lang="en-US" dirty="0" smtClean="0"/>
          </a:p>
          <a:p>
            <a:pPr eaLnBrk="1" hangingPunct="1"/>
            <a:r>
              <a:rPr lang="en-US" dirty="0" smtClean="0"/>
              <a:t>(5/15)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7625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1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smtClean="0"/>
              <a:t>Licensure</a:t>
            </a:r>
          </a:p>
        </p:txBody>
      </p:sp>
      <p:sp>
        <p:nvSpPr>
          <p:cNvPr id="11267" name="Content Placeholder 2"/>
          <p:cNvSpPr>
            <a:spLocks noGrp="1"/>
          </p:cNvSpPr>
          <p:nvPr>
            <p:ph idx="1"/>
          </p:nvPr>
        </p:nvSpPr>
        <p:spPr>
          <a:xfrm>
            <a:off x="457200" y="1066800"/>
            <a:ext cx="8229600" cy="4953000"/>
          </a:xfrm>
        </p:spPr>
        <p:txBody>
          <a:bodyPr>
            <a:normAutofit fontScale="92500" lnSpcReduction="10000"/>
          </a:bodyPr>
          <a:lstStyle/>
          <a:p>
            <a:r>
              <a:rPr lang="en-US" dirty="0" smtClean="0"/>
              <a:t>Who cares?</a:t>
            </a:r>
          </a:p>
          <a:p>
            <a:pPr lvl="1"/>
            <a:r>
              <a:rPr lang="en-US" dirty="0" smtClean="0"/>
              <a:t>Telemedicine provider</a:t>
            </a:r>
          </a:p>
          <a:p>
            <a:pPr lvl="2"/>
            <a:r>
              <a:rPr lang="en-US" dirty="0" smtClean="0"/>
              <a:t>Subject to criminal or administrative sanctions if not properly licensed, i.e., practicing without license</a:t>
            </a:r>
          </a:p>
          <a:p>
            <a:pPr lvl="2"/>
            <a:r>
              <a:rPr lang="en-US" dirty="0" smtClean="0"/>
              <a:t>No liability insurance</a:t>
            </a:r>
          </a:p>
          <a:p>
            <a:pPr lvl="2"/>
            <a:r>
              <a:rPr lang="en-US" dirty="0" smtClean="0"/>
              <a:t>No reimbursement for services provided</a:t>
            </a:r>
          </a:p>
          <a:p>
            <a:pPr lvl="1"/>
            <a:r>
              <a:rPr lang="en-US" dirty="0" smtClean="0"/>
              <a:t>Originating site</a:t>
            </a:r>
          </a:p>
          <a:p>
            <a:pPr lvl="2"/>
            <a:r>
              <a:rPr lang="en-US" dirty="0" smtClean="0"/>
              <a:t>No liability insurance for provider</a:t>
            </a:r>
          </a:p>
          <a:p>
            <a:pPr lvl="2"/>
            <a:r>
              <a:rPr lang="en-US" dirty="0" smtClean="0"/>
              <a:t>No reimbursement for services provided</a:t>
            </a:r>
          </a:p>
          <a:p>
            <a:pPr lvl="2"/>
            <a:r>
              <a:rPr lang="en-US" dirty="0" smtClean="0"/>
              <a:t>Facility licensing problems</a:t>
            </a:r>
          </a:p>
          <a:p>
            <a:pPr lvl="2"/>
            <a:r>
              <a:rPr lang="en-US" dirty="0" smtClean="0"/>
              <a:t>COP problems</a:t>
            </a:r>
          </a:p>
          <a:p>
            <a:pPr lvl="2"/>
            <a:r>
              <a:rPr lang="en-US" dirty="0" smtClean="0"/>
              <a:t>Maybe subject to negligent credentialing liability if bad outcome</a:t>
            </a:r>
          </a:p>
        </p:txBody>
      </p:sp>
    </p:spTree>
    <p:extLst>
      <p:ext uri="{BB962C8B-B14F-4D97-AF65-F5344CB8AC3E}">
        <p14:creationId xmlns:p14="http://schemas.microsoft.com/office/powerpoint/2010/main" val="292679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Licensure</a:t>
            </a:r>
          </a:p>
        </p:txBody>
      </p:sp>
      <p:sp>
        <p:nvSpPr>
          <p:cNvPr id="12291" name="Content Placeholder 2"/>
          <p:cNvSpPr>
            <a:spLocks noGrp="1"/>
          </p:cNvSpPr>
          <p:nvPr>
            <p:ph idx="1"/>
          </p:nvPr>
        </p:nvSpPr>
        <p:spPr>
          <a:xfrm>
            <a:off x="457200" y="1066800"/>
            <a:ext cx="8229600" cy="4800601"/>
          </a:xfrm>
        </p:spPr>
        <p:txBody>
          <a:bodyPr/>
          <a:lstStyle/>
          <a:p>
            <a:r>
              <a:rPr lang="en-US" dirty="0" smtClean="0"/>
              <a:t>State laws generally require that practitioners be licensed by the state in which the patient is located.</a:t>
            </a:r>
          </a:p>
          <a:p>
            <a:pPr lvl="1"/>
            <a:r>
              <a:rPr lang="en-US" dirty="0" smtClean="0"/>
              <a:t>States prohibit unauthorized practice of medicine.</a:t>
            </a:r>
          </a:p>
          <a:p>
            <a:pPr lvl="1"/>
            <a:r>
              <a:rPr lang="en-US" dirty="0" smtClean="0"/>
              <a:t>“Practice medicine” = usually interpreted as place where patient is located.</a:t>
            </a:r>
          </a:p>
          <a:p>
            <a:pPr lvl="1"/>
            <a:r>
              <a:rPr lang="en-US" dirty="0" smtClean="0"/>
              <a:t>State in which patient is located will usually apply its own law.</a:t>
            </a:r>
          </a:p>
          <a:p>
            <a:r>
              <a:rPr lang="en-US" dirty="0" smtClean="0"/>
              <a:t>States may vary how they address telemedicine.</a:t>
            </a:r>
          </a:p>
          <a:p>
            <a:pPr lvl="1"/>
            <a:r>
              <a:rPr lang="en-US" dirty="0" smtClean="0"/>
              <a:t>Full license or limited license required.</a:t>
            </a:r>
          </a:p>
        </p:txBody>
      </p:sp>
    </p:spTree>
    <p:extLst>
      <p:ext uri="{BB962C8B-B14F-4D97-AF65-F5344CB8AC3E}">
        <p14:creationId xmlns:p14="http://schemas.microsoft.com/office/powerpoint/2010/main" val="10086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mtClean="0"/>
              <a:t>Idaho Licensure</a:t>
            </a:r>
          </a:p>
        </p:txBody>
      </p:sp>
      <p:sp>
        <p:nvSpPr>
          <p:cNvPr id="14339" name="Content Placeholder 2"/>
          <p:cNvSpPr>
            <a:spLocks noGrp="1"/>
          </p:cNvSpPr>
          <p:nvPr>
            <p:ph idx="1"/>
          </p:nvPr>
        </p:nvSpPr>
        <p:spPr>
          <a:xfrm>
            <a:off x="457200" y="1066800"/>
            <a:ext cx="8229600" cy="5029200"/>
          </a:xfrm>
        </p:spPr>
        <p:txBody>
          <a:bodyPr>
            <a:normAutofit lnSpcReduction="10000"/>
          </a:bodyPr>
          <a:lstStyle/>
          <a:p>
            <a:r>
              <a:rPr lang="en-US" sz="2800" dirty="0" smtClean="0"/>
              <a:t>“Practice medicine” =</a:t>
            </a:r>
          </a:p>
          <a:p>
            <a:pPr lvl="1"/>
            <a:r>
              <a:rPr lang="en-US" sz="2400" dirty="0" smtClean="0"/>
              <a:t>To investigate, diagnose, treat or prescribe for any disease, ailment, injury, or other condition by any means.</a:t>
            </a:r>
          </a:p>
          <a:p>
            <a:pPr lvl="1"/>
            <a:r>
              <a:rPr lang="en-US" sz="2400" dirty="0" smtClean="0"/>
              <a:t>To apply principles or techniques of medical science in the prevention of any such conditions.</a:t>
            </a:r>
          </a:p>
          <a:p>
            <a:pPr lvl="1"/>
            <a:r>
              <a:rPr lang="en-US" sz="2400" dirty="0" smtClean="0"/>
              <a:t>To offer, undertake, attempt or hold oneself out as able to do any of the foregoing.</a:t>
            </a:r>
          </a:p>
          <a:p>
            <a:pPr>
              <a:buFont typeface="Wingdings" pitchFamily="2" charset="2"/>
              <a:buNone/>
            </a:pPr>
            <a:r>
              <a:rPr lang="en-US" sz="2000" dirty="0" smtClean="0"/>
              <a:t>	(IC 54-1803(1))</a:t>
            </a:r>
          </a:p>
          <a:p>
            <a:r>
              <a:rPr lang="en-US" sz="2800" dirty="0" smtClean="0"/>
              <a:t>Unauthorized practice of medicine = felony</a:t>
            </a:r>
          </a:p>
          <a:p>
            <a:pPr lvl="1"/>
            <a:r>
              <a:rPr lang="en-US" sz="2400" dirty="0" smtClean="0"/>
              <a:t>Up to $10,000 fine</a:t>
            </a:r>
          </a:p>
          <a:p>
            <a:pPr lvl="1"/>
            <a:r>
              <a:rPr lang="en-US" sz="2400" dirty="0" smtClean="0"/>
              <a:t>5 years in prison</a:t>
            </a:r>
          </a:p>
          <a:p>
            <a:pPr lvl="1"/>
            <a:r>
              <a:rPr lang="en-US" sz="2400" dirty="0" smtClean="0"/>
              <a:t>Adverse action against license</a:t>
            </a:r>
          </a:p>
        </p:txBody>
      </p:sp>
    </p:spTree>
    <p:extLst>
      <p:ext uri="{BB962C8B-B14F-4D97-AF65-F5344CB8AC3E}">
        <p14:creationId xmlns:p14="http://schemas.microsoft.com/office/powerpoint/2010/main" val="224628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Idaho Licensure</a:t>
            </a:r>
          </a:p>
        </p:txBody>
      </p:sp>
      <p:sp>
        <p:nvSpPr>
          <p:cNvPr id="15363" name="Content Placeholder 2"/>
          <p:cNvSpPr>
            <a:spLocks noGrp="1"/>
          </p:cNvSpPr>
          <p:nvPr>
            <p:ph idx="1"/>
          </p:nvPr>
        </p:nvSpPr>
        <p:spPr>
          <a:xfrm>
            <a:off x="457200" y="1066800"/>
            <a:ext cx="8229600" cy="4953000"/>
          </a:xfrm>
        </p:spPr>
        <p:txBody>
          <a:bodyPr>
            <a:normAutofit fontScale="92500" lnSpcReduction="20000"/>
          </a:bodyPr>
          <a:lstStyle/>
          <a:p>
            <a:r>
              <a:rPr lang="en-US" sz="3000" dirty="0" smtClean="0"/>
              <a:t>“Consultation” exception:</a:t>
            </a:r>
          </a:p>
          <a:p>
            <a:pPr lvl="1"/>
            <a:r>
              <a:rPr lang="en-US" sz="3000" dirty="0" smtClean="0"/>
              <a:t>A person residing and licensed in another state or country may practice medicine in Idaho if:</a:t>
            </a:r>
          </a:p>
          <a:p>
            <a:pPr lvl="2"/>
            <a:r>
              <a:rPr lang="en-US" sz="3000" dirty="0" smtClean="0"/>
              <a:t>He is consults with a physician licensed in Idaho, and</a:t>
            </a:r>
          </a:p>
          <a:p>
            <a:pPr lvl="2"/>
            <a:r>
              <a:rPr lang="en-US" sz="3000" dirty="0" smtClean="0"/>
              <a:t>He or she does not open an office or appoint a place to meet patients or receive calls in Idaho.</a:t>
            </a:r>
            <a:r>
              <a:rPr lang="en-US" sz="3000" dirty="0"/>
              <a:t> </a:t>
            </a:r>
            <a:r>
              <a:rPr lang="en-US" sz="3000" dirty="0" smtClean="0"/>
              <a:t> </a:t>
            </a:r>
          </a:p>
          <a:p>
            <a:pPr marL="457200" lvl="1" indent="0">
              <a:buNone/>
            </a:pPr>
            <a:r>
              <a:rPr lang="en-US" sz="2200" dirty="0" smtClean="0"/>
              <a:t>(IC 54-1804(b))</a:t>
            </a:r>
          </a:p>
          <a:p>
            <a:r>
              <a:rPr lang="en-US" sz="3000" dirty="0"/>
              <a:t>Test:  direct care v. consultation</a:t>
            </a:r>
          </a:p>
          <a:p>
            <a:pPr lvl="1"/>
            <a:r>
              <a:rPr lang="en-US" sz="3000" dirty="0"/>
              <a:t>Frequency?</a:t>
            </a:r>
          </a:p>
          <a:p>
            <a:pPr lvl="1"/>
            <a:r>
              <a:rPr lang="en-US" sz="3000" dirty="0"/>
              <a:t>Other physician involved?</a:t>
            </a:r>
          </a:p>
          <a:p>
            <a:r>
              <a:rPr lang="en-US" sz="3000" dirty="0"/>
              <a:t>If telemedicine provider contracts to provide services for hospital, practitioner must be licensed in Idaho.</a:t>
            </a:r>
          </a:p>
          <a:p>
            <a:endParaRPr lang="en-US" dirty="0" smtClean="0"/>
          </a:p>
        </p:txBody>
      </p:sp>
    </p:spTree>
    <p:extLst>
      <p:ext uri="{BB962C8B-B14F-4D97-AF65-F5344CB8AC3E}">
        <p14:creationId xmlns:p14="http://schemas.microsoft.com/office/powerpoint/2010/main" val="215332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smtClean="0"/>
              <a:t>Idaho Licensure</a:t>
            </a:r>
          </a:p>
        </p:txBody>
      </p:sp>
      <p:sp>
        <p:nvSpPr>
          <p:cNvPr id="17411" name="Content Placeholder 2"/>
          <p:cNvSpPr>
            <a:spLocks noGrp="1"/>
          </p:cNvSpPr>
          <p:nvPr>
            <p:ph idx="1"/>
          </p:nvPr>
        </p:nvSpPr>
        <p:spPr>
          <a:xfrm>
            <a:off x="457200" y="1066800"/>
            <a:ext cx="8229600" cy="4953000"/>
          </a:xfrm>
        </p:spPr>
        <p:txBody>
          <a:bodyPr>
            <a:normAutofit/>
          </a:bodyPr>
          <a:lstStyle/>
          <a:p>
            <a:r>
              <a:rPr lang="en-US" sz="2800" dirty="0" smtClean="0"/>
              <a:t>Board of Medicine Interpretation regarding Reading of Radiologic or Imaging Studies (3/5/04)</a:t>
            </a:r>
          </a:p>
          <a:p>
            <a:pPr lvl="1"/>
            <a:r>
              <a:rPr lang="en-US" dirty="0" smtClean="0"/>
              <a:t>“It is the interpretation of the Idaho State Board of Medicine that a physician reading radiologic or imaging studies done in Idaho on Idaho patients by an Idaho physician must hold an Idaho license to practice medicine unless the radiologic or imaging studies are sent to an out-of-state physician directly by an Idaho licensed physician to obtain consultation on a patient.”</a:t>
            </a:r>
          </a:p>
          <a:p>
            <a:pPr lvl="1">
              <a:buNone/>
            </a:pPr>
            <a:r>
              <a:rPr lang="en-US" sz="2000" dirty="0" smtClean="0"/>
              <a:t>(Available on Board of Medicine website)</a:t>
            </a:r>
          </a:p>
        </p:txBody>
      </p:sp>
    </p:spTree>
    <p:extLst>
      <p:ext uri="{BB962C8B-B14F-4D97-AF65-F5344CB8AC3E}">
        <p14:creationId xmlns:p14="http://schemas.microsoft.com/office/powerpoint/2010/main" val="350071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smtClean="0"/>
              <a:t>Idaho Licensure</a:t>
            </a:r>
          </a:p>
        </p:txBody>
      </p:sp>
      <p:sp>
        <p:nvSpPr>
          <p:cNvPr id="17411" name="Content Placeholder 2"/>
          <p:cNvSpPr>
            <a:spLocks noGrp="1"/>
          </p:cNvSpPr>
          <p:nvPr>
            <p:ph idx="1"/>
          </p:nvPr>
        </p:nvSpPr>
        <p:spPr>
          <a:xfrm>
            <a:off x="457200" y="1143000"/>
            <a:ext cx="8229600" cy="4724401"/>
          </a:xfrm>
        </p:spPr>
        <p:txBody>
          <a:bodyPr>
            <a:normAutofit fontScale="92500" lnSpcReduction="10000"/>
          </a:bodyPr>
          <a:lstStyle/>
          <a:p>
            <a:r>
              <a:rPr lang="en-US" sz="2800" dirty="0" smtClean="0"/>
              <a:t>Board of Medicine Interpretation regarding Reading of Pathology Studies (Undated)</a:t>
            </a:r>
          </a:p>
          <a:p>
            <a:pPr lvl="1"/>
            <a:r>
              <a:rPr lang="en-US" dirty="0" smtClean="0"/>
              <a:t>“It is the interpretation of the Idaho State Board of Medicine that a physician performing pathology tests on samples taken in the State of Idaho on Idaho patients by an Idaho physician must have an Idaho license to practice medicine if the physician performing pathology tests is rendering a diagnosis for inclusion in the patient’s medical chart unless the pathology tests are sent to an out-of-state physician directly by an Idaho licensed physician to obtain consultation on a patient.”</a:t>
            </a:r>
          </a:p>
          <a:p>
            <a:pPr lvl="1">
              <a:buNone/>
            </a:pPr>
            <a:r>
              <a:rPr lang="en-US" sz="2200" dirty="0" smtClean="0"/>
              <a:t>(Available on Board of Medicine website)</a:t>
            </a:r>
          </a:p>
        </p:txBody>
      </p:sp>
    </p:spTree>
    <p:extLst>
      <p:ext uri="{BB962C8B-B14F-4D97-AF65-F5344CB8AC3E}">
        <p14:creationId xmlns:p14="http://schemas.microsoft.com/office/powerpoint/2010/main" val="111313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mtClean="0"/>
              <a:t>Idaho Licensure</a:t>
            </a:r>
          </a:p>
        </p:txBody>
      </p:sp>
      <p:sp>
        <p:nvSpPr>
          <p:cNvPr id="18435" name="Rectangle 3"/>
          <p:cNvSpPr>
            <a:spLocks noGrp="1" noChangeArrowheads="1"/>
          </p:cNvSpPr>
          <p:nvPr>
            <p:ph type="body" idx="1"/>
          </p:nvPr>
        </p:nvSpPr>
        <p:spPr>
          <a:xfrm>
            <a:off x="457200" y="1143000"/>
            <a:ext cx="8229600" cy="4724401"/>
          </a:xfrm>
        </p:spPr>
        <p:txBody>
          <a:bodyPr/>
          <a:lstStyle/>
          <a:p>
            <a:r>
              <a:rPr lang="en-US" dirty="0" smtClean="0"/>
              <a:t>For Idaho Medicaid reimbursement, the telemedicine physician providing care must have a current Idaho licensure.  (Medicaid Info Release MA08-01)</a:t>
            </a:r>
          </a:p>
        </p:txBody>
      </p:sp>
    </p:spTree>
    <p:extLst>
      <p:ext uri="{BB962C8B-B14F-4D97-AF65-F5344CB8AC3E}">
        <p14:creationId xmlns:p14="http://schemas.microsoft.com/office/powerpoint/2010/main" val="3197242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Hospital COPs</a:t>
            </a:r>
          </a:p>
        </p:txBody>
      </p:sp>
      <p:sp>
        <p:nvSpPr>
          <p:cNvPr id="20483" name="Rectangle 3"/>
          <p:cNvSpPr>
            <a:spLocks noGrp="1" noChangeArrowheads="1"/>
          </p:cNvSpPr>
          <p:nvPr>
            <p:ph type="body" idx="1"/>
          </p:nvPr>
        </p:nvSpPr>
        <p:spPr>
          <a:xfrm>
            <a:off x="457200" y="1066800"/>
            <a:ext cx="8229600" cy="4800601"/>
          </a:xfrm>
        </p:spPr>
        <p:txBody>
          <a:bodyPr>
            <a:normAutofit/>
          </a:bodyPr>
          <a:lstStyle/>
          <a:p>
            <a:pPr>
              <a:lnSpc>
                <a:spcPct val="80000"/>
              </a:lnSpc>
            </a:pPr>
            <a:r>
              <a:rPr lang="en-US" dirty="0" smtClean="0"/>
              <a:t>In all cases, healthcare professional must be legally authorized to practice in the state where the hospital is located.  </a:t>
            </a:r>
            <a:r>
              <a:rPr lang="en-US" sz="1900" dirty="0" smtClean="0"/>
              <a:t>(Interpretive Guidelines for 42 </a:t>
            </a:r>
            <a:r>
              <a:rPr lang="en-US" sz="1900" dirty="0" err="1" smtClean="0"/>
              <a:t>CFR</a:t>
            </a:r>
            <a:r>
              <a:rPr lang="en-US" sz="1900" dirty="0" smtClean="0"/>
              <a:t> 482.12 and .22)</a:t>
            </a:r>
          </a:p>
          <a:p>
            <a:pPr>
              <a:lnSpc>
                <a:spcPct val="80000"/>
              </a:lnSpc>
            </a:pPr>
            <a:r>
              <a:rPr lang="en-US" dirty="0" smtClean="0"/>
              <a:t>When telemedicine is used and the practitioner and patient are located in different states, the practitioner providing the patient care service must be licensed and/or meet the other applicable standards that are required by the state or local laws in both the state where the practitioner is located and the state where the patient is located.</a:t>
            </a:r>
          </a:p>
          <a:p>
            <a:pPr>
              <a:lnSpc>
                <a:spcPct val="80000"/>
              </a:lnSpc>
              <a:buFont typeface="Wingdings" pitchFamily="2" charset="2"/>
              <a:buNone/>
            </a:pPr>
            <a:r>
              <a:rPr lang="en-US" sz="2000" dirty="0" smtClean="0"/>
              <a:t>	(Interpretive Guidelines for 42 </a:t>
            </a:r>
            <a:r>
              <a:rPr lang="en-US" sz="2000" dirty="0" err="1" smtClean="0"/>
              <a:t>CFR</a:t>
            </a:r>
            <a:r>
              <a:rPr lang="en-US" sz="2000" dirty="0" smtClean="0"/>
              <a:t> 482.11(c))</a:t>
            </a:r>
          </a:p>
        </p:txBody>
      </p:sp>
    </p:spTree>
    <p:extLst>
      <p:ext uri="{BB962C8B-B14F-4D97-AF65-F5344CB8AC3E}">
        <p14:creationId xmlns:p14="http://schemas.microsoft.com/office/powerpoint/2010/main" val="406813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05000" y="228600"/>
            <a:ext cx="7239000" cy="563562"/>
          </a:xfrm>
        </p:spPr>
        <p:txBody>
          <a:bodyPr>
            <a:normAutofit fontScale="90000"/>
          </a:bodyPr>
          <a:lstStyle/>
          <a:p>
            <a:r>
              <a:rPr lang="en-US" dirty="0" smtClean="0"/>
              <a:t>Restrictions on Remote Prescribing</a:t>
            </a:r>
          </a:p>
        </p:txBody>
      </p:sp>
      <p:sp>
        <p:nvSpPr>
          <p:cNvPr id="23555" name="Content Placeholder 2"/>
          <p:cNvSpPr>
            <a:spLocks noGrp="1"/>
          </p:cNvSpPr>
          <p:nvPr>
            <p:ph idx="1"/>
          </p:nvPr>
        </p:nvSpPr>
        <p:spPr>
          <a:xfrm>
            <a:off x="457200" y="1066800"/>
            <a:ext cx="8229600" cy="4800601"/>
          </a:xfrm>
        </p:spPr>
        <p:txBody>
          <a:bodyPr>
            <a:noAutofit/>
          </a:bodyPr>
          <a:lstStyle/>
          <a:p>
            <a:r>
              <a:rPr lang="en-US" sz="2800" dirty="0" smtClean="0"/>
              <a:t>Early internet pharmacies were prescribing based solely on online questionnaires or similar methods.</a:t>
            </a:r>
          </a:p>
          <a:p>
            <a:r>
              <a:rPr lang="en-US" sz="2800" dirty="0" smtClean="0"/>
              <a:t>In response, many states or medical boards require an in-person physical exam before allowing the practitioner to prescribe or render treatment.</a:t>
            </a:r>
          </a:p>
          <a:p>
            <a:pPr lvl="1"/>
            <a:r>
              <a:rPr lang="en-US" dirty="0" smtClean="0"/>
              <a:t>Medical practices act</a:t>
            </a:r>
          </a:p>
          <a:p>
            <a:pPr lvl="1"/>
            <a:r>
              <a:rPr lang="en-US" dirty="0" smtClean="0"/>
              <a:t>Statement of medical boards</a:t>
            </a:r>
          </a:p>
          <a:p>
            <a:pPr>
              <a:buFont typeface="Wingdings" pitchFamily="2" charset="2"/>
              <a:buNone/>
            </a:pPr>
            <a:r>
              <a:rPr lang="en-US" sz="2800" dirty="0" smtClean="0"/>
              <a:t>	See http://www.fsmb.org/pdf/InternetPrescribing-law&amp;policylanguage.pdf.</a:t>
            </a:r>
          </a:p>
          <a:p>
            <a:r>
              <a:rPr lang="en-US" sz="2800" i="1" dirty="0" smtClean="0"/>
              <a:t>Check relevant laws concerning in-person contact.</a:t>
            </a:r>
          </a:p>
        </p:txBody>
      </p:sp>
    </p:spTree>
    <p:extLst>
      <p:ext uri="{BB962C8B-B14F-4D97-AF65-F5344CB8AC3E}">
        <p14:creationId xmlns:p14="http://schemas.microsoft.com/office/powerpoint/2010/main" val="372920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162800" cy="563562"/>
          </a:xfrm>
        </p:spPr>
        <p:txBody>
          <a:bodyPr>
            <a:noAutofit/>
          </a:bodyPr>
          <a:lstStyle/>
          <a:p>
            <a:r>
              <a:rPr lang="en-US" sz="3500" dirty="0" smtClean="0"/>
              <a:t>Idaho Law Regarding Remote Prescribing </a:t>
            </a:r>
            <a:endParaRPr lang="en-US" sz="3500" dirty="0"/>
          </a:p>
        </p:txBody>
      </p:sp>
      <p:sp>
        <p:nvSpPr>
          <p:cNvPr id="3" name="Content Placeholder 2"/>
          <p:cNvSpPr>
            <a:spLocks noGrp="1"/>
          </p:cNvSpPr>
          <p:nvPr>
            <p:ph idx="1"/>
          </p:nvPr>
        </p:nvSpPr>
        <p:spPr>
          <a:xfrm>
            <a:off x="457200" y="1143000"/>
            <a:ext cx="8229600" cy="4724401"/>
          </a:xfrm>
        </p:spPr>
        <p:txBody>
          <a:bodyPr>
            <a:normAutofit fontScale="92500" lnSpcReduction="20000"/>
          </a:bodyPr>
          <a:lstStyle/>
          <a:p>
            <a:r>
              <a:rPr lang="en-US" sz="3000" dirty="0" smtClean="0"/>
              <a:t>“A </a:t>
            </a:r>
            <a:r>
              <a:rPr lang="en-US" sz="3000" dirty="0"/>
              <a:t>prescription drug order for a legend drug is not valid unless it is issued for a legitimate medical purpose arising from a prescriber-patient relationship which includes a documented patient evaluation adequate to establish diagnoses and identify underlying conditions and/or contraindications to the treatment. Treatment, including issuing a prescription drug order, based solely on an online questionnaire or consultation outside of an ongoing clinical relationship does not constitute a legitimate medical purpose</a:t>
            </a:r>
            <a:r>
              <a:rPr lang="en-US" sz="3000" dirty="0" smtClean="0"/>
              <a:t>.”</a:t>
            </a:r>
          </a:p>
          <a:p>
            <a:r>
              <a:rPr lang="en-US" sz="3000" dirty="0" smtClean="0"/>
              <a:t>Subject to several exceptions.</a:t>
            </a:r>
          </a:p>
          <a:p>
            <a:r>
              <a:rPr lang="en-US" sz="3000" dirty="0" smtClean="0"/>
              <a:t>Idaho Telehealth Access Act: allows the provider-patient relationship to be established via </a:t>
            </a:r>
            <a:r>
              <a:rPr lang="en-US" sz="3000" dirty="0" err="1" smtClean="0"/>
              <a:t>telehealth</a:t>
            </a:r>
            <a:r>
              <a:rPr lang="en-US" sz="3000" dirty="0" smtClean="0"/>
              <a:t>.</a:t>
            </a:r>
            <a:endParaRPr lang="en-US" sz="3000" dirty="0"/>
          </a:p>
        </p:txBody>
      </p:sp>
    </p:spTree>
    <p:extLst>
      <p:ext uri="{BB962C8B-B14F-4D97-AF65-F5344CB8AC3E}">
        <p14:creationId xmlns:p14="http://schemas.microsoft.com/office/powerpoint/2010/main" val="379914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they necessarily reflect the views of Holland &amp; Hart LLP or any of its attorneys other than the speaker. This presentation is not intended to create an attorney-client relationship between you and Holland &amp; Hart LLP. If you have specific questions as to the application of law to your activities, you should seek the advice of your legal counsel.</a:t>
            </a:r>
          </a:p>
          <a:p>
            <a:endParaRPr lang="en-US" dirty="0"/>
          </a:p>
        </p:txBody>
      </p:sp>
    </p:spTree>
    <p:extLst>
      <p:ext uri="{BB962C8B-B14F-4D97-AF65-F5344CB8AC3E}">
        <p14:creationId xmlns:p14="http://schemas.microsoft.com/office/powerpoint/2010/main" val="193169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Licensure</a:t>
            </a:r>
          </a:p>
        </p:txBody>
      </p:sp>
      <p:sp>
        <p:nvSpPr>
          <p:cNvPr id="19459" name="Content Placeholder 2"/>
          <p:cNvSpPr>
            <a:spLocks noGrp="1"/>
          </p:cNvSpPr>
          <p:nvPr>
            <p:ph idx="1"/>
          </p:nvPr>
        </p:nvSpPr>
        <p:spPr>
          <a:xfrm>
            <a:off x="457200" y="1066800"/>
            <a:ext cx="8229600" cy="4800601"/>
          </a:xfrm>
        </p:spPr>
        <p:txBody>
          <a:bodyPr>
            <a:noAutofit/>
          </a:bodyPr>
          <a:lstStyle/>
          <a:p>
            <a:pPr>
              <a:buFont typeface="Wingdings" pitchFamily="2" charset="2"/>
              <a:buNone/>
            </a:pPr>
            <a:r>
              <a:rPr lang="en-US" sz="2800" dirty="0" smtClean="0"/>
              <a:t>To summarize:</a:t>
            </a:r>
          </a:p>
          <a:p>
            <a:r>
              <a:rPr lang="en-US" sz="2600" dirty="0" smtClean="0"/>
              <a:t>Telemedicine provider in another state </a:t>
            </a:r>
            <a:r>
              <a:rPr lang="en-US" sz="2600" dirty="0" smtClean="0">
                <a:sym typeface="Wingdings" pitchFamily="2" charset="2"/>
              </a:rPr>
              <a:t> Idaho</a:t>
            </a:r>
          </a:p>
          <a:p>
            <a:pPr lvl="1"/>
            <a:r>
              <a:rPr lang="en-US" sz="2600" dirty="0" smtClean="0">
                <a:sym typeface="Wingdings" pitchFamily="2" charset="2"/>
              </a:rPr>
              <a:t>Ensure outside practitioner has an Idaho license, or</a:t>
            </a:r>
          </a:p>
          <a:p>
            <a:pPr lvl="1"/>
            <a:r>
              <a:rPr lang="en-US" sz="2600" dirty="0" smtClean="0">
                <a:sym typeface="Wingdings" pitchFamily="2" charset="2"/>
              </a:rPr>
              <a:t>Make sure—</a:t>
            </a:r>
          </a:p>
          <a:p>
            <a:pPr lvl="2"/>
            <a:r>
              <a:rPr lang="en-US" sz="2600" dirty="0" smtClean="0">
                <a:sym typeface="Wingdings" pitchFamily="2" charset="2"/>
              </a:rPr>
              <a:t>Outside practitioner consults with Idaho practitioner, and</a:t>
            </a:r>
          </a:p>
          <a:p>
            <a:pPr lvl="2"/>
            <a:r>
              <a:rPr lang="en-US" sz="2600" dirty="0" smtClean="0">
                <a:sym typeface="Wingdings" pitchFamily="2" charset="2"/>
              </a:rPr>
              <a:t>Outside practitioner does not open shop in Idaho or contract with hospital to provide services in Idaho.</a:t>
            </a:r>
          </a:p>
          <a:p>
            <a:pPr lvl="2"/>
            <a:r>
              <a:rPr lang="en-US" sz="2600" dirty="0" smtClean="0">
                <a:sym typeface="Wingdings" pitchFamily="2" charset="2"/>
              </a:rPr>
              <a:t>Medicaid may not pay for unlicensed provider.</a:t>
            </a:r>
          </a:p>
          <a:p>
            <a:r>
              <a:rPr lang="en-US" sz="2600" dirty="0" smtClean="0">
                <a:sym typeface="Wingdings" pitchFamily="2" charset="2"/>
              </a:rPr>
              <a:t>Telemedicine provider in Idaho  another state</a:t>
            </a:r>
          </a:p>
          <a:p>
            <a:pPr lvl="1"/>
            <a:r>
              <a:rPr lang="en-US" sz="2600" dirty="0" smtClean="0">
                <a:sym typeface="Wingdings" pitchFamily="2" charset="2"/>
              </a:rPr>
              <a:t>Check laws of the other state</a:t>
            </a:r>
            <a:endParaRPr lang="en-US" sz="2600" dirty="0" smtClean="0"/>
          </a:p>
        </p:txBody>
      </p:sp>
    </p:spTree>
    <p:extLst>
      <p:ext uri="{BB962C8B-B14F-4D97-AF65-F5344CB8AC3E}">
        <p14:creationId xmlns:p14="http://schemas.microsoft.com/office/powerpoint/2010/main" val="207618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Interstate Medical Licensure Act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Also signed by Governor Otter this session.</a:t>
            </a:r>
          </a:p>
          <a:p>
            <a:r>
              <a:rPr lang="en-US" dirty="0" smtClean="0"/>
              <a:t>The Interstate Medical Licensure Compact was developed by representatives of state medical boards from across the country.  It does not quite exist yet – 6 states have passed legislation like this.  They are waiting on one or two more, but we are likely at least a year out on this.</a:t>
            </a:r>
          </a:p>
          <a:p>
            <a:r>
              <a:rPr lang="en-US" dirty="0" smtClean="0"/>
              <a:t>Idea is to enhance the portability of the medical license and streamline the process for applying for medical licenses in multiple states by expediting the licensing process for physicians already licensed in compact states who meet the Idaho requirements. </a:t>
            </a:r>
          </a:p>
          <a:p>
            <a:r>
              <a:rPr lang="en-US" dirty="0" smtClean="0"/>
              <a:t>Physician must designate one of the member states as the state of principal license for the purpose of registration.  </a:t>
            </a:r>
          </a:p>
          <a:p>
            <a:r>
              <a:rPr lang="en-US" dirty="0" smtClean="0"/>
              <a:t>The Board of Medicine will participate in the rules and governance of the commission that manages the Compact.  The Compact will share data on practitioners who choose to use the expedited licensing process, share disciplinary information, and participate in joint investigations.  Disciplinary actions will remain the duty/option of the Board of Medicine. </a:t>
            </a:r>
            <a:endParaRPr lang="en-US" dirty="0"/>
          </a:p>
        </p:txBody>
      </p:sp>
    </p:spTree>
    <p:extLst>
      <p:ext uri="{BB962C8B-B14F-4D97-AF65-F5344CB8AC3E}">
        <p14:creationId xmlns:p14="http://schemas.microsoft.com/office/powerpoint/2010/main" val="165587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mtClean="0"/>
              <a:t>Credentialing</a:t>
            </a:r>
          </a:p>
        </p:txBody>
      </p:sp>
      <p:sp>
        <p:nvSpPr>
          <p:cNvPr id="21507" name="Content Placeholder 2"/>
          <p:cNvSpPr>
            <a:spLocks noGrp="1"/>
          </p:cNvSpPr>
          <p:nvPr>
            <p:ph idx="1"/>
          </p:nvPr>
        </p:nvSpPr>
        <p:spPr/>
        <p:txBody>
          <a:bodyPr/>
          <a:lstStyle/>
          <a:p>
            <a:endParaRPr lang="en-US" smtClean="0"/>
          </a:p>
        </p:txBody>
      </p:sp>
      <p:pic>
        <p:nvPicPr>
          <p:cNvPr id="21508" name="Picture 2" descr="http://susiecookhc.files.wordpress.com/2011/05/telemedicine1.jpg"/>
          <p:cNvPicPr>
            <a:picLocks noChangeAspect="1" noChangeArrowheads="1"/>
          </p:cNvPicPr>
          <p:nvPr/>
        </p:nvPicPr>
        <p:blipFill>
          <a:blip r:embed="rId2" cstate="print"/>
          <a:srcRect/>
          <a:stretch>
            <a:fillRect/>
          </a:stretch>
        </p:blipFill>
        <p:spPr bwMode="auto">
          <a:xfrm>
            <a:off x="1981200" y="1281113"/>
            <a:ext cx="5029200" cy="4930775"/>
          </a:xfrm>
          <a:prstGeom prst="rect">
            <a:avLst/>
          </a:prstGeom>
          <a:noFill/>
          <a:ln w="9525">
            <a:noFill/>
            <a:miter lim="800000"/>
            <a:headEnd/>
            <a:tailEnd/>
          </a:ln>
        </p:spPr>
      </p:pic>
    </p:spTree>
    <p:extLst>
      <p:ext uri="{BB962C8B-B14F-4D97-AF65-F5344CB8AC3E}">
        <p14:creationId xmlns:p14="http://schemas.microsoft.com/office/powerpoint/2010/main" val="244921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smtClean="0"/>
              <a:t>Credentialing and Privileging</a:t>
            </a:r>
          </a:p>
        </p:txBody>
      </p:sp>
      <p:sp>
        <p:nvSpPr>
          <p:cNvPr id="25603" name="Content Placeholder 2"/>
          <p:cNvSpPr>
            <a:spLocks noGrp="1"/>
          </p:cNvSpPr>
          <p:nvPr>
            <p:ph idx="1"/>
          </p:nvPr>
        </p:nvSpPr>
        <p:spPr>
          <a:xfrm>
            <a:off x="304800" y="1295400"/>
            <a:ext cx="8839200" cy="4724400"/>
          </a:xfrm>
        </p:spPr>
        <p:txBody>
          <a:bodyPr>
            <a:normAutofit lnSpcReduction="10000"/>
          </a:bodyPr>
          <a:lstStyle/>
          <a:p>
            <a:pPr eaLnBrk="1" hangingPunct="1"/>
            <a:r>
              <a:rPr lang="en-US" sz="2400" smtClean="0"/>
              <a:t>States usually require credentialing of practitioners to provide services at hospitals or other facilities.</a:t>
            </a:r>
          </a:p>
          <a:p>
            <a:pPr lvl="1" eaLnBrk="1" hangingPunct="1"/>
            <a:r>
              <a:rPr lang="en-US" smtClean="0"/>
              <a:t>State statutes or licensing regulations.</a:t>
            </a:r>
          </a:p>
          <a:p>
            <a:pPr lvl="1" eaLnBrk="1" hangingPunct="1"/>
            <a:r>
              <a:rPr lang="en-US" smtClean="0"/>
              <a:t>Common law tort duty.</a:t>
            </a:r>
          </a:p>
          <a:p>
            <a:pPr eaLnBrk="1" hangingPunct="1"/>
            <a:r>
              <a:rPr lang="en-US" sz="2400" smtClean="0"/>
              <a:t>Medical staff bylaws require credentialing.</a:t>
            </a:r>
          </a:p>
          <a:p>
            <a:pPr eaLnBrk="1" hangingPunct="1"/>
            <a:r>
              <a:rPr lang="en-US" sz="2400" smtClean="0"/>
              <a:t>Statutes, regs, or bylaws may require individual credentialing.</a:t>
            </a:r>
          </a:p>
          <a:p>
            <a:pPr eaLnBrk="1" hangingPunct="1"/>
            <a:r>
              <a:rPr lang="en-US" sz="2400" smtClean="0"/>
              <a:t>Individual credentialing for telemedicine is problematic.</a:t>
            </a:r>
          </a:p>
          <a:p>
            <a:pPr lvl="1" eaLnBrk="1" hangingPunct="1"/>
            <a:r>
              <a:rPr lang="en-US" smtClean="0"/>
              <a:t>Facility may have many providers rendering telemedicine services, e.g., teleradiology.</a:t>
            </a:r>
          </a:p>
          <a:p>
            <a:pPr lvl="1" eaLnBrk="1" hangingPunct="1"/>
            <a:r>
              <a:rPr lang="en-US" smtClean="0"/>
              <a:t>Facility may not be qualified to assess competence of telemedicine providers through internal credentialing.</a:t>
            </a:r>
          </a:p>
          <a:p>
            <a:pPr eaLnBrk="1" hangingPunct="1"/>
            <a:endParaRPr lang="en-US" smtClean="0"/>
          </a:p>
        </p:txBody>
      </p:sp>
    </p:spTree>
    <p:extLst>
      <p:ext uri="{BB962C8B-B14F-4D97-AF65-F5344CB8AC3E}">
        <p14:creationId xmlns:p14="http://schemas.microsoft.com/office/powerpoint/2010/main" val="468756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dirty="0" smtClean="0"/>
              <a:t>Idaho Hospital Rules</a:t>
            </a:r>
          </a:p>
        </p:txBody>
      </p:sp>
      <p:sp>
        <p:nvSpPr>
          <p:cNvPr id="22531" name="Content Placeholder 2"/>
          <p:cNvSpPr>
            <a:spLocks noGrp="1"/>
          </p:cNvSpPr>
          <p:nvPr>
            <p:ph idx="1"/>
          </p:nvPr>
        </p:nvSpPr>
        <p:spPr>
          <a:xfrm>
            <a:off x="457200" y="1143000"/>
            <a:ext cx="8229600" cy="4724401"/>
          </a:xfrm>
        </p:spPr>
        <p:txBody>
          <a:bodyPr>
            <a:normAutofit/>
          </a:bodyPr>
          <a:lstStyle/>
          <a:p>
            <a:r>
              <a:rPr lang="en-US" sz="2800" dirty="0" smtClean="0"/>
              <a:t>Idaho hospital statutes and regulations</a:t>
            </a:r>
          </a:p>
          <a:p>
            <a:pPr lvl="1"/>
            <a:r>
              <a:rPr lang="en-US" sz="2400" dirty="0" smtClean="0"/>
              <a:t>Do not expressly cover telemedicine credentialing.</a:t>
            </a:r>
          </a:p>
          <a:p>
            <a:pPr lvl="1"/>
            <a:r>
              <a:rPr lang="en-US" sz="2400" dirty="0" smtClean="0"/>
              <a:t>Contemplate individual credentialing.</a:t>
            </a:r>
          </a:p>
          <a:p>
            <a:pPr lvl="2"/>
            <a:r>
              <a:rPr lang="en-US" dirty="0" smtClean="0"/>
              <a:t>Medical staff members must be qualified for privileges.</a:t>
            </a:r>
          </a:p>
          <a:p>
            <a:pPr lvl="2"/>
            <a:r>
              <a:rPr lang="en-US" dirty="0" smtClean="0"/>
              <a:t>Privileges granted only on basis of individual training, competence and experience.</a:t>
            </a:r>
          </a:p>
          <a:p>
            <a:pPr lvl="2"/>
            <a:r>
              <a:rPr lang="en-US" dirty="0" smtClean="0"/>
              <a:t>Process must include application, agreement to comply with bylaws, and delineation of privileges.</a:t>
            </a:r>
          </a:p>
          <a:p>
            <a:pPr lvl="2"/>
            <a:r>
              <a:rPr lang="en-US" dirty="0" smtClean="0"/>
              <a:t>Must include board, administration and active medical staff.</a:t>
            </a:r>
          </a:p>
          <a:p>
            <a:pPr lvl="2"/>
            <a:r>
              <a:rPr lang="en-US" dirty="0" smtClean="0"/>
              <a:t>Reappointment every two years.</a:t>
            </a:r>
          </a:p>
          <a:p>
            <a:pPr>
              <a:buFont typeface="Wingdings" pitchFamily="2" charset="2"/>
              <a:buNone/>
            </a:pPr>
            <a:r>
              <a:rPr lang="en-US" sz="2000" dirty="0" smtClean="0"/>
              <a:t>(</a:t>
            </a:r>
            <a:r>
              <a:rPr lang="en-US" sz="2000" dirty="0" err="1" smtClean="0"/>
              <a:t>IDAPA</a:t>
            </a:r>
            <a:r>
              <a:rPr lang="en-US" sz="2000" dirty="0" smtClean="0"/>
              <a:t> 16.03.14.200 and -.250)</a:t>
            </a:r>
          </a:p>
        </p:txBody>
      </p:sp>
    </p:spTree>
    <p:extLst>
      <p:ext uri="{BB962C8B-B14F-4D97-AF65-F5344CB8AC3E}">
        <p14:creationId xmlns:p14="http://schemas.microsoft.com/office/powerpoint/2010/main" val="375109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r>
              <a:rPr lang="en-US" sz="3600" dirty="0" smtClean="0"/>
              <a:t>Medicare Conditions of Participation</a:t>
            </a:r>
          </a:p>
        </p:txBody>
      </p:sp>
      <p:sp>
        <p:nvSpPr>
          <p:cNvPr id="24579" name="Content Placeholder 2"/>
          <p:cNvSpPr>
            <a:spLocks noGrp="1"/>
          </p:cNvSpPr>
          <p:nvPr>
            <p:ph idx="1"/>
          </p:nvPr>
        </p:nvSpPr>
        <p:spPr>
          <a:xfrm>
            <a:off x="457200" y="1066800"/>
            <a:ext cx="8229600" cy="5029200"/>
          </a:xfrm>
        </p:spPr>
        <p:txBody>
          <a:bodyPr>
            <a:normAutofit lnSpcReduction="10000"/>
          </a:bodyPr>
          <a:lstStyle/>
          <a:p>
            <a:r>
              <a:rPr lang="en-US" sz="2600" dirty="0" smtClean="0"/>
              <a:t>Allows credentialing by proxy for telemedicine providers, i.e., hospital may accept credentialing done by distant site if meet certain standards.</a:t>
            </a:r>
          </a:p>
          <a:p>
            <a:r>
              <a:rPr lang="en-US" sz="2600" dirty="0" smtClean="0"/>
              <a:t>Must have agreement between the hospital/</a:t>
            </a:r>
            <a:r>
              <a:rPr lang="en-US" sz="2600" dirty="0" err="1" smtClean="0"/>
              <a:t>CAH</a:t>
            </a:r>
            <a:r>
              <a:rPr lang="en-US" sz="2600" dirty="0" smtClean="0"/>
              <a:t> and either:</a:t>
            </a:r>
          </a:p>
          <a:p>
            <a:pPr lvl="1"/>
            <a:r>
              <a:rPr lang="en-US" sz="2600" dirty="0" smtClean="0"/>
              <a:t>Distant-site hospital that participates in Medicare; or</a:t>
            </a:r>
          </a:p>
          <a:p>
            <a:pPr lvl="1"/>
            <a:r>
              <a:rPr lang="en-US" sz="2600" dirty="0" smtClean="0"/>
              <a:t>Distant-site telemedicine entity, i.e.,</a:t>
            </a:r>
          </a:p>
          <a:p>
            <a:pPr lvl="2"/>
            <a:r>
              <a:rPr lang="en-US" sz="2600" dirty="0" smtClean="0"/>
              <a:t>provides telemedicine services</a:t>
            </a:r>
          </a:p>
          <a:p>
            <a:pPr lvl="2"/>
            <a:r>
              <a:rPr lang="en-US" sz="2600" dirty="0" smtClean="0"/>
              <a:t>not a Medicare-participating hospital</a:t>
            </a:r>
          </a:p>
          <a:p>
            <a:pPr lvl="2"/>
            <a:r>
              <a:rPr lang="en-US" sz="2600" dirty="0" smtClean="0"/>
              <a:t>provides services in manner that allows hospital or </a:t>
            </a:r>
            <a:r>
              <a:rPr lang="en-US" sz="2600" dirty="0" err="1" smtClean="0"/>
              <a:t>CAH</a:t>
            </a:r>
            <a:r>
              <a:rPr lang="en-US" sz="2600" dirty="0" smtClean="0"/>
              <a:t> to meet all </a:t>
            </a:r>
            <a:r>
              <a:rPr lang="en-US" sz="2600" dirty="0" err="1" smtClean="0"/>
              <a:t>COPs</a:t>
            </a:r>
            <a:r>
              <a:rPr lang="en-US" sz="2600" dirty="0" smtClean="0"/>
              <a:t>.</a:t>
            </a:r>
          </a:p>
          <a:p>
            <a:pPr>
              <a:buFont typeface="Wingdings" pitchFamily="2" charset="2"/>
              <a:buNone/>
            </a:pPr>
            <a:r>
              <a:rPr lang="en-US" sz="2200" dirty="0" smtClean="0"/>
              <a:t>	(42 </a:t>
            </a:r>
            <a:r>
              <a:rPr lang="en-US" sz="2200" dirty="0" err="1" smtClean="0"/>
              <a:t>CFR</a:t>
            </a:r>
            <a:r>
              <a:rPr lang="en-US" sz="2200" dirty="0" smtClean="0"/>
              <a:t> 482.12 and 485.616; 76 FR 25550 (5/5/11); CMS Transmittal 78 (12/22/11)</a:t>
            </a:r>
          </a:p>
        </p:txBody>
      </p:sp>
    </p:spTree>
    <p:extLst>
      <p:ext uri="{BB962C8B-B14F-4D97-AF65-F5344CB8AC3E}">
        <p14:creationId xmlns:p14="http://schemas.microsoft.com/office/powerpoint/2010/main" val="3225365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dirty="0" smtClean="0"/>
              <a:t>Credentialing: Hospital COPs</a:t>
            </a:r>
          </a:p>
        </p:txBody>
      </p:sp>
      <p:sp>
        <p:nvSpPr>
          <p:cNvPr id="27651" name="Content Placeholder 2"/>
          <p:cNvSpPr>
            <a:spLocks noGrp="1"/>
          </p:cNvSpPr>
          <p:nvPr>
            <p:ph idx="1"/>
          </p:nvPr>
        </p:nvSpPr>
        <p:spPr/>
        <p:txBody>
          <a:bodyPr>
            <a:normAutofit/>
          </a:bodyPr>
          <a:lstStyle/>
          <a:p>
            <a:pPr eaLnBrk="1" hangingPunct="1"/>
            <a:r>
              <a:rPr lang="en-US" sz="2400" dirty="0" smtClean="0"/>
              <a:t>COPs only allow credentialing by proxy for telemedicine privileges.</a:t>
            </a:r>
          </a:p>
          <a:p>
            <a:pPr eaLnBrk="1" hangingPunct="1"/>
            <a:r>
              <a:rPr lang="en-US" sz="2400" dirty="0" smtClean="0"/>
              <a:t>If practitioner provides non-telemedicine services, hospital must credential practitioner in traditional manner.</a:t>
            </a:r>
          </a:p>
          <a:p>
            <a:pPr eaLnBrk="1" hangingPunct="1"/>
            <a:r>
              <a:rPr lang="en-US" sz="2400" dirty="0" smtClean="0"/>
              <a:t>For telemedicine services, hospital/CAH’s governing board has the option to:</a:t>
            </a:r>
          </a:p>
          <a:p>
            <a:pPr lvl="1" eaLnBrk="1" hangingPunct="1"/>
            <a:r>
              <a:rPr lang="en-US" dirty="0" smtClean="0"/>
              <a:t>allow medical staff to rely on credentialing done by distant hospital or entity under new COPs, or</a:t>
            </a:r>
          </a:p>
          <a:p>
            <a:pPr lvl="1" eaLnBrk="1" hangingPunct="1"/>
            <a:r>
              <a:rPr lang="en-US" dirty="0" smtClean="0"/>
              <a:t>require med staff to credential each telemedicine provider.</a:t>
            </a:r>
          </a:p>
        </p:txBody>
      </p:sp>
    </p:spTree>
    <p:extLst>
      <p:ext uri="{BB962C8B-B14F-4D97-AF65-F5344CB8AC3E}">
        <p14:creationId xmlns:p14="http://schemas.microsoft.com/office/powerpoint/2010/main" val="45405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05000" y="228600"/>
            <a:ext cx="7239000" cy="563562"/>
          </a:xfrm>
        </p:spPr>
        <p:txBody>
          <a:bodyPr>
            <a:normAutofit fontScale="90000"/>
          </a:bodyPr>
          <a:lstStyle/>
          <a:p>
            <a:pPr eaLnBrk="1" hangingPunct="1"/>
            <a:r>
              <a:rPr lang="en-US" dirty="0" smtClean="0"/>
              <a:t>Credentialing: Emergency privileges</a:t>
            </a:r>
          </a:p>
        </p:txBody>
      </p:sp>
      <p:sp>
        <p:nvSpPr>
          <p:cNvPr id="39939" name="Rectangle 3"/>
          <p:cNvSpPr>
            <a:spLocks noGrp="1" noChangeArrowheads="1"/>
          </p:cNvSpPr>
          <p:nvPr>
            <p:ph type="body" idx="1"/>
          </p:nvPr>
        </p:nvSpPr>
        <p:spPr/>
        <p:txBody>
          <a:bodyPr/>
          <a:lstStyle/>
          <a:p>
            <a:pPr eaLnBrk="1" hangingPunct="1"/>
            <a:r>
              <a:rPr lang="en-US" sz="2400" dirty="0" smtClean="0"/>
              <a:t>Many state laws, regulations and/or bylaws allow facilities to grant temporary or emergency privileges.</a:t>
            </a:r>
          </a:p>
          <a:p>
            <a:pPr lvl="1" eaLnBrk="1" hangingPunct="1"/>
            <a:r>
              <a:rPr lang="en-US" dirty="0" smtClean="0"/>
              <a:t>Granted in limited circumstances, e.g.,</a:t>
            </a:r>
          </a:p>
          <a:p>
            <a:pPr lvl="2" eaLnBrk="1" hangingPunct="1"/>
            <a:r>
              <a:rPr lang="en-US" sz="2400" dirty="0" smtClean="0"/>
              <a:t>While normal credentialing process occurs.</a:t>
            </a:r>
          </a:p>
          <a:p>
            <a:pPr lvl="2" eaLnBrk="1" hangingPunct="1"/>
            <a:r>
              <a:rPr lang="en-US" sz="2400" dirty="0" smtClean="0"/>
              <a:t>Unique patient care need.</a:t>
            </a:r>
          </a:p>
          <a:p>
            <a:pPr lvl="1" eaLnBrk="1" hangingPunct="1"/>
            <a:r>
              <a:rPr lang="en-US" dirty="0" smtClean="0"/>
              <a:t>Subject to limited, preliminary review.</a:t>
            </a:r>
          </a:p>
          <a:p>
            <a:pPr lvl="1" eaLnBrk="1" hangingPunct="1"/>
            <a:r>
              <a:rPr lang="en-US" dirty="0" smtClean="0"/>
              <a:t>Privileges limited to no more than 60 days.</a:t>
            </a:r>
          </a:p>
          <a:p>
            <a:pPr eaLnBrk="1" hangingPunct="1"/>
            <a:r>
              <a:rPr lang="en-US" sz="2400" dirty="0" smtClean="0"/>
              <a:t>Unclear how this would coordinate with telemedicine COPs.</a:t>
            </a:r>
          </a:p>
        </p:txBody>
      </p:sp>
    </p:spTree>
    <p:extLst>
      <p:ext uri="{BB962C8B-B14F-4D97-AF65-F5344CB8AC3E}">
        <p14:creationId xmlns:p14="http://schemas.microsoft.com/office/powerpoint/2010/main" val="38431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05000" y="228600"/>
            <a:ext cx="7239000" cy="563562"/>
          </a:xfrm>
        </p:spPr>
        <p:txBody>
          <a:bodyPr>
            <a:normAutofit fontScale="90000"/>
          </a:bodyPr>
          <a:lstStyle/>
          <a:p>
            <a:pPr eaLnBrk="1" hangingPunct="1"/>
            <a:r>
              <a:rPr lang="en-US" dirty="0" smtClean="0"/>
              <a:t>Credentialing: Medical Staff Bylaws</a:t>
            </a:r>
          </a:p>
        </p:txBody>
      </p:sp>
      <p:sp>
        <p:nvSpPr>
          <p:cNvPr id="40963" name="Rectangle 3"/>
          <p:cNvSpPr>
            <a:spLocks noGrp="1" noChangeArrowheads="1"/>
          </p:cNvSpPr>
          <p:nvPr>
            <p:ph type="body" idx="1"/>
          </p:nvPr>
        </p:nvSpPr>
        <p:spPr>
          <a:xfrm>
            <a:off x="304800" y="1371600"/>
            <a:ext cx="8534400" cy="4724400"/>
          </a:xfrm>
        </p:spPr>
        <p:txBody>
          <a:bodyPr/>
          <a:lstStyle/>
          <a:p>
            <a:pPr eaLnBrk="1" hangingPunct="1"/>
            <a:r>
              <a:rPr lang="en-US" sz="2400" dirty="0" smtClean="0"/>
              <a:t>May need to update your medical staff bylaws to address telemedicine.</a:t>
            </a:r>
          </a:p>
          <a:p>
            <a:pPr lvl="1" eaLnBrk="1" hangingPunct="1"/>
            <a:r>
              <a:rPr lang="en-US" sz="2200" dirty="0" smtClean="0"/>
              <a:t>Qualifications for medical staff members.</a:t>
            </a:r>
          </a:p>
          <a:p>
            <a:pPr lvl="2" eaLnBrk="1" hangingPunct="1"/>
            <a:r>
              <a:rPr lang="en-US" sz="2200" dirty="0" smtClean="0"/>
              <a:t>e.g., geographic proximity, admissions, etc.</a:t>
            </a:r>
          </a:p>
          <a:p>
            <a:pPr lvl="1" eaLnBrk="1" hangingPunct="1"/>
            <a:r>
              <a:rPr lang="en-US" sz="2200" dirty="0" smtClean="0"/>
              <a:t>Categories of medical staff members.</a:t>
            </a:r>
          </a:p>
          <a:p>
            <a:pPr lvl="2" eaLnBrk="1" hangingPunct="1"/>
            <a:r>
              <a:rPr lang="en-US" sz="2200" dirty="0" smtClean="0"/>
              <a:t>e.g., add telemedicine staff category</a:t>
            </a:r>
          </a:p>
          <a:p>
            <a:pPr lvl="1" eaLnBrk="1" hangingPunct="1"/>
            <a:r>
              <a:rPr lang="en-US" sz="2200" dirty="0" smtClean="0"/>
              <a:t>Privileges.</a:t>
            </a:r>
          </a:p>
          <a:p>
            <a:pPr lvl="2" eaLnBrk="1" hangingPunct="1"/>
            <a:r>
              <a:rPr lang="en-US" sz="2200" dirty="0" smtClean="0"/>
              <a:t>e.g., grant telemedicine privileges without med staff</a:t>
            </a:r>
          </a:p>
          <a:p>
            <a:pPr lvl="1" eaLnBrk="1" hangingPunct="1"/>
            <a:r>
              <a:rPr lang="en-US" sz="2200" dirty="0" smtClean="0"/>
              <a:t>Credentialing process.</a:t>
            </a:r>
          </a:p>
          <a:p>
            <a:pPr lvl="2" eaLnBrk="1" hangingPunct="1"/>
            <a:r>
              <a:rPr lang="en-US" sz="2200" dirty="0" smtClean="0"/>
              <a:t>e.g., allow credentialing by proxy based on new </a:t>
            </a:r>
            <a:r>
              <a:rPr lang="en-US" sz="2200" dirty="0" err="1" smtClean="0"/>
              <a:t>COPs</a:t>
            </a:r>
            <a:r>
              <a:rPr lang="en-US" sz="2200" dirty="0" smtClean="0"/>
              <a:t>.</a:t>
            </a:r>
          </a:p>
          <a:p>
            <a:pPr eaLnBrk="1" hangingPunct="1"/>
            <a:r>
              <a:rPr lang="en-US" sz="2400" dirty="0" smtClean="0"/>
              <a:t>CMS survey process requires review of medical staff bylaws to verify compliance.</a:t>
            </a:r>
          </a:p>
        </p:txBody>
      </p:sp>
    </p:spTree>
    <p:extLst>
      <p:ext uri="{BB962C8B-B14F-4D97-AF65-F5344CB8AC3E}">
        <p14:creationId xmlns:p14="http://schemas.microsoft.com/office/powerpoint/2010/main" val="278614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smtClean="0"/>
              <a:t>Questions?</a:t>
            </a:r>
          </a:p>
        </p:txBody>
      </p:sp>
      <p:sp>
        <p:nvSpPr>
          <p:cNvPr id="56323" name="Content Placeholder 2"/>
          <p:cNvSpPr>
            <a:spLocks noGrp="1"/>
          </p:cNvSpPr>
          <p:nvPr>
            <p:ph idx="1"/>
          </p:nvPr>
        </p:nvSpPr>
        <p:spPr>
          <a:xfrm>
            <a:off x="457200" y="1295400"/>
            <a:ext cx="8229600" cy="4267200"/>
          </a:xfrm>
        </p:spPr>
        <p:txBody>
          <a:bodyPr/>
          <a:lstStyle/>
          <a:p>
            <a:pPr algn="ctr">
              <a:buFont typeface="Wingdings" pitchFamily="2" charset="2"/>
              <a:buNone/>
            </a:pPr>
            <a:endParaRPr lang="en-US" dirty="0" smtClean="0"/>
          </a:p>
          <a:p>
            <a:pPr algn="ctr">
              <a:buFont typeface="Wingdings" pitchFamily="2" charset="2"/>
              <a:buNone/>
            </a:pPr>
            <a:r>
              <a:rPr lang="en-US" dirty="0" smtClean="0"/>
              <a:t>Melissa M. Starry</a:t>
            </a:r>
          </a:p>
          <a:p>
            <a:pPr algn="ctr">
              <a:buFont typeface="Wingdings" pitchFamily="2" charset="2"/>
              <a:buNone/>
            </a:pPr>
            <a:r>
              <a:rPr lang="en-US" dirty="0" smtClean="0">
                <a:hlinkClick r:id="rId2"/>
              </a:rPr>
              <a:t>mmstarry@hollandhart.com</a:t>
            </a:r>
            <a:endParaRPr lang="en-US" dirty="0" smtClean="0"/>
          </a:p>
          <a:p>
            <a:pPr algn="ctr">
              <a:buFont typeface="Wingdings" pitchFamily="2" charset="2"/>
              <a:buNone/>
            </a:pPr>
            <a:endParaRPr lang="en-US" dirty="0"/>
          </a:p>
          <a:p>
            <a:pPr algn="ctr">
              <a:buFont typeface="Wingdings" pitchFamily="2" charset="2"/>
              <a:buNone/>
            </a:pPr>
            <a:r>
              <a:rPr lang="en-US" dirty="0" smtClean="0"/>
              <a:t>Kim C. Stanger</a:t>
            </a:r>
          </a:p>
          <a:p>
            <a:pPr algn="ctr">
              <a:buFont typeface="Wingdings" pitchFamily="2" charset="2"/>
              <a:buNone/>
            </a:pPr>
            <a:r>
              <a:rPr lang="en-US" dirty="0" smtClean="0">
                <a:hlinkClick r:id="rId3"/>
              </a:rPr>
              <a:t>kcstanger@hollandhart.com</a:t>
            </a:r>
            <a:endParaRPr lang="en-US" dirty="0" smtClean="0"/>
          </a:p>
          <a:p>
            <a:pPr algn="ctr">
              <a:buFont typeface="Wingdings" pitchFamily="2" charset="2"/>
              <a:buNone/>
            </a:pPr>
            <a:endParaRPr lang="en-US" dirty="0" smtClean="0"/>
          </a:p>
        </p:txBody>
      </p:sp>
    </p:spTree>
    <p:extLst>
      <p:ext uri="{BB962C8B-B14F-4D97-AF65-F5344CB8AC3E}">
        <p14:creationId xmlns:p14="http://schemas.microsoft.com/office/powerpoint/2010/main" val="246799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r>
              <a:rPr lang="en-US" smtClean="0"/>
              <a:t>Telemedicine</a:t>
            </a:r>
          </a:p>
        </p:txBody>
      </p:sp>
      <p:sp>
        <p:nvSpPr>
          <p:cNvPr id="4099" name="Content Placeholder 2"/>
          <p:cNvSpPr>
            <a:spLocks noGrp="1"/>
          </p:cNvSpPr>
          <p:nvPr>
            <p:ph idx="1"/>
          </p:nvPr>
        </p:nvSpPr>
        <p:spPr>
          <a:xfrm>
            <a:off x="457200" y="990600"/>
            <a:ext cx="8229600" cy="4267200"/>
          </a:xfrm>
        </p:spPr>
        <p:txBody>
          <a:bodyPr/>
          <a:lstStyle/>
          <a:p>
            <a:pPr eaLnBrk="1" hangingPunct="1"/>
            <a:r>
              <a:rPr lang="en-US" sz="2400" dirty="0" smtClean="0"/>
              <a:t>“Telemedicine” = provision of clinical services to patients by physicians and practitioners from a distance via electronic communications.  </a:t>
            </a:r>
          </a:p>
          <a:p>
            <a:pPr lvl="1" eaLnBrk="1" hangingPunct="1"/>
            <a:r>
              <a:rPr lang="en-US" dirty="0" smtClean="0"/>
              <a:t>Simultaneous or “real time” (e.g., </a:t>
            </a:r>
            <a:r>
              <a:rPr lang="en-US" dirty="0" err="1" smtClean="0"/>
              <a:t>teleICU</a:t>
            </a:r>
            <a:r>
              <a:rPr lang="en-US" dirty="0" smtClean="0"/>
              <a:t>)</a:t>
            </a:r>
          </a:p>
          <a:p>
            <a:pPr lvl="1" eaLnBrk="1" hangingPunct="1"/>
            <a:r>
              <a:rPr lang="en-US" dirty="0" smtClean="0"/>
              <a:t>Non-simultaneous, “store-and-forward” (e.g., </a:t>
            </a:r>
            <a:r>
              <a:rPr lang="en-US" dirty="0" err="1" smtClean="0"/>
              <a:t>teleradiology</a:t>
            </a:r>
            <a:r>
              <a:rPr lang="en-US" dirty="0" smtClean="0"/>
              <a:t>)</a:t>
            </a:r>
          </a:p>
          <a:p>
            <a:pPr lvl="1" eaLnBrk="1" hangingPunct="1"/>
            <a:endParaRPr lang="en-US" dirty="0" smtClean="0"/>
          </a:p>
          <a:p>
            <a:pPr eaLnBrk="1" hangingPunct="1">
              <a:buFont typeface="Wingdings" pitchFamily="2" charset="2"/>
              <a:buNone/>
            </a:pPr>
            <a:endParaRPr lang="en-US" dirty="0" smtClean="0"/>
          </a:p>
        </p:txBody>
      </p:sp>
      <p:pic>
        <p:nvPicPr>
          <p:cNvPr id="4100" name="Picture 10" descr="http://www.hrsa.gov/healthit/images/ucdavisfigure1b.JPG"/>
          <p:cNvPicPr>
            <a:picLocks noChangeAspect="1" noChangeArrowheads="1"/>
          </p:cNvPicPr>
          <p:nvPr/>
        </p:nvPicPr>
        <p:blipFill>
          <a:blip r:embed="rId2" cstate="print"/>
          <a:srcRect/>
          <a:stretch>
            <a:fillRect/>
          </a:stretch>
        </p:blipFill>
        <p:spPr bwMode="auto">
          <a:xfrm>
            <a:off x="4267200" y="3295929"/>
            <a:ext cx="4038600" cy="2631796"/>
          </a:xfrm>
          <a:prstGeom prst="rect">
            <a:avLst/>
          </a:prstGeom>
          <a:noFill/>
          <a:ln w="9525">
            <a:noFill/>
            <a:miter lim="800000"/>
            <a:headEnd/>
            <a:tailEnd/>
          </a:ln>
        </p:spPr>
      </p:pic>
    </p:spTree>
    <p:extLst>
      <p:ext uri="{BB962C8B-B14F-4D97-AF65-F5344CB8AC3E}">
        <p14:creationId xmlns:p14="http://schemas.microsoft.com/office/powerpoint/2010/main" val="115463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274638"/>
            <a:ext cx="6858000" cy="563562"/>
          </a:xfrm>
        </p:spPr>
        <p:txBody>
          <a:bodyPr>
            <a:normAutofit fontScale="90000"/>
          </a:bodyPr>
          <a:lstStyle/>
          <a:p>
            <a:r>
              <a:rPr lang="en-US" dirty="0" smtClean="0"/>
              <a:t>Telemedicine Legal Issues</a:t>
            </a:r>
          </a:p>
        </p:txBody>
      </p:sp>
      <p:sp>
        <p:nvSpPr>
          <p:cNvPr id="8195" name="Content Placeholder 2"/>
          <p:cNvSpPr>
            <a:spLocks noGrp="1"/>
          </p:cNvSpPr>
          <p:nvPr>
            <p:ph idx="1"/>
          </p:nvPr>
        </p:nvSpPr>
        <p:spPr>
          <a:xfrm>
            <a:off x="457200" y="1828801"/>
            <a:ext cx="8229600" cy="4952999"/>
          </a:xfrm>
        </p:spPr>
        <p:txBody>
          <a:bodyPr>
            <a:normAutofit/>
          </a:bodyPr>
          <a:lstStyle/>
          <a:p>
            <a:r>
              <a:rPr lang="en-US" sz="2200" dirty="0" smtClean="0"/>
              <a:t>Licensure</a:t>
            </a:r>
          </a:p>
          <a:p>
            <a:pPr lvl="1"/>
            <a:r>
              <a:rPr lang="en-US" sz="2200" dirty="0" smtClean="0"/>
              <a:t>General requirements</a:t>
            </a:r>
          </a:p>
          <a:p>
            <a:pPr lvl="1"/>
            <a:r>
              <a:rPr lang="en-US" sz="2200" dirty="0" smtClean="0"/>
              <a:t>Idaho requirements</a:t>
            </a:r>
          </a:p>
          <a:p>
            <a:r>
              <a:rPr lang="en-US" sz="2200" dirty="0" smtClean="0"/>
              <a:t>Credentialing</a:t>
            </a:r>
          </a:p>
          <a:p>
            <a:pPr lvl="1"/>
            <a:r>
              <a:rPr lang="en-US" sz="2200" dirty="0" smtClean="0"/>
              <a:t>General rules</a:t>
            </a:r>
          </a:p>
          <a:p>
            <a:pPr lvl="1"/>
            <a:r>
              <a:rPr lang="en-US" sz="2200" dirty="0" smtClean="0"/>
              <a:t>New </a:t>
            </a:r>
            <a:r>
              <a:rPr lang="en-US" sz="2200" dirty="0" err="1" smtClean="0"/>
              <a:t>COPs</a:t>
            </a:r>
            <a:r>
              <a:rPr lang="en-US" sz="2200" dirty="0" smtClean="0"/>
              <a:t> regarding credentialing telemedicine providers</a:t>
            </a:r>
          </a:p>
        </p:txBody>
      </p:sp>
    </p:spTree>
    <p:extLst>
      <p:ext uri="{BB962C8B-B14F-4D97-AF65-F5344CB8AC3E}">
        <p14:creationId xmlns:p14="http://schemas.microsoft.com/office/powerpoint/2010/main" val="15391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Telemedicine - Generally</a:t>
            </a:r>
            <a:endParaRPr lang="en-US" dirty="0"/>
          </a:p>
        </p:txBody>
      </p:sp>
      <p:sp>
        <p:nvSpPr>
          <p:cNvPr id="3" name="Content Placeholder 2"/>
          <p:cNvSpPr>
            <a:spLocks noGrp="1"/>
          </p:cNvSpPr>
          <p:nvPr>
            <p:ph idx="1"/>
          </p:nvPr>
        </p:nvSpPr>
        <p:spPr>
          <a:xfrm>
            <a:off x="457200" y="1219200"/>
            <a:ext cx="8229600" cy="4648201"/>
          </a:xfrm>
        </p:spPr>
        <p:txBody>
          <a:bodyPr/>
          <a:lstStyle/>
          <a:p>
            <a:endParaRPr lang="en-US" dirty="0"/>
          </a:p>
        </p:txBody>
      </p:sp>
      <p:sp>
        <p:nvSpPr>
          <p:cNvPr id="4" name="Rounded Rectangle 3"/>
          <p:cNvSpPr/>
          <p:nvPr/>
        </p:nvSpPr>
        <p:spPr>
          <a:xfrm>
            <a:off x="304800" y="1295400"/>
            <a:ext cx="32766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Originating Site:</a:t>
            </a:r>
          </a:p>
          <a:p>
            <a:pPr algn="ctr"/>
            <a:r>
              <a:rPr lang="en-US" sz="2400" dirty="0" smtClean="0"/>
              <a:t>Where the patient is located</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5" name="Rounded Rectangle 4"/>
          <p:cNvSpPr/>
          <p:nvPr/>
        </p:nvSpPr>
        <p:spPr>
          <a:xfrm>
            <a:off x="5486400" y="1295400"/>
            <a:ext cx="33528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Distant Site:</a:t>
            </a:r>
          </a:p>
          <a:p>
            <a:pPr algn="ctr"/>
            <a:r>
              <a:rPr lang="en-US" sz="2400" dirty="0" smtClean="0"/>
              <a:t>Where the remote practitioner is located</a:t>
            </a:r>
            <a:endParaRPr lang="en-US" sz="2400" dirty="0"/>
          </a:p>
          <a:p>
            <a:pPr algn="ctr"/>
            <a:endParaRPr lang="en-US" sz="2400" dirty="0" smtClean="0"/>
          </a:p>
          <a:p>
            <a:pPr algn="ctr"/>
            <a:endParaRPr lang="en-US" sz="2400" dirty="0"/>
          </a:p>
          <a:p>
            <a:pPr algn="ctr"/>
            <a:endParaRPr lang="en-US" sz="2400" dirty="0" smtClean="0"/>
          </a:p>
          <a:p>
            <a:pPr algn="ctr"/>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900002"/>
            <a:ext cx="3124200" cy="209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ttp://www.pligofsj.com/Portals/bevilacqua/VX-Clinical-Asst-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36" y="2819400"/>
            <a:ext cx="3112527" cy="217425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3200400" y="2209800"/>
            <a:ext cx="2438399"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Telemedicine</a:t>
            </a:r>
            <a:endParaRPr lang="en-US" sz="2400" dirty="0"/>
          </a:p>
        </p:txBody>
      </p:sp>
    </p:spTree>
    <p:extLst>
      <p:ext uri="{BB962C8B-B14F-4D97-AF65-F5344CB8AC3E}">
        <p14:creationId xmlns:p14="http://schemas.microsoft.com/office/powerpoint/2010/main" val="381841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Idaho Telehealth Access Act</a:t>
            </a:r>
            <a:endParaRPr lang="en-US" dirty="0"/>
          </a:p>
        </p:txBody>
      </p:sp>
      <p:sp>
        <p:nvSpPr>
          <p:cNvPr id="3" name="Content Placeholder 2"/>
          <p:cNvSpPr>
            <a:spLocks noGrp="1"/>
          </p:cNvSpPr>
          <p:nvPr>
            <p:ph idx="1"/>
          </p:nvPr>
        </p:nvSpPr>
        <p:spPr>
          <a:xfrm>
            <a:off x="457200" y="1143000"/>
            <a:ext cx="8229600" cy="4724401"/>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000125"/>
            <a:ext cx="73723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75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Idaho Telehealth Access Act</a:t>
            </a:r>
            <a:endParaRPr lang="en-US" dirty="0"/>
          </a:p>
        </p:txBody>
      </p:sp>
      <p:sp>
        <p:nvSpPr>
          <p:cNvPr id="3" name="Content Placeholder 2"/>
          <p:cNvSpPr>
            <a:spLocks noGrp="1"/>
          </p:cNvSpPr>
          <p:nvPr>
            <p:ph idx="1"/>
          </p:nvPr>
        </p:nvSpPr>
        <p:spPr/>
        <p:txBody>
          <a:bodyPr>
            <a:normAutofit fontScale="92500"/>
          </a:bodyPr>
          <a:lstStyle/>
          <a:p>
            <a:r>
              <a:rPr lang="en-US" dirty="0" smtClean="0"/>
              <a:t>Signed by Governor Otter this legislative session.</a:t>
            </a:r>
          </a:p>
          <a:p>
            <a:r>
              <a:rPr lang="en-US" dirty="0" smtClean="0"/>
              <a:t>To be codified at Idaho Code 54-5601 et seq.</a:t>
            </a:r>
          </a:p>
          <a:p>
            <a:r>
              <a:rPr lang="en-US" dirty="0" smtClean="0"/>
              <a:t>Legislative findings: </a:t>
            </a:r>
          </a:p>
          <a:p>
            <a:pPr lvl="1"/>
            <a:r>
              <a:rPr lang="en-US" dirty="0" smtClean="0"/>
              <a:t>Telehealth services enhance access to health care, make delivery of health care cost efficient, and distribute limited health care provider resources more efficiently.</a:t>
            </a:r>
          </a:p>
          <a:p>
            <a:pPr lvl="1"/>
            <a:r>
              <a:rPr lang="en-US" dirty="0" smtClean="0"/>
              <a:t>Telehealth services improve health outcomes, decrease costs, address an unmet need for health care by persons who have limited access to care due to geographic barriers.</a:t>
            </a:r>
            <a:endParaRPr lang="en-US" dirty="0"/>
          </a:p>
        </p:txBody>
      </p:sp>
    </p:spTree>
    <p:extLst>
      <p:ext uri="{BB962C8B-B14F-4D97-AF65-F5344CB8AC3E}">
        <p14:creationId xmlns:p14="http://schemas.microsoft.com/office/powerpoint/2010/main" val="46235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Idaho Telehealth Access Act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does the Act do? </a:t>
            </a:r>
          </a:p>
          <a:p>
            <a:pPr lvl="1"/>
            <a:r>
              <a:rPr lang="en-US" dirty="0"/>
              <a:t>P</a:t>
            </a:r>
            <a:r>
              <a:rPr lang="en-US" dirty="0" smtClean="0"/>
              <a:t>rovides a mechanism for the establishment of a provider-patient relationship via two way audio and visual interaction (instead of requiring an in-person interaction in order to establish the relationship). </a:t>
            </a:r>
          </a:p>
          <a:p>
            <a:pPr lvl="1"/>
            <a:r>
              <a:rPr lang="en-US" dirty="0" smtClean="0"/>
              <a:t>HOWEVER provider must still satisfy the community standard of care as if the provider and patient were having an in-person interaction.  And if you violate the community standard of care, the Board is going to come after you.</a:t>
            </a:r>
          </a:p>
          <a:p>
            <a:pPr lvl="1"/>
            <a:r>
              <a:rPr lang="en-US" dirty="0" smtClean="0"/>
              <a:t>Regulations from the Board of Medicine and Board of Nursing are forthcoming…</a:t>
            </a:r>
          </a:p>
          <a:p>
            <a:pPr lvl="1"/>
            <a:r>
              <a:rPr lang="en-US" dirty="0" smtClean="0"/>
              <a:t>Board of Medicine guidelines for telemedicine are on their website…</a:t>
            </a:r>
            <a:endParaRPr lang="en-US" dirty="0"/>
          </a:p>
        </p:txBody>
      </p:sp>
    </p:spTree>
    <p:extLst>
      <p:ext uri="{BB962C8B-B14F-4D97-AF65-F5344CB8AC3E}">
        <p14:creationId xmlns:p14="http://schemas.microsoft.com/office/powerpoint/2010/main" val="47474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smtClean="0"/>
              <a:t>Licensure</a:t>
            </a:r>
          </a:p>
        </p:txBody>
      </p:sp>
      <p:pic>
        <p:nvPicPr>
          <p:cNvPr id="10243" name="Picture 8" descr="http://www.southernidaho.org/images/Idaho-Map.gif"/>
          <p:cNvPicPr>
            <a:picLocks noChangeAspect="1" noChangeArrowheads="1"/>
          </p:cNvPicPr>
          <p:nvPr/>
        </p:nvPicPr>
        <p:blipFill>
          <a:blip r:embed="rId2" cstate="print"/>
          <a:srcRect/>
          <a:stretch>
            <a:fillRect/>
          </a:stretch>
        </p:blipFill>
        <p:spPr bwMode="auto">
          <a:xfrm>
            <a:off x="381000" y="990600"/>
            <a:ext cx="5986463" cy="5029200"/>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47800"/>
            <a:ext cx="4478497" cy="335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56036"/>
      </p:ext>
    </p:extLst>
  </p:cSld>
  <p:clrMapOvr>
    <a:masterClrMapping/>
  </p:clrMapOvr>
</p:sld>
</file>

<file path=ppt/theme/theme1.xml><?xml version="1.0" encoding="utf-8"?>
<a:theme xmlns:a="http://schemas.openxmlformats.org/drawingml/2006/main" name="Stripped Moun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ottom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ottom -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1833</Words>
  <Application>Microsoft Office PowerPoint</Application>
  <PresentationFormat>On-screen Show (4:3)</PresentationFormat>
  <Paragraphs>184</Paragraphs>
  <Slides>29</Slides>
  <Notes>1</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Stripped Mountain</vt:lpstr>
      <vt:lpstr>Light Bottom with logo</vt:lpstr>
      <vt:lpstr>Light Bottom - No Logo</vt:lpstr>
      <vt:lpstr>White General</vt:lpstr>
      <vt:lpstr>Grey General</vt:lpstr>
      <vt:lpstr>Blue General</vt:lpstr>
      <vt:lpstr>Telemedicine</vt:lpstr>
      <vt:lpstr>PowerPoint Presentation</vt:lpstr>
      <vt:lpstr>Telemedicine</vt:lpstr>
      <vt:lpstr>Telemedicine Legal Issues</vt:lpstr>
      <vt:lpstr>Telemedicine - Generally</vt:lpstr>
      <vt:lpstr>Idaho Telehealth Access Act</vt:lpstr>
      <vt:lpstr>Idaho Telehealth Access Act</vt:lpstr>
      <vt:lpstr>Idaho Telehealth Access Act</vt:lpstr>
      <vt:lpstr>Licensure</vt:lpstr>
      <vt:lpstr>Licensure</vt:lpstr>
      <vt:lpstr>Licensure</vt:lpstr>
      <vt:lpstr>Idaho Licensure</vt:lpstr>
      <vt:lpstr>Idaho Licensure</vt:lpstr>
      <vt:lpstr>Idaho Licensure</vt:lpstr>
      <vt:lpstr>Idaho Licensure</vt:lpstr>
      <vt:lpstr>Idaho Licensure</vt:lpstr>
      <vt:lpstr>Hospital COPs</vt:lpstr>
      <vt:lpstr>Restrictions on Remote Prescribing</vt:lpstr>
      <vt:lpstr>Idaho Law Regarding Remote Prescribing </vt:lpstr>
      <vt:lpstr>Licensure</vt:lpstr>
      <vt:lpstr>Interstate Medical Licensure Act</vt:lpstr>
      <vt:lpstr>Credentialing</vt:lpstr>
      <vt:lpstr>Credentialing and Privileging</vt:lpstr>
      <vt:lpstr>Idaho Hospital Rules</vt:lpstr>
      <vt:lpstr>Medicare Conditions of Participation</vt:lpstr>
      <vt:lpstr>Credentialing: Hospital COPs</vt:lpstr>
      <vt:lpstr>Credentialing: Emergency privileges</vt:lpstr>
      <vt:lpstr>Credentialing: Medical Staff Bylaws</vt:lpstr>
      <vt:lpstr>Questions?</vt:lpstr>
    </vt:vector>
  </TitlesOfParts>
  <Company>Holland &amp; Hart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 Moore</dc:creator>
  <cp:lastModifiedBy>Melissa Starry</cp:lastModifiedBy>
  <cp:revision>40</cp:revision>
  <dcterms:created xsi:type="dcterms:W3CDTF">2014-05-02T16:22:16Z</dcterms:created>
  <dcterms:modified xsi:type="dcterms:W3CDTF">2015-05-15T04:38:18Z</dcterms:modified>
</cp:coreProperties>
</file>