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88" r:id="rId2"/>
    <p:sldMasterId id="2147483700" r:id="rId3"/>
  </p:sldMasterIdLst>
  <p:notesMasterIdLst>
    <p:notesMasterId r:id="rId66"/>
  </p:notesMasterIdLst>
  <p:handoutMasterIdLst>
    <p:handoutMasterId r:id="rId67"/>
  </p:handoutMasterIdLst>
  <p:sldIdLst>
    <p:sldId id="256" r:id="rId4"/>
    <p:sldId id="377" r:id="rId5"/>
    <p:sldId id="311" r:id="rId6"/>
    <p:sldId id="339" r:id="rId7"/>
    <p:sldId id="340" r:id="rId8"/>
    <p:sldId id="263" r:id="rId9"/>
    <p:sldId id="262" r:id="rId10"/>
    <p:sldId id="368" r:id="rId11"/>
    <p:sldId id="370" r:id="rId12"/>
    <p:sldId id="318" r:id="rId13"/>
    <p:sldId id="302" r:id="rId14"/>
    <p:sldId id="300" r:id="rId15"/>
    <p:sldId id="309" r:id="rId16"/>
    <p:sldId id="344" r:id="rId17"/>
    <p:sldId id="343" r:id="rId18"/>
    <p:sldId id="371" r:id="rId19"/>
    <p:sldId id="360" r:id="rId20"/>
    <p:sldId id="298" r:id="rId21"/>
    <p:sldId id="273" r:id="rId22"/>
    <p:sldId id="275" r:id="rId23"/>
    <p:sldId id="276" r:id="rId24"/>
    <p:sldId id="277" r:id="rId25"/>
    <p:sldId id="278" r:id="rId26"/>
    <p:sldId id="279" r:id="rId27"/>
    <p:sldId id="280" r:id="rId28"/>
    <p:sldId id="281" r:id="rId29"/>
    <p:sldId id="282" r:id="rId30"/>
    <p:sldId id="284" r:id="rId31"/>
    <p:sldId id="345" r:id="rId32"/>
    <p:sldId id="346" r:id="rId33"/>
    <p:sldId id="347" r:id="rId34"/>
    <p:sldId id="348" r:id="rId35"/>
    <p:sldId id="349" r:id="rId36"/>
    <p:sldId id="350" r:id="rId37"/>
    <p:sldId id="359" r:id="rId38"/>
    <p:sldId id="352" r:id="rId39"/>
    <p:sldId id="310" r:id="rId40"/>
    <p:sldId id="320" r:id="rId41"/>
    <p:sldId id="372" r:id="rId42"/>
    <p:sldId id="338" r:id="rId43"/>
    <p:sldId id="321" r:id="rId44"/>
    <p:sldId id="322" r:id="rId45"/>
    <p:sldId id="330" r:id="rId46"/>
    <p:sldId id="328" r:id="rId47"/>
    <p:sldId id="329" r:id="rId48"/>
    <p:sldId id="332" r:id="rId49"/>
    <p:sldId id="333" r:id="rId50"/>
    <p:sldId id="354" r:id="rId51"/>
    <p:sldId id="331" r:id="rId52"/>
    <p:sldId id="337" r:id="rId53"/>
    <p:sldId id="307" r:id="rId54"/>
    <p:sldId id="355" r:id="rId55"/>
    <p:sldId id="308" r:id="rId56"/>
    <p:sldId id="286" r:id="rId57"/>
    <p:sldId id="306" r:id="rId58"/>
    <p:sldId id="376" r:id="rId59"/>
    <p:sldId id="285" r:id="rId60"/>
    <p:sldId id="287" r:id="rId61"/>
    <p:sldId id="357" r:id="rId62"/>
    <p:sldId id="374" r:id="rId63"/>
    <p:sldId id="295" r:id="rId64"/>
    <p:sldId id="364" r:id="rId6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3" d="100"/>
          <a:sy n="83" d="100"/>
        </p:scale>
        <p:origin x="-14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6"/>
    </p:cViewPr>
  </p:sorterViewPr>
  <p:notesViewPr>
    <p:cSldViewPr>
      <p:cViewPr varScale="1">
        <p:scale>
          <a:sx n="108" d="100"/>
          <a:sy n="108" d="100"/>
        </p:scale>
        <p:origin x="-52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endParaRPr lang="en-US" dirty="0"/>
          </a:p>
        </p:txBody>
      </p:sp>
      <p:sp>
        <p:nvSpPr>
          <p:cNvPr id="3" name="Footer Placeholder 2"/>
          <p:cNvSpPr>
            <a:spLocks noGrp="1"/>
          </p:cNvSpPr>
          <p:nvPr>
            <p:ph type="ftr" sz="quarter" idx="2"/>
          </p:nvPr>
        </p:nvSpPr>
        <p:spPr>
          <a:xfrm>
            <a:off x="0" y="9119173"/>
            <a:ext cx="3169920" cy="480388"/>
          </a:xfrm>
          <a:prstGeom prst="rect">
            <a:avLst/>
          </a:prstGeom>
        </p:spPr>
        <p:txBody>
          <a:bodyPr vert="horz" lIns="95747" tIns="47873" rIns="95747" bIns="47873" rtlCol="0" anchor="b"/>
          <a:lstStyle>
            <a:lvl1pPr algn="l">
              <a:defRPr sz="1300"/>
            </a:lvl1pPr>
          </a:lstStyle>
          <a:p>
            <a:r>
              <a:rPr lang="en-US" sz="800" dirty="0" smtClean="0">
                <a:effectLst/>
                <a:latin typeface="Arial" panose="020B0604020202020204" pitchFamily="34" charset="0"/>
                <a:cs typeface="Arial" panose="020B0604020202020204" pitchFamily="34" charset="0"/>
              </a:rPr>
              <a:t>Copyright © 2015, Holland &amp; Hart LLP</a:t>
            </a:r>
            <a:endParaRPr lang="en-US" sz="800" dirty="0">
              <a:effectLst/>
              <a:latin typeface="Arial" panose="020B0604020202020204" pitchFamily="34" charset="0"/>
              <a:cs typeface="Arial" panose="020B0604020202020204" pitchFamily="34" charset="0"/>
            </a:endParaRPr>
          </a:p>
        </p:txBody>
      </p:sp>
      <p:sp>
        <p:nvSpPr>
          <p:cNvPr id="4" name="Date Placeholder 3"/>
          <p:cNvSpPr>
            <a:spLocks noGrp="1"/>
          </p:cNvSpPr>
          <p:nvPr>
            <p:ph type="dt" sz="quarter" idx="1"/>
          </p:nvPr>
        </p:nvSpPr>
        <p:spPr>
          <a:xfrm>
            <a:off x="4143587" y="0"/>
            <a:ext cx="3169920" cy="480388"/>
          </a:xfrm>
          <a:prstGeom prst="rect">
            <a:avLst/>
          </a:prstGeom>
        </p:spPr>
        <p:txBody>
          <a:bodyPr vert="horz" lIns="95747" tIns="47873" rIns="95747" bIns="47873" rtlCol="0"/>
          <a:lstStyle>
            <a:lvl1pPr algn="r">
              <a:defRPr sz="1300"/>
            </a:lvl1pPr>
          </a:lstStyle>
          <a:p>
            <a:r>
              <a:rPr lang="en-US" sz="900" dirty="0"/>
              <a:t>5/2015</a:t>
            </a:r>
          </a:p>
        </p:txBody>
      </p:sp>
      <p:sp>
        <p:nvSpPr>
          <p:cNvPr id="5" name="Slide Number Placeholder 4"/>
          <p:cNvSpPr>
            <a:spLocks noGrp="1"/>
          </p:cNvSpPr>
          <p:nvPr>
            <p:ph type="sldNum" sz="quarter" idx="3"/>
          </p:nvPr>
        </p:nvSpPr>
        <p:spPr>
          <a:xfrm>
            <a:off x="4136924" y="9114928"/>
            <a:ext cx="3169920" cy="480388"/>
          </a:xfrm>
          <a:prstGeom prst="rect">
            <a:avLst/>
          </a:prstGeom>
          <a:noFill/>
        </p:spPr>
        <p:txBody>
          <a:bodyPr vert="horz" lIns="95747" tIns="47873" rIns="95747" bIns="47873" rtlCol="0" anchor="b"/>
          <a:lstStyle>
            <a:lvl1pPr algn="r">
              <a:defRPr sz="1300"/>
            </a:lvl1pPr>
          </a:lstStyle>
          <a:p>
            <a:pPr hangingPunct="0"/>
            <a:r>
              <a:rPr lang="fi-FI" sz="800" dirty="0">
                <a:effectLst/>
                <a:latin typeface="Arial" panose="020B0604020202020204" pitchFamily="34" charset="0"/>
                <a:cs typeface="Arial" panose="020B0604020202020204" pitchFamily="34" charset="0"/>
              </a:rPr>
              <a:t>Melissa M. Starry</a:t>
            </a:r>
          </a:p>
          <a:p>
            <a:pPr hangingPunct="0"/>
            <a:r>
              <a:rPr lang="fi-FI" sz="800" dirty="0">
                <a:effectLst/>
                <a:latin typeface="Arial" panose="020B0604020202020204" pitchFamily="34" charset="0"/>
                <a:cs typeface="Arial" panose="020B0604020202020204" pitchFamily="34" charset="0"/>
              </a:rPr>
              <a:t>208-383-3984</a:t>
            </a:r>
          </a:p>
          <a:p>
            <a:pPr hangingPunct="0"/>
            <a:r>
              <a:rPr lang="fi-FI" sz="800" u="sng" dirty="0">
                <a:solidFill>
                  <a:schemeClr val="accent2"/>
                </a:solidFill>
                <a:effectLst/>
                <a:latin typeface="Arial" panose="020B0604020202020204" pitchFamily="34" charset="0"/>
                <a:cs typeface="Arial" panose="020B0604020202020204" pitchFamily="34" charset="0"/>
              </a:rPr>
              <a:t>mmstarry@hollandhart.com</a:t>
            </a:r>
          </a:p>
          <a:p>
            <a:pPr hangingPunct="0"/>
            <a:r>
              <a:rPr lang="fi-FI" sz="800" dirty="0">
                <a:effectLst/>
                <a:latin typeface="Arial" panose="020B0604020202020204" pitchFamily="34" charset="0"/>
                <a:cs typeface="Arial" panose="020B0604020202020204" pitchFamily="34" charset="0"/>
              </a:rPr>
              <a:t>www.hollandhart.com</a:t>
            </a:r>
          </a:p>
          <a:p>
            <a:pPr hangingPunct="0"/>
            <a:r>
              <a:rPr lang="fi-FI" sz="800" u="sng" dirty="0">
                <a:solidFill>
                  <a:schemeClr val="accent2"/>
                </a:solidFill>
                <a:effectLst/>
                <a:latin typeface="Arial" panose="020B0604020202020204" pitchFamily="34" charset="0"/>
                <a:cs typeface="Arial" panose="020B0604020202020204" pitchFamily="34" charset="0"/>
              </a:rPr>
              <a:t>www.hhhealthlawblog.com</a:t>
            </a:r>
            <a:endParaRPr lang="en-US" sz="800" u="sng" dirty="0">
              <a:solidFill>
                <a:schemeClr val="accent2"/>
              </a:solidFill>
              <a:effectLst/>
              <a:latin typeface="Arial" panose="020B0604020202020204" pitchFamily="34" charset="0"/>
              <a:cs typeface="Arial" panose="020B0604020202020204" pitchFamily="34" charset="0"/>
            </a:endParaRPr>
          </a:p>
        </p:txBody>
      </p:sp>
      <p:pic>
        <p:nvPicPr>
          <p:cNvPr id="6" name="Picture 5" descr="C:\Users\C_Newmark\Desktop\HH-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1" y="41596"/>
            <a:ext cx="1757680" cy="314138"/>
          </a:xfrm>
          <a:prstGeom prst="rect">
            <a:avLst/>
          </a:prstGeom>
          <a:noFill/>
          <a:ln>
            <a:noFill/>
          </a:ln>
        </p:spPr>
      </p:pic>
    </p:spTree>
    <p:extLst>
      <p:ext uri="{BB962C8B-B14F-4D97-AF65-F5344CB8AC3E}">
        <p14:creationId xmlns:p14="http://schemas.microsoft.com/office/powerpoint/2010/main" val="78092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pPr>
              <a:defRPr/>
            </a:pPr>
            <a:fld id="{C5A09219-A946-4493-85DA-E7592EA16E5E}" type="datetimeFigureOut">
              <a:rPr lang="en-US"/>
              <a:pPr>
                <a:defRPr/>
              </a:pPr>
              <a:t>5/14/2015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pPr>
              <a:defRPr/>
            </a:pPr>
            <a:fld id="{DF08E44D-9007-4301-9954-51FBFA60422B}" type="slidenum">
              <a:rPr lang="en-US"/>
              <a:pPr>
                <a:defRPr/>
              </a:pPr>
              <a:t>‹#›</a:t>
            </a:fld>
            <a:endParaRPr lang="en-US"/>
          </a:p>
        </p:txBody>
      </p:sp>
    </p:spTree>
    <p:extLst>
      <p:ext uri="{BB962C8B-B14F-4D97-AF65-F5344CB8AC3E}">
        <p14:creationId xmlns:p14="http://schemas.microsoft.com/office/powerpoint/2010/main" val="3443184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47A8A0-6BCA-4BAD-839C-139B0B1EA7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D96231-0206-42C3-BD6B-BF5055340B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5C960-0305-4FD4-AE7B-376C8CEEAD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F14076-B95B-4965-83CA-9DF258353CC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03D010-63CB-45B7-A000-D07FE9AEE82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02D489-19F6-4ED4-983C-1F01382835A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ACFC21-7308-4DF3-9A95-E570BE30357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1B645C-45F7-44A8-BC34-BE2E348B9A9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6B73A7A-5576-4D64-AC93-CA9E6B960E0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E1CFA-00DD-41D9-9BF9-E6D1C1A66C3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662D12-D7E5-4443-8C89-EF03649A01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8E7761-4A4F-4DB6-8B36-C50B3304392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FECEF9-044E-4885-8B03-878AEEAF97D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712E74-1CCB-49C4-B963-6B9A7EA610B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84BF4-766F-46A1-A646-94A3EFE2E30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B6DFEA-DD38-4E8E-93B0-EEA4328EBAD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304800" y="4724400"/>
            <a:ext cx="8534400" cy="914400"/>
          </a:xfrm>
        </p:spPr>
        <p:txBody>
          <a:bodyPr/>
          <a:lstStyle>
            <a:lvl1pPr algn="ctr">
              <a:defRPr/>
            </a:lvl1pPr>
          </a:lstStyle>
          <a:p>
            <a:r>
              <a:rPr lang="en-US" smtClean="0"/>
              <a:t>Click to edit Master title style</a:t>
            </a:r>
            <a:endParaRPr lang="en-US"/>
          </a:p>
        </p:txBody>
      </p:sp>
      <p:sp>
        <p:nvSpPr>
          <p:cNvPr id="54276" name="Rectangle 4"/>
          <p:cNvSpPr>
            <a:spLocks noGrp="1" noChangeArrowheads="1"/>
          </p:cNvSpPr>
          <p:nvPr>
            <p:ph type="subTitle" idx="1"/>
          </p:nvPr>
        </p:nvSpPr>
        <p:spPr>
          <a:xfrm>
            <a:off x="304800" y="5638800"/>
            <a:ext cx="8534400" cy="914400"/>
          </a:xfrm>
        </p:spPr>
        <p:txBody>
          <a:bodyPr anchor="ctr"/>
          <a:lstStyle>
            <a:lvl1pPr marL="0" indent="0" algn="ctr">
              <a:buFont typeface="Wingdings" pitchFamily="2" charset="2"/>
              <a:buNone/>
              <a:defRPr>
                <a:solidFill>
                  <a:schemeClr val="tx2"/>
                </a:solidFill>
              </a:defRPr>
            </a:lvl1pPr>
          </a:lstStyle>
          <a:p>
            <a:r>
              <a:rPr lang="en-US" smtClean="0"/>
              <a:t>Click to edit Master subtitle style</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4"/>
            <a:ext cx="9144000" cy="68580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solidFill>
                  <a:schemeClr val="bg1"/>
                </a:solidFill>
              </a:defRPr>
            </a:lvl1pPr>
          </a:lstStyle>
          <a:p>
            <a:pPr>
              <a:defRPr/>
            </a:pPr>
            <a:fld id="{A9F2917E-A2BC-4DA8-933E-C00771267BD3}"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879870A-9B3E-4A54-BB05-1E47956F1A1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AEC6830-BFB0-4E3E-8ACE-174564A92D0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420D47C-A761-4F41-9DCB-EA4469DC354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C7838DC-4021-4F92-8DCC-F776EA8E784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25583-1767-4C17-BD13-3691BCDD5ED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056E941-A747-4DDF-82F6-E02E7C018C4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A60D378-FBED-4A0E-B2BC-5D6EAFFC2AD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485791B-B2B4-4542-B712-696672D2AF4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4538C74-6BAD-4F61-9E9E-453DE40895A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A113B7D-ED1E-42EE-8693-97AD618E7674}"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2813" y="1905000"/>
            <a:ext cx="3978275" cy="4191000"/>
          </a:xfrm>
        </p:spPr>
        <p:txBody>
          <a:bodyPr/>
          <a:lstStyle/>
          <a:p>
            <a:pPr lvl="0"/>
            <a:endParaRPr lang="en-US" noProof="0" smtClean="0"/>
          </a:p>
        </p:txBody>
      </p:sp>
      <p:sp>
        <p:nvSpPr>
          <p:cNvPr id="4" name="Text Placeholder 3"/>
          <p:cNvSpPr>
            <a:spLocks noGrp="1"/>
          </p:cNvSpPr>
          <p:nvPr>
            <p:ph type="body" sz="half" idx="2"/>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xfrm>
            <a:off x="1152525" y="6286500"/>
            <a:ext cx="1905000" cy="457200"/>
          </a:xfrm>
          <a:prstGeom prst="rect">
            <a:avLst/>
          </a:prstGeom>
        </p:spPr>
        <p:txBody>
          <a:bodyPr/>
          <a:lstStyle>
            <a:lvl1pPr>
              <a:defRPr/>
            </a:lvl1pPr>
          </a:lstStyle>
          <a:p>
            <a:pPr>
              <a:defRPr/>
            </a:pPr>
            <a:endParaRPr lang="en-US"/>
          </a:p>
        </p:txBody>
      </p:sp>
      <p:sp>
        <p:nvSpPr>
          <p:cNvPr id="6" name="Rectangle 68"/>
          <p:cNvSpPr>
            <a:spLocks noGrp="1" noChangeArrowheads="1"/>
          </p:cNvSpPr>
          <p:nvPr>
            <p:ph type="ftr" sz="quarter" idx="11"/>
          </p:nvPr>
        </p:nvSpPr>
        <p:spPr>
          <a:xfrm>
            <a:off x="3590925" y="6286500"/>
            <a:ext cx="2895600" cy="457200"/>
          </a:xfrm>
          <a:prstGeom prst="rect">
            <a:avLst/>
          </a:prstGeom>
        </p:spPr>
        <p:txBody>
          <a:bodyPr/>
          <a:lstStyle>
            <a:lvl1pPr>
              <a:defRPr/>
            </a:lvl1pPr>
          </a:lstStyle>
          <a:p>
            <a:pPr>
              <a:defRPr/>
            </a:pPr>
            <a:endParaRPr lang="en-US"/>
          </a:p>
        </p:txBody>
      </p:sp>
      <p:sp>
        <p:nvSpPr>
          <p:cNvPr id="7" name="Rectangle 69"/>
          <p:cNvSpPr>
            <a:spLocks noGrp="1" noChangeArrowheads="1"/>
          </p:cNvSpPr>
          <p:nvPr>
            <p:ph type="sldNum" sz="quarter" idx="12"/>
          </p:nvPr>
        </p:nvSpPr>
        <p:spPr/>
        <p:txBody>
          <a:bodyPr/>
          <a:lstStyle>
            <a:lvl1pPr>
              <a:defRPr/>
            </a:lvl1pPr>
          </a:lstStyle>
          <a:p>
            <a:pPr>
              <a:defRPr/>
            </a:pPr>
            <a:fld id="{8124696E-AD4D-4FB2-88DD-9AE74C65C3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013CB3-AE64-45A0-9C7E-17B1CA73DC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5E9216-26A3-4424-B6E6-D8402DA1A7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E71702-E130-4CA3-BA3D-6181C93AB65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6C6ABF-9509-40B0-946D-D604CFC7E6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A840B0-CF5C-4B6E-B9CA-AAE60847ACD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39DB0C-6B8C-4EC1-B61C-03E9E770FE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A65CB8-4556-4291-98B9-CC666CDB18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B6EFFC-43D5-49AC-83A4-354722CA03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bwMode="auto">
          <a:xfrm>
            <a:off x="304800" y="304800"/>
            <a:ext cx="6477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5"/>
          <p:cNvSpPr>
            <a:spLocks noGrp="1" noChangeArrowheads="1"/>
          </p:cNvSpPr>
          <p:nvPr>
            <p:ph type="body" idx="1"/>
          </p:nvPr>
        </p:nvSpPr>
        <p:spPr bwMode="auto">
          <a:xfrm>
            <a:off x="304800" y="14478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6"/>
          <p:cNvSpPr>
            <a:spLocks noGrp="1" noChangeArrowheads="1"/>
          </p:cNvSpPr>
          <p:nvPr>
            <p:ph type="sldNum" sz="quarter" idx="4"/>
          </p:nvPr>
        </p:nvSpPr>
        <p:spPr bwMode="auto">
          <a:xfrm>
            <a:off x="3048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8489D41-D54B-42A1-9786-C2DCA4F23C04}"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4007"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8" r:id="rId12"/>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itchFamily="34" charset="0"/>
        </a:defRPr>
      </a:lvl2pPr>
      <a:lvl3pPr algn="l" rtl="0" eaLnBrk="0" fontAlgn="base" hangingPunct="0">
        <a:spcBef>
          <a:spcPct val="0"/>
        </a:spcBef>
        <a:spcAft>
          <a:spcPct val="0"/>
        </a:spcAft>
        <a:defRPr sz="3200" b="1">
          <a:solidFill>
            <a:schemeClr val="tx2"/>
          </a:solidFill>
          <a:latin typeface="Arial" pitchFamily="34" charset="0"/>
        </a:defRPr>
      </a:lvl3pPr>
      <a:lvl4pPr algn="l" rtl="0" eaLnBrk="0" fontAlgn="base" hangingPunct="0">
        <a:spcBef>
          <a:spcPct val="0"/>
        </a:spcBef>
        <a:spcAft>
          <a:spcPct val="0"/>
        </a:spcAft>
        <a:defRPr sz="3200" b="1">
          <a:solidFill>
            <a:schemeClr val="tx2"/>
          </a:solidFill>
          <a:latin typeface="Arial" pitchFamily="34" charset="0"/>
        </a:defRPr>
      </a:lvl4pPr>
      <a:lvl5pPr algn="l" rtl="0" eaLnBrk="0" fontAlgn="base" hangingPunct="0">
        <a:spcBef>
          <a:spcPct val="0"/>
        </a:spcBef>
        <a:spcAft>
          <a:spcPct val="0"/>
        </a:spcAft>
        <a:defRPr sz="3200" b="1">
          <a:solidFill>
            <a:schemeClr val="tx2"/>
          </a:solidFill>
          <a:latin typeface="Arial" pitchFamily="34" charset="0"/>
        </a:defRPr>
      </a:lvl5pPr>
      <a:lvl6pPr marL="457200" algn="l" rtl="0" eaLnBrk="1" fontAlgn="base" hangingPunct="1">
        <a:spcBef>
          <a:spcPct val="0"/>
        </a:spcBef>
        <a:spcAft>
          <a:spcPct val="0"/>
        </a:spcAft>
        <a:defRPr sz="3200" b="1">
          <a:solidFill>
            <a:schemeClr val="tx2"/>
          </a:solidFill>
          <a:latin typeface="Arial" pitchFamily="34" charset="0"/>
        </a:defRPr>
      </a:lvl6pPr>
      <a:lvl7pPr marL="914400" algn="l" rtl="0" eaLnBrk="1" fontAlgn="base" hangingPunct="1">
        <a:spcBef>
          <a:spcPct val="0"/>
        </a:spcBef>
        <a:spcAft>
          <a:spcPct val="0"/>
        </a:spcAft>
        <a:defRPr sz="3200" b="1">
          <a:solidFill>
            <a:schemeClr val="tx2"/>
          </a:solidFill>
          <a:latin typeface="Arial" pitchFamily="34" charset="0"/>
        </a:defRPr>
      </a:lvl7pPr>
      <a:lvl8pPr marL="1371600" algn="l" rtl="0" eaLnBrk="1" fontAlgn="base" hangingPunct="1">
        <a:spcBef>
          <a:spcPct val="0"/>
        </a:spcBef>
        <a:spcAft>
          <a:spcPct val="0"/>
        </a:spcAft>
        <a:defRPr sz="3200" b="1">
          <a:solidFill>
            <a:schemeClr val="tx2"/>
          </a:solidFill>
          <a:latin typeface="Arial" pitchFamily="34" charset="0"/>
        </a:defRPr>
      </a:lvl8pPr>
      <a:lvl9pPr marL="1828800" algn="l" rtl="0" eaLnBrk="1" fontAlgn="base" hangingPunct="1">
        <a:spcBef>
          <a:spcPct val="0"/>
        </a:spcBef>
        <a:spcAft>
          <a:spcPct val="0"/>
        </a:spcAft>
        <a:defRPr sz="32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eaLnBrk="1" fontAlgn="base" hangingPunct="1">
        <a:spcBef>
          <a:spcPct val="20000"/>
        </a:spcBef>
        <a:spcAft>
          <a:spcPct val="0"/>
        </a:spcAft>
        <a:buClr>
          <a:schemeClr val="accent2"/>
        </a:buClr>
        <a:buChar char="•"/>
        <a:defRPr>
          <a:solidFill>
            <a:schemeClr val="tx1"/>
          </a:solidFill>
          <a:latin typeface="+mn-lt"/>
        </a:defRPr>
      </a:lvl6pPr>
      <a:lvl7pPr marL="2971800" indent="-228600" algn="l" rtl="0" eaLnBrk="1" fontAlgn="base" hangingPunct="1">
        <a:spcBef>
          <a:spcPct val="20000"/>
        </a:spcBef>
        <a:spcAft>
          <a:spcPct val="0"/>
        </a:spcAft>
        <a:buClr>
          <a:schemeClr val="accent2"/>
        </a:buClr>
        <a:buChar char="•"/>
        <a:defRPr>
          <a:solidFill>
            <a:schemeClr val="tx1"/>
          </a:solidFill>
          <a:latin typeface="+mn-lt"/>
        </a:defRPr>
      </a:lvl7pPr>
      <a:lvl8pPr marL="3429000" indent="-228600" algn="l" rtl="0" eaLnBrk="1" fontAlgn="base" hangingPunct="1">
        <a:spcBef>
          <a:spcPct val="20000"/>
        </a:spcBef>
        <a:spcAft>
          <a:spcPct val="0"/>
        </a:spcAft>
        <a:buClr>
          <a:schemeClr val="accent2"/>
        </a:buClr>
        <a:buChar char="•"/>
        <a:defRPr>
          <a:solidFill>
            <a:schemeClr val="tx1"/>
          </a:solidFill>
          <a:latin typeface="+mn-lt"/>
        </a:defRPr>
      </a:lvl8pPr>
      <a:lvl9pPr marL="3886200" indent="-228600" algn="l" rtl="0" eaLnBrk="1" fontAlgn="base" hangingPunct="1">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www.hhs.gov/ocr/lep" TargetMode="External"/><Relationship Id="rId7" Type="http://schemas.openxmlformats.org/officeDocument/2006/relationships/hyperlink" Target="http://www.hhs.gov/ocr/civilrights/activities/agreements/compliancereview_initiative.pdf" TargetMode="External"/><Relationship Id="rId2" Type="http://schemas.openxmlformats.org/officeDocument/2006/relationships/hyperlink" Target="http://www.hhs.gov/ocr/lep/revisedlep.html" TargetMode="External"/><Relationship Id="rId1" Type="http://schemas.openxmlformats.org/officeDocument/2006/relationships/slideLayout" Target="../slideLayouts/slideLayout35.xml"/><Relationship Id="rId6" Type="http://schemas.openxmlformats.org/officeDocument/2006/relationships/hyperlink" Target="http://lep.gov/recip.html" TargetMode="External"/><Relationship Id="rId5" Type="http://schemas.openxmlformats.org/officeDocument/2006/relationships/hyperlink" Target="http://www.lep.gov/ISpeakCards2004.pdf" TargetMode="External"/><Relationship Id="rId4" Type="http://schemas.openxmlformats.org/officeDocument/2006/relationships/hyperlink" Target="http://www.lep.go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hyperlink" Target="mailto:kcstanger@hollandhart.com" TargetMode="External"/><Relationship Id="rId2" Type="http://schemas.openxmlformats.org/officeDocument/2006/relationships/hyperlink" Target="mailto:mmstarry@hollandhart.com" TargetMode="Externa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4800600" y="4876800"/>
            <a:ext cx="4191000" cy="838200"/>
          </a:xfrm>
        </p:spPr>
        <p:txBody>
          <a:bodyPr/>
          <a:lstStyle/>
          <a:p>
            <a:pPr eaLnBrk="1" hangingPunct="1"/>
            <a:r>
              <a:rPr lang="en-US" sz="2000" dirty="0" smtClean="0">
                <a:solidFill>
                  <a:schemeClr val="accent2"/>
                </a:solidFill>
              </a:rPr>
              <a:t>Melissa M. Starry</a:t>
            </a:r>
          </a:p>
        </p:txBody>
      </p:sp>
      <p:sp>
        <p:nvSpPr>
          <p:cNvPr id="6147" name="Title 4"/>
          <p:cNvSpPr>
            <a:spLocks noGrp="1"/>
          </p:cNvSpPr>
          <p:nvPr>
            <p:ph type="ctrTitle"/>
          </p:nvPr>
        </p:nvSpPr>
        <p:spPr>
          <a:xfrm>
            <a:off x="304800" y="2133600"/>
            <a:ext cx="8534400" cy="914400"/>
          </a:xfrm>
        </p:spPr>
        <p:txBody>
          <a:bodyPr/>
          <a:lstStyle/>
          <a:p>
            <a:pPr eaLnBrk="1" hangingPunct="1"/>
            <a:r>
              <a:rPr lang="en-US" sz="4400" b="0" dirty="0" smtClean="0">
                <a:solidFill>
                  <a:schemeClr val="accent2"/>
                </a:solidFill>
                <a:latin typeface="Franklin Gothic Demi" panose="020B0703020102020204" pitchFamily="34" charset="0"/>
              </a:rPr>
              <a:t>Interpreters, Translators, and Auxiliary Aids:</a:t>
            </a:r>
            <a:br>
              <a:rPr lang="en-US" sz="4400" b="0" dirty="0" smtClean="0">
                <a:solidFill>
                  <a:schemeClr val="accent2"/>
                </a:solidFill>
                <a:latin typeface="Franklin Gothic Demi" panose="020B0703020102020204" pitchFamily="34" charset="0"/>
              </a:rPr>
            </a:br>
            <a:r>
              <a:rPr lang="en-US" sz="4400" b="0" dirty="0" smtClean="0">
                <a:solidFill>
                  <a:schemeClr val="accent2"/>
                </a:solidFill>
                <a:latin typeface="Franklin Gothic Demi" panose="020B0703020102020204" pitchFamily="34" charset="0"/>
              </a:rPr>
              <a:t>Provider Obligations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28800" y="152400"/>
            <a:ext cx="6477000" cy="914400"/>
          </a:xfrm>
        </p:spPr>
        <p:txBody>
          <a:bodyPr/>
          <a:lstStyle/>
          <a:p>
            <a:r>
              <a:rPr lang="en-US" dirty="0" smtClean="0">
                <a:solidFill>
                  <a:schemeClr val="accent2"/>
                </a:solidFill>
              </a:rPr>
              <a:t>Why do we care?</a:t>
            </a:r>
          </a:p>
        </p:txBody>
      </p:sp>
      <p:sp>
        <p:nvSpPr>
          <p:cNvPr id="13315" name="Content Placeholder 2"/>
          <p:cNvSpPr>
            <a:spLocks noGrp="1"/>
          </p:cNvSpPr>
          <p:nvPr>
            <p:ph idx="1"/>
          </p:nvPr>
        </p:nvSpPr>
        <p:spPr>
          <a:xfrm>
            <a:off x="304800" y="1066800"/>
            <a:ext cx="8534400" cy="4724400"/>
          </a:xfrm>
        </p:spPr>
        <p:txBody>
          <a:bodyPr/>
          <a:lstStyle/>
          <a:p>
            <a:pPr>
              <a:buFont typeface="Wingdings" pitchFamily="2" charset="2"/>
              <a:buNone/>
            </a:pPr>
            <a:r>
              <a:rPr lang="en-US" sz="2400" i="1" dirty="0" err="1" smtClean="0"/>
              <a:t>Gerena</a:t>
            </a:r>
            <a:r>
              <a:rPr lang="en-US" sz="2400" i="1" dirty="0" smtClean="0"/>
              <a:t> v. </a:t>
            </a:r>
            <a:r>
              <a:rPr lang="en-US" sz="2400" i="1" dirty="0" err="1" smtClean="0"/>
              <a:t>Fogari</a:t>
            </a:r>
            <a:r>
              <a:rPr lang="en-US" sz="2400" i="1" dirty="0" smtClean="0"/>
              <a:t> </a:t>
            </a:r>
            <a:r>
              <a:rPr lang="en-US" sz="2400" dirty="0" smtClean="0"/>
              <a:t>(NJ 2008)</a:t>
            </a:r>
          </a:p>
          <a:p>
            <a:r>
              <a:rPr lang="en-US" sz="2400" dirty="0" smtClean="0"/>
              <a:t>Facts</a:t>
            </a:r>
          </a:p>
          <a:p>
            <a:pPr lvl="1"/>
            <a:r>
              <a:rPr lang="en-US" dirty="0" smtClean="0"/>
              <a:t>Physician declined to pay $200 per visit for interpreter requested by deaf patient, claiming that he could not afford interpreter.</a:t>
            </a:r>
          </a:p>
          <a:p>
            <a:pPr lvl="1"/>
            <a:r>
              <a:rPr lang="en-US" dirty="0" smtClean="0"/>
              <a:t>Physician communicated with patient through family members.</a:t>
            </a:r>
          </a:p>
          <a:p>
            <a:r>
              <a:rPr lang="en-US" sz="2400" dirty="0" smtClean="0"/>
              <a:t>Held:  Jury found violations of anti-discrimination statutes</a:t>
            </a:r>
          </a:p>
          <a:p>
            <a:pPr lvl="1"/>
            <a:r>
              <a:rPr lang="en-US" dirty="0" smtClean="0"/>
              <a:t>$200,000 damages</a:t>
            </a:r>
          </a:p>
          <a:p>
            <a:pPr lvl="1"/>
            <a:r>
              <a:rPr lang="en-US" u="sng" dirty="0" smtClean="0"/>
              <a:t>$200,000 punitive damages</a:t>
            </a:r>
          </a:p>
          <a:p>
            <a:pPr lvl="1"/>
            <a:r>
              <a:rPr lang="en-US" dirty="0" smtClean="0"/>
              <a:t>$400,000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152400"/>
            <a:ext cx="4876800" cy="990600"/>
          </a:xfrm>
        </p:spPr>
        <p:txBody>
          <a:bodyPr/>
          <a:lstStyle/>
          <a:p>
            <a:pPr eaLnBrk="1" hangingPunct="1"/>
            <a:r>
              <a:rPr lang="en-US" dirty="0" smtClean="0">
                <a:solidFill>
                  <a:schemeClr val="accent2"/>
                </a:solidFill>
              </a:rPr>
              <a:t>Why do we care?</a:t>
            </a:r>
          </a:p>
        </p:txBody>
      </p:sp>
      <p:sp>
        <p:nvSpPr>
          <p:cNvPr id="18435" name="Rectangle 3"/>
          <p:cNvSpPr>
            <a:spLocks noGrp="1" noChangeArrowheads="1"/>
          </p:cNvSpPr>
          <p:nvPr>
            <p:ph idx="1"/>
          </p:nvPr>
        </p:nvSpPr>
        <p:spPr>
          <a:xfrm>
            <a:off x="304800" y="1143000"/>
            <a:ext cx="8534400" cy="4724400"/>
          </a:xfrm>
        </p:spPr>
        <p:txBody>
          <a:bodyPr/>
          <a:lstStyle/>
          <a:p>
            <a:pPr eaLnBrk="1" hangingPunct="1">
              <a:lnSpc>
                <a:spcPct val="90000"/>
              </a:lnSpc>
            </a:pPr>
            <a:r>
              <a:rPr lang="en-US" sz="2200" dirty="0" smtClean="0"/>
              <a:t>Even if we aren’t worried about the government, patients or personal representatives often understand the law better than providers.</a:t>
            </a:r>
          </a:p>
          <a:p>
            <a:pPr lvl="1" eaLnBrk="1" hangingPunct="1">
              <a:lnSpc>
                <a:spcPct val="90000"/>
              </a:lnSpc>
            </a:pPr>
            <a:r>
              <a:rPr lang="en-US" sz="2200" dirty="0" smtClean="0"/>
              <a:t>Many are very sensitive to discrimination issues.</a:t>
            </a:r>
          </a:p>
          <a:p>
            <a:pPr lvl="1" eaLnBrk="1" hangingPunct="1">
              <a:lnSpc>
                <a:spcPct val="90000"/>
              </a:lnSpc>
            </a:pPr>
            <a:r>
              <a:rPr lang="en-US" sz="2200" dirty="0" smtClean="0"/>
              <a:t>Many are educated about the law, their rights, and your responsibilities.</a:t>
            </a:r>
          </a:p>
          <a:p>
            <a:pPr lvl="1" eaLnBrk="1" hangingPunct="1">
              <a:lnSpc>
                <a:spcPct val="90000"/>
              </a:lnSpc>
            </a:pPr>
            <a:r>
              <a:rPr lang="en-US" sz="2200" dirty="0" smtClean="0"/>
              <a:t>Some may try to impose obligations beyond those required by applicable laws, e.g., </a:t>
            </a:r>
          </a:p>
          <a:p>
            <a:pPr lvl="2" eaLnBrk="1" hangingPunct="1">
              <a:lnSpc>
                <a:spcPct val="90000"/>
              </a:lnSpc>
            </a:pPr>
            <a:r>
              <a:rPr lang="en-US" sz="2200" dirty="0" smtClean="0"/>
              <a:t>Demand their own choice of interpreters or auxiliary aids even though law may not require provider to use such services or aids.</a:t>
            </a:r>
          </a:p>
          <a:p>
            <a:pPr lvl="2" eaLnBrk="1" hangingPunct="1">
              <a:lnSpc>
                <a:spcPct val="90000"/>
              </a:lnSpc>
            </a:pPr>
            <a:r>
              <a:rPr lang="en-US" sz="2200" dirty="0" smtClean="0"/>
              <a:t>Demand provider to pay for interpreter or auxiliary aid that patient brings.</a:t>
            </a:r>
          </a:p>
          <a:p>
            <a:pPr eaLnBrk="1" hangingPunct="1">
              <a:lnSpc>
                <a:spcPct val="90000"/>
              </a:lnSpc>
            </a:pPr>
            <a:r>
              <a:rPr lang="en-US" sz="2200" dirty="0" smtClean="0"/>
              <a:t>They may be willing and able to file complaints if you act improperly.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28800" y="152400"/>
            <a:ext cx="4876800" cy="990600"/>
          </a:xfrm>
        </p:spPr>
        <p:txBody>
          <a:bodyPr/>
          <a:lstStyle/>
          <a:p>
            <a:pPr eaLnBrk="1" hangingPunct="1"/>
            <a:r>
              <a:rPr lang="en-US" dirty="0" smtClean="0">
                <a:solidFill>
                  <a:schemeClr val="accent2"/>
                </a:solidFill>
              </a:rPr>
              <a:t>General Requirements</a:t>
            </a:r>
          </a:p>
        </p:txBody>
      </p:sp>
      <p:sp>
        <p:nvSpPr>
          <p:cNvPr id="19459" name="Rectangle 3"/>
          <p:cNvSpPr>
            <a:spLocks noGrp="1" noChangeArrowheads="1"/>
          </p:cNvSpPr>
          <p:nvPr>
            <p:ph idx="1"/>
          </p:nvPr>
        </p:nvSpPr>
        <p:spPr>
          <a:xfrm>
            <a:off x="304800" y="1219200"/>
            <a:ext cx="8534400" cy="4724400"/>
          </a:xfrm>
        </p:spPr>
        <p:txBody>
          <a:bodyPr/>
          <a:lstStyle/>
          <a:p>
            <a:pPr eaLnBrk="1" hangingPunct="1">
              <a:lnSpc>
                <a:spcPct val="90000"/>
              </a:lnSpc>
            </a:pPr>
            <a:r>
              <a:rPr lang="en-US" sz="2400" dirty="0" smtClean="0"/>
              <a:t>Provider must generally make </a:t>
            </a:r>
            <a:r>
              <a:rPr lang="en-US" sz="2400" u="sng" dirty="0" smtClean="0"/>
              <a:t>reasonable</a:t>
            </a:r>
            <a:r>
              <a:rPr lang="en-US" sz="2400" dirty="0" smtClean="0"/>
              <a:t> accommodations (e.g., interpreter services or auxiliary aids) for:</a:t>
            </a:r>
          </a:p>
          <a:p>
            <a:pPr lvl="1" eaLnBrk="1" hangingPunct="1">
              <a:lnSpc>
                <a:spcPct val="90000"/>
              </a:lnSpc>
            </a:pPr>
            <a:r>
              <a:rPr lang="en-US" sz="2000" dirty="0" smtClean="0"/>
              <a:t>Persons who do not speak English.</a:t>
            </a:r>
          </a:p>
          <a:p>
            <a:pPr lvl="1" eaLnBrk="1" hangingPunct="1">
              <a:lnSpc>
                <a:spcPct val="90000"/>
              </a:lnSpc>
            </a:pPr>
            <a:r>
              <a:rPr lang="en-US" sz="2000" dirty="0" smtClean="0"/>
              <a:t>Persons with a disability that impairs effective communication.</a:t>
            </a:r>
          </a:p>
          <a:p>
            <a:pPr eaLnBrk="1" hangingPunct="1">
              <a:lnSpc>
                <a:spcPct val="90000"/>
              </a:lnSpc>
            </a:pPr>
            <a:r>
              <a:rPr lang="en-US" sz="2400" dirty="0" smtClean="0"/>
              <a:t>Provider generally cannot</a:t>
            </a:r>
          </a:p>
          <a:p>
            <a:pPr lvl="1" eaLnBrk="1" hangingPunct="1">
              <a:lnSpc>
                <a:spcPct val="90000"/>
              </a:lnSpc>
            </a:pPr>
            <a:r>
              <a:rPr lang="en-US" sz="2000" dirty="0" smtClean="0"/>
              <a:t>Require patient to supply their own interpreter or auxiliary aid.</a:t>
            </a:r>
          </a:p>
          <a:p>
            <a:pPr lvl="1" eaLnBrk="1" hangingPunct="1">
              <a:lnSpc>
                <a:spcPct val="90000"/>
              </a:lnSpc>
            </a:pPr>
            <a:r>
              <a:rPr lang="en-US" sz="2000" dirty="0" smtClean="0"/>
              <a:t>Charge patient for cost of the interpreter or auxiliary aid.</a:t>
            </a:r>
          </a:p>
          <a:p>
            <a:pPr lvl="1" eaLnBrk="1" hangingPunct="1">
              <a:lnSpc>
                <a:spcPct val="90000"/>
              </a:lnSpc>
            </a:pPr>
            <a:r>
              <a:rPr lang="en-US" sz="2000" dirty="0" smtClean="0"/>
              <a:t>Refuse to provide care even though cost of interpreter or auxiliary aid may exceed cost of care.</a:t>
            </a:r>
          </a:p>
          <a:p>
            <a:pPr eaLnBrk="1" hangingPunct="1">
              <a:lnSpc>
                <a:spcPct val="90000"/>
              </a:lnSpc>
              <a:buFont typeface="Wingdings" pitchFamily="2" charset="2"/>
              <a:buNone/>
            </a:pPr>
            <a:r>
              <a:rPr lang="en-US" sz="2400" i="1" dirty="0" smtClean="0"/>
              <a:t>*	Caution:  </a:t>
            </a:r>
            <a:r>
              <a:rPr lang="en-US" sz="2400" dirty="0" smtClean="0"/>
              <a:t>I would rather defend a discrimination claim than a malpractice claim if you really cannot provide effective care because of the communication problem</a:t>
            </a:r>
            <a:r>
              <a:rPr lang="en-US" sz="2400" dirty="0"/>
              <a:t>.</a:t>
            </a:r>
            <a:endParaRPr lang="en-US" sz="24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5"/>
          <p:cNvSpPr>
            <a:spLocks noGrp="1"/>
          </p:cNvSpPr>
          <p:nvPr>
            <p:ph type="title"/>
          </p:nvPr>
        </p:nvSpPr>
        <p:spPr>
          <a:xfrm>
            <a:off x="1905000" y="152400"/>
            <a:ext cx="7239000" cy="685800"/>
          </a:xfrm>
        </p:spPr>
        <p:txBody>
          <a:bodyPr/>
          <a:lstStyle/>
          <a:p>
            <a:pPr eaLnBrk="1" hangingPunct="1"/>
            <a:r>
              <a:rPr lang="en-US" sz="2800" dirty="0" smtClean="0">
                <a:solidFill>
                  <a:schemeClr val="accent2"/>
                </a:solidFill>
              </a:rPr>
              <a:t>Foreign Language Issues</a:t>
            </a:r>
            <a:br>
              <a:rPr lang="en-US" sz="2800" dirty="0" smtClean="0">
                <a:solidFill>
                  <a:schemeClr val="accent2"/>
                </a:solidFill>
              </a:rPr>
            </a:br>
            <a:r>
              <a:rPr lang="en-US" sz="2800" dirty="0" smtClean="0">
                <a:solidFill>
                  <a:schemeClr val="accent2"/>
                </a:solidFill>
              </a:rPr>
              <a:t>(Limited English Proficiency)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66217"/>
            <a:ext cx="8077200" cy="510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828800" y="76200"/>
            <a:ext cx="4953000" cy="1066800"/>
          </a:xfrm>
        </p:spPr>
        <p:txBody>
          <a:bodyPr/>
          <a:lstStyle/>
          <a:p>
            <a:r>
              <a:rPr lang="en-US" dirty="0" smtClean="0">
                <a:solidFill>
                  <a:schemeClr val="accent2"/>
                </a:solidFill>
              </a:rPr>
              <a:t>Applicable Laws</a:t>
            </a:r>
          </a:p>
        </p:txBody>
      </p:sp>
      <p:sp>
        <p:nvSpPr>
          <p:cNvPr id="21507" name="Content Placeholder 2"/>
          <p:cNvSpPr>
            <a:spLocks noGrp="1"/>
          </p:cNvSpPr>
          <p:nvPr>
            <p:ph idx="1"/>
          </p:nvPr>
        </p:nvSpPr>
        <p:spPr>
          <a:xfrm>
            <a:off x="304800" y="1066800"/>
            <a:ext cx="8534400" cy="4724400"/>
          </a:xfrm>
        </p:spPr>
        <p:txBody>
          <a:bodyPr/>
          <a:lstStyle/>
          <a:p>
            <a:r>
              <a:rPr lang="en-US" sz="1800" dirty="0" smtClean="0"/>
              <a:t>Affordable Care Act, Section 1557</a:t>
            </a:r>
          </a:p>
          <a:p>
            <a:pPr lvl="1"/>
            <a:r>
              <a:rPr lang="en-US" sz="1800" dirty="0" smtClean="0"/>
              <a:t>Prohibits discrimination on the basis of race, color, national origin, sex, age and disability under any health care program receiving federal financial assistance.</a:t>
            </a:r>
          </a:p>
          <a:p>
            <a:pPr lvl="1">
              <a:buFont typeface="Arial" charset="0"/>
              <a:buNone/>
            </a:pPr>
            <a:r>
              <a:rPr lang="en-US" sz="1800" dirty="0" smtClean="0">
                <a:solidFill>
                  <a:schemeClr val="tx1"/>
                </a:solidFill>
              </a:rPr>
              <a:t>(42 USC 18116)</a:t>
            </a:r>
          </a:p>
          <a:p>
            <a:pPr lvl="1"/>
            <a:r>
              <a:rPr lang="en-US" sz="1800" dirty="0" smtClean="0"/>
              <a:t>On July 31, 2013, HHS issued a Request for Information to help draft ACA regulations, including:</a:t>
            </a:r>
          </a:p>
          <a:p>
            <a:pPr lvl="2"/>
            <a:r>
              <a:rPr lang="en-US" sz="1800" dirty="0" smtClean="0"/>
              <a:t>Access to health programs for individuals with limited English proficiency (“LEP”), including standards for translation and interpretation services, effectiveness of services, and costs.</a:t>
            </a:r>
          </a:p>
          <a:p>
            <a:pPr lvl="2"/>
            <a:r>
              <a:rPr lang="en-US" sz="1800" dirty="0" smtClean="0"/>
              <a:t>Requirements for self-evaluations and assessments.</a:t>
            </a:r>
          </a:p>
          <a:p>
            <a:pPr lvl="2"/>
            <a:r>
              <a:rPr lang="en-US" sz="1800" dirty="0" smtClean="0"/>
              <a:t>Accessibility of information technology.</a:t>
            </a:r>
          </a:p>
          <a:p>
            <a:pPr lvl="2"/>
            <a:r>
              <a:rPr lang="en-US" sz="1800" dirty="0" smtClean="0"/>
              <a:t>Suggestions for strengthening enforcement.</a:t>
            </a:r>
          </a:p>
          <a:p>
            <a:pPr lvl="1"/>
            <a:r>
              <a:rPr lang="en-US" sz="1800" dirty="0" smtClean="0"/>
              <a:t>In meantime, OCR is responding to ACA complaints.</a:t>
            </a:r>
          </a:p>
          <a:p>
            <a:pPr lvl="1"/>
            <a:r>
              <a:rPr lang="en-US" sz="1600" dirty="0" smtClean="0"/>
              <a:t>Reginfo.gov Dashboard says a Proposed Rule was received on April 29, 2015 (not yet published)</a:t>
            </a:r>
          </a:p>
          <a:p>
            <a:pPr lvl="2"/>
            <a:endParaRPr lang="en-US" sz="1600" dirty="0" smtClean="0"/>
          </a:p>
          <a:p>
            <a:pPr lvl="1"/>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828800" y="152400"/>
            <a:ext cx="5029200" cy="914400"/>
          </a:xfrm>
        </p:spPr>
        <p:txBody>
          <a:bodyPr/>
          <a:lstStyle/>
          <a:p>
            <a:r>
              <a:rPr lang="en-US" dirty="0" smtClean="0">
                <a:solidFill>
                  <a:schemeClr val="accent2"/>
                </a:solidFill>
              </a:rPr>
              <a:t>Applicable Laws</a:t>
            </a:r>
          </a:p>
        </p:txBody>
      </p:sp>
      <p:sp>
        <p:nvSpPr>
          <p:cNvPr id="22531" name="Content Placeholder 2"/>
          <p:cNvSpPr>
            <a:spLocks noGrp="1"/>
          </p:cNvSpPr>
          <p:nvPr>
            <p:ph idx="1"/>
          </p:nvPr>
        </p:nvSpPr>
        <p:spPr/>
        <p:txBody>
          <a:bodyPr/>
          <a:lstStyle/>
          <a:p>
            <a:r>
              <a:rPr lang="en-US" dirty="0" smtClean="0"/>
              <a:t>Civil Rights Act of 1967, Title VI</a:t>
            </a:r>
          </a:p>
          <a:p>
            <a:pPr lvl="1" eaLnBrk="1" hangingPunct="1"/>
            <a:r>
              <a:rPr lang="en-US" sz="2800" dirty="0" smtClean="0"/>
              <a:t>Prohibits discrimination in federal programs on the basis of race, color, or national origin. </a:t>
            </a:r>
          </a:p>
          <a:p>
            <a:pPr lvl="2" eaLnBrk="1" hangingPunct="1"/>
            <a:r>
              <a:rPr lang="en-US" sz="2800" dirty="0" smtClean="0"/>
              <a:t>Medicare part A, Medicaid, grants, loans, or contracts</a:t>
            </a:r>
          </a:p>
          <a:p>
            <a:pPr lvl="2" eaLnBrk="1" hangingPunct="1"/>
            <a:r>
              <a:rPr lang="en-US" sz="2800" dirty="0" smtClean="0"/>
              <a:t>NOT Medicare part B</a:t>
            </a:r>
          </a:p>
          <a:p>
            <a:pPr eaLnBrk="1" hangingPunct="1">
              <a:buFont typeface="Wingdings" pitchFamily="2" charset="2"/>
              <a:buNone/>
            </a:pPr>
            <a:r>
              <a:rPr lang="en-US" sz="2000" dirty="0" smtClean="0"/>
              <a:t>	(42 USC 2000d; 45 CFR part 80)</a:t>
            </a:r>
          </a:p>
          <a:p>
            <a:pPr eaLnBrk="1" hangingPunct="1">
              <a:buFont typeface="Wingdings" pitchFamily="2" charset="2"/>
              <a:buNone/>
            </a:pPr>
            <a:endParaRPr lang="en-US" sz="2000" dirty="0"/>
          </a:p>
          <a:p>
            <a:pPr eaLnBrk="1" hangingPunct="1">
              <a:buFont typeface="Wingdings" pitchFamily="2" charset="2"/>
              <a:buNone/>
            </a:pPr>
            <a:r>
              <a:rPr lang="en-US" sz="2000" dirty="0" smtClean="0"/>
              <a:t>Bottom line: if you are a recipient of federal funds, don’t discriminate.</a:t>
            </a:r>
          </a:p>
          <a:p>
            <a:pPr lvl="2" eaLnBrk="1" hangingPunct="1"/>
            <a:endParaRPr lang="en-US" dirty="0" smtClean="0"/>
          </a:p>
          <a:p>
            <a:pPr eaLnBrk="1" hangingPunct="1">
              <a:buFont typeface="Wingdings" pitchFamily="2" charset="2"/>
              <a:buNone/>
            </a:pPr>
            <a:endParaRPr lang="en-US" sz="2000" dirty="0" smtClean="0"/>
          </a:p>
          <a:p>
            <a:pPr lvl="1"/>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0" y="152400"/>
            <a:ext cx="4800600" cy="914400"/>
          </a:xfrm>
        </p:spPr>
        <p:txBody>
          <a:bodyPr/>
          <a:lstStyle/>
          <a:p>
            <a:r>
              <a:rPr lang="en-US" altLang="en-US" dirty="0" smtClean="0">
                <a:solidFill>
                  <a:schemeClr val="accent2"/>
                </a:solidFill>
              </a:rPr>
              <a:t>Applicable Laws</a:t>
            </a:r>
          </a:p>
        </p:txBody>
      </p:sp>
      <p:sp>
        <p:nvSpPr>
          <p:cNvPr id="13315" name="Rectangle 3"/>
          <p:cNvSpPr>
            <a:spLocks noGrp="1" noChangeArrowheads="1"/>
          </p:cNvSpPr>
          <p:nvPr>
            <p:ph idx="1"/>
          </p:nvPr>
        </p:nvSpPr>
        <p:spPr/>
        <p:txBody>
          <a:bodyPr/>
          <a:lstStyle/>
          <a:p>
            <a:r>
              <a:rPr lang="en-US" altLang="en-US" dirty="0" smtClean="0"/>
              <a:t>Idaho Human Rights Act</a:t>
            </a:r>
          </a:p>
          <a:p>
            <a:pPr lvl="1"/>
            <a:r>
              <a:rPr lang="en-US" altLang="en-US" sz="2800" dirty="0" smtClean="0"/>
              <a:t>Places of public accommodation cannot deny </a:t>
            </a:r>
            <a:r>
              <a:rPr lang="en-US" altLang="en-US" sz="2800" dirty="0"/>
              <a:t>an individual the full and equal enjoyment of the goods, services, facilities, privileges, </a:t>
            </a:r>
            <a:r>
              <a:rPr lang="en-US" altLang="en-US" sz="2800" dirty="0" smtClean="0"/>
              <a:t>and advantages </a:t>
            </a:r>
            <a:r>
              <a:rPr lang="en-US" altLang="en-US" sz="2800" dirty="0"/>
              <a:t>and accommodations </a:t>
            </a:r>
            <a:r>
              <a:rPr lang="en-US" altLang="en-US" sz="2800" dirty="0" smtClean="0"/>
              <a:t>because </a:t>
            </a:r>
            <a:r>
              <a:rPr lang="en-US" altLang="en-US" sz="2800" dirty="0"/>
              <a:t>of, or on a basis of, race, color, religion, sex or national </a:t>
            </a:r>
            <a:r>
              <a:rPr lang="en-US" altLang="en-US" sz="2800" dirty="0" smtClean="0"/>
              <a:t>origin.</a:t>
            </a:r>
          </a:p>
          <a:p>
            <a:pPr marL="457200" lvl="1" indent="0">
              <a:buNone/>
            </a:pPr>
            <a:r>
              <a:rPr lang="en-US" altLang="en-US" dirty="0" smtClean="0"/>
              <a:t>(IC 67-5909 </a:t>
            </a:r>
            <a:r>
              <a:rPr lang="en-US" altLang="en-US" i="1" dirty="0" smtClean="0"/>
              <a:t>et seq</a:t>
            </a:r>
            <a:r>
              <a:rPr lang="en-US" altLang="en-US" dirty="0" smtClean="0"/>
              <a:t>.)</a:t>
            </a:r>
          </a:p>
        </p:txBody>
      </p:sp>
      <p:sp>
        <p:nvSpPr>
          <p:cNvPr id="4" name="Slide Number Placeholder 3"/>
          <p:cNvSpPr>
            <a:spLocks noGrp="1"/>
          </p:cNvSpPr>
          <p:nvPr>
            <p:ph type="sldNum" sz="quarter" idx="10"/>
          </p:nvPr>
        </p:nvSpPr>
        <p:spPr/>
        <p:txBody>
          <a:bodyPr/>
          <a:lstStyle/>
          <a:p>
            <a:pPr>
              <a:defRPr/>
            </a:pPr>
            <a:fld id="{D6DEA69E-E333-4244-A521-ABD2565158BA}" type="slidenum">
              <a:rPr lang="en-US"/>
              <a:pPr>
                <a:defRPr/>
              </a:pPr>
              <a:t>16</a:t>
            </a:fld>
            <a:endParaRPr lang="en-US" dirty="0"/>
          </a:p>
        </p:txBody>
      </p:sp>
    </p:spTree>
    <p:extLst>
      <p:ext uri="{BB962C8B-B14F-4D97-AF65-F5344CB8AC3E}">
        <p14:creationId xmlns:p14="http://schemas.microsoft.com/office/powerpoint/2010/main" val="263025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676400" y="152400"/>
            <a:ext cx="7086600" cy="914400"/>
          </a:xfrm>
        </p:spPr>
        <p:txBody>
          <a:bodyPr>
            <a:normAutofit/>
          </a:bodyPr>
          <a:lstStyle/>
          <a:p>
            <a:pPr eaLnBrk="1" hangingPunct="1">
              <a:defRPr/>
            </a:pPr>
            <a:r>
              <a:rPr lang="en-US" dirty="0" smtClean="0">
                <a:solidFill>
                  <a:schemeClr val="accent2"/>
                </a:solidFill>
              </a:rPr>
              <a:t>What happens if you don’t comply?</a:t>
            </a:r>
          </a:p>
        </p:txBody>
      </p:sp>
      <p:sp>
        <p:nvSpPr>
          <p:cNvPr id="40963" name="Rectangle 3"/>
          <p:cNvSpPr>
            <a:spLocks noGrp="1" noChangeArrowheads="1"/>
          </p:cNvSpPr>
          <p:nvPr>
            <p:ph idx="1"/>
          </p:nvPr>
        </p:nvSpPr>
        <p:spPr>
          <a:xfrm>
            <a:off x="304800" y="1143000"/>
            <a:ext cx="8534400" cy="4724400"/>
          </a:xfrm>
        </p:spPr>
        <p:txBody>
          <a:bodyPr/>
          <a:lstStyle/>
          <a:p>
            <a:pPr eaLnBrk="1" hangingPunct="1">
              <a:lnSpc>
                <a:spcPct val="90000"/>
              </a:lnSpc>
              <a:defRPr/>
            </a:pPr>
            <a:r>
              <a:rPr lang="en-US" sz="1800" dirty="0" smtClean="0"/>
              <a:t>OCR investigations</a:t>
            </a:r>
          </a:p>
          <a:p>
            <a:pPr lvl="1" eaLnBrk="1" hangingPunct="1">
              <a:lnSpc>
                <a:spcPct val="90000"/>
              </a:lnSpc>
              <a:defRPr/>
            </a:pPr>
            <a:r>
              <a:rPr lang="en-US" sz="1800" dirty="0" smtClean="0"/>
              <a:t>Primarily complaint driven.</a:t>
            </a:r>
          </a:p>
          <a:p>
            <a:pPr lvl="1" eaLnBrk="1" hangingPunct="1">
              <a:lnSpc>
                <a:spcPct val="90000"/>
              </a:lnSpc>
              <a:defRPr/>
            </a:pPr>
            <a:r>
              <a:rPr lang="en-US" sz="1800" dirty="0" smtClean="0"/>
              <a:t>May perform compliance reviews.</a:t>
            </a:r>
          </a:p>
          <a:p>
            <a:pPr eaLnBrk="1" hangingPunct="1">
              <a:lnSpc>
                <a:spcPct val="90000"/>
              </a:lnSpc>
              <a:defRPr/>
            </a:pPr>
            <a:r>
              <a:rPr lang="en-US" sz="1800" dirty="0" smtClean="0"/>
              <a:t>IHRC Complaints</a:t>
            </a:r>
          </a:p>
          <a:p>
            <a:pPr eaLnBrk="1" hangingPunct="1">
              <a:lnSpc>
                <a:spcPct val="90000"/>
              </a:lnSpc>
              <a:defRPr/>
            </a:pPr>
            <a:r>
              <a:rPr lang="en-US" sz="1800" dirty="0" smtClean="0"/>
              <a:t>Consequences and penalties</a:t>
            </a:r>
          </a:p>
          <a:p>
            <a:pPr lvl="1" eaLnBrk="1" hangingPunct="1">
              <a:lnSpc>
                <a:spcPct val="90000"/>
              </a:lnSpc>
              <a:defRPr/>
            </a:pPr>
            <a:r>
              <a:rPr lang="en-US" sz="1800" dirty="0" smtClean="0"/>
              <a:t>Loss of federal financial assistance.</a:t>
            </a:r>
          </a:p>
          <a:p>
            <a:pPr lvl="1" eaLnBrk="1" hangingPunct="1">
              <a:lnSpc>
                <a:spcPct val="90000"/>
              </a:lnSpc>
              <a:defRPr/>
            </a:pPr>
            <a:r>
              <a:rPr lang="en-US" sz="1800" dirty="0" smtClean="0"/>
              <a:t>Department of Justice (DOJ) actions.</a:t>
            </a:r>
          </a:p>
          <a:p>
            <a:pPr lvl="2" eaLnBrk="1" hangingPunct="1">
              <a:lnSpc>
                <a:spcPct val="90000"/>
              </a:lnSpc>
              <a:defRPr/>
            </a:pPr>
            <a:r>
              <a:rPr lang="en-US" sz="1800" dirty="0" smtClean="0"/>
              <a:t>Settlement agreements</a:t>
            </a:r>
          </a:p>
          <a:p>
            <a:pPr lvl="2" eaLnBrk="1" hangingPunct="1">
              <a:lnSpc>
                <a:spcPct val="90000"/>
              </a:lnSpc>
              <a:defRPr/>
            </a:pPr>
            <a:r>
              <a:rPr lang="en-US" sz="1800" dirty="0" smtClean="0"/>
              <a:t>Injunctions</a:t>
            </a:r>
          </a:p>
          <a:p>
            <a:pPr lvl="2" eaLnBrk="1" hangingPunct="1">
              <a:lnSpc>
                <a:spcPct val="90000"/>
              </a:lnSpc>
              <a:defRPr/>
            </a:pPr>
            <a:r>
              <a:rPr lang="en-US" sz="1800" dirty="0" smtClean="0"/>
              <a:t>Penalties</a:t>
            </a:r>
          </a:p>
          <a:p>
            <a:pPr lvl="1" eaLnBrk="1" hangingPunct="1">
              <a:lnSpc>
                <a:spcPct val="90000"/>
              </a:lnSpc>
              <a:defRPr/>
            </a:pPr>
            <a:r>
              <a:rPr lang="en-US" sz="1800" dirty="0" smtClean="0"/>
              <a:t>Private actions</a:t>
            </a:r>
          </a:p>
          <a:p>
            <a:pPr marL="1085850" lvl="2" eaLnBrk="1" hangingPunct="1">
              <a:lnSpc>
                <a:spcPct val="90000"/>
              </a:lnSpc>
              <a:defRPr/>
            </a:pPr>
            <a:r>
              <a:rPr lang="en-US" sz="1800" dirty="0" smtClean="0"/>
              <a:t>Discrimination</a:t>
            </a:r>
          </a:p>
          <a:p>
            <a:pPr marL="1085850" lvl="2" eaLnBrk="1" hangingPunct="1">
              <a:lnSpc>
                <a:spcPct val="90000"/>
              </a:lnSpc>
              <a:defRPr/>
            </a:pPr>
            <a:r>
              <a:rPr lang="en-US" sz="1800" dirty="0" smtClean="0"/>
              <a:t>Malpractice</a:t>
            </a:r>
          </a:p>
          <a:p>
            <a:pPr marL="1085850" lvl="2" eaLnBrk="1" hangingPunct="1">
              <a:lnSpc>
                <a:spcPct val="90000"/>
              </a:lnSpc>
              <a:defRPr/>
            </a:pPr>
            <a:r>
              <a:rPr lang="en-US" sz="1800" dirty="0" smtClean="0"/>
              <a:t>Other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228600"/>
            <a:ext cx="6324600" cy="838200"/>
          </a:xfrm>
        </p:spPr>
        <p:txBody>
          <a:bodyPr/>
          <a:lstStyle/>
          <a:p>
            <a:pPr eaLnBrk="1" hangingPunct="1"/>
            <a:r>
              <a:rPr lang="en-US" dirty="0" smtClean="0">
                <a:solidFill>
                  <a:schemeClr val="accent2"/>
                </a:solidFill>
              </a:rPr>
              <a:t>What must you do to comply with Title VI?</a:t>
            </a:r>
          </a:p>
        </p:txBody>
      </p:sp>
      <p:sp>
        <p:nvSpPr>
          <p:cNvPr id="24579" name="Rectangle 3"/>
          <p:cNvSpPr>
            <a:spLocks noGrp="1" noChangeArrowheads="1"/>
          </p:cNvSpPr>
          <p:nvPr>
            <p:ph idx="1"/>
          </p:nvPr>
        </p:nvSpPr>
        <p:spPr>
          <a:xfrm>
            <a:off x="304800" y="1143000"/>
            <a:ext cx="8534400" cy="4724400"/>
          </a:xfrm>
        </p:spPr>
        <p:txBody>
          <a:bodyPr/>
          <a:lstStyle/>
          <a:p>
            <a:pPr eaLnBrk="1" hangingPunct="1"/>
            <a:r>
              <a:rPr lang="en-US" sz="2200" dirty="0" smtClean="0"/>
              <a:t>Executive Order 13166 (8/00) and HHS Guidance (8/03) require recipients of federal financial assistance to take “reasonable steps” to ensure meaningful access to persons with limited English proficiency (“LEP”).</a:t>
            </a:r>
          </a:p>
          <a:p>
            <a:pPr lvl="1" eaLnBrk="1" hangingPunct="1"/>
            <a:r>
              <a:rPr lang="en-US" sz="2200" dirty="0" smtClean="0"/>
              <a:t>Interpreters</a:t>
            </a:r>
          </a:p>
          <a:p>
            <a:pPr lvl="1" eaLnBrk="1" hangingPunct="1"/>
            <a:r>
              <a:rPr lang="en-US" sz="2200" dirty="0" smtClean="0"/>
              <a:t>Translations of key documents.</a:t>
            </a:r>
          </a:p>
          <a:p>
            <a:pPr eaLnBrk="1" hangingPunct="1"/>
            <a:r>
              <a:rPr lang="en-US" sz="2200" dirty="0" smtClean="0"/>
              <a:t>8/03 HHS Guidance (“The Bible”):  depends on 4 factors</a:t>
            </a:r>
          </a:p>
          <a:p>
            <a:pPr lvl="1" eaLnBrk="1" hangingPunct="1">
              <a:buFont typeface="Wingdings" pitchFamily="2" charset="2"/>
              <a:buNone/>
            </a:pPr>
            <a:r>
              <a:rPr lang="en-US" sz="2200" dirty="0" smtClean="0"/>
              <a:t>1.		Number or proportion of LEPs likely to be encountered 	by provider.</a:t>
            </a:r>
          </a:p>
          <a:p>
            <a:pPr lvl="1" eaLnBrk="1" hangingPunct="1">
              <a:buFont typeface="Wingdings" pitchFamily="2" charset="2"/>
              <a:buNone/>
            </a:pPr>
            <a:r>
              <a:rPr lang="en-US" sz="2200" dirty="0" smtClean="0"/>
              <a:t>2.		Frequency of contact with LEPs.</a:t>
            </a:r>
          </a:p>
          <a:p>
            <a:pPr lvl="1" eaLnBrk="1" hangingPunct="1">
              <a:buFont typeface="Wingdings" pitchFamily="2" charset="2"/>
              <a:buNone/>
            </a:pPr>
            <a:r>
              <a:rPr lang="en-US" sz="2200" dirty="0" smtClean="0"/>
              <a:t>3.		Nature and importance of services to LEPs.</a:t>
            </a:r>
          </a:p>
          <a:p>
            <a:pPr lvl="1" eaLnBrk="1" hangingPunct="1">
              <a:buFont typeface="Wingdings" pitchFamily="2" charset="2"/>
              <a:buNone/>
            </a:pPr>
            <a:r>
              <a:rPr lang="en-US" sz="2200" dirty="0" smtClean="0"/>
              <a:t>4.		Cost and resources available to provider.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152400"/>
            <a:ext cx="7315200" cy="685800"/>
          </a:xfrm>
        </p:spPr>
        <p:txBody>
          <a:bodyPr>
            <a:noAutofit/>
          </a:bodyPr>
          <a:lstStyle/>
          <a:p>
            <a:pPr eaLnBrk="1" hangingPunct="1">
              <a:defRPr/>
            </a:pPr>
            <a:r>
              <a:rPr lang="en-US" sz="2600" dirty="0" smtClean="0">
                <a:solidFill>
                  <a:schemeClr val="accent2"/>
                </a:solidFill>
              </a:rPr>
              <a:t>1.  Number or proportion of </a:t>
            </a:r>
            <a:r>
              <a:rPr lang="en-US" sz="2600" dirty="0" err="1" smtClean="0">
                <a:solidFill>
                  <a:schemeClr val="accent2"/>
                </a:solidFill>
              </a:rPr>
              <a:t>LEPs</a:t>
            </a:r>
            <a:r>
              <a:rPr lang="en-US" sz="2600" dirty="0" smtClean="0">
                <a:solidFill>
                  <a:schemeClr val="accent2"/>
                </a:solidFill>
              </a:rPr>
              <a:t> in service area</a:t>
            </a:r>
          </a:p>
        </p:txBody>
      </p:sp>
      <p:sp>
        <p:nvSpPr>
          <p:cNvPr id="25603" name="Rectangle 3"/>
          <p:cNvSpPr>
            <a:spLocks noGrp="1" noChangeArrowheads="1"/>
          </p:cNvSpPr>
          <p:nvPr>
            <p:ph idx="1"/>
          </p:nvPr>
        </p:nvSpPr>
        <p:spPr/>
        <p:txBody>
          <a:bodyPr/>
          <a:lstStyle/>
          <a:p>
            <a:pPr eaLnBrk="1" hangingPunct="1">
              <a:lnSpc>
                <a:spcPct val="90000"/>
              </a:lnSpc>
            </a:pPr>
            <a:r>
              <a:rPr lang="en-US" dirty="0" smtClean="0"/>
              <a:t>The more persons who speak the language, the more likely the encounter and the greater the need for </a:t>
            </a:r>
            <a:r>
              <a:rPr lang="en-US" dirty="0" err="1" smtClean="0"/>
              <a:t>LEP</a:t>
            </a:r>
            <a:r>
              <a:rPr lang="en-US" dirty="0" smtClean="0"/>
              <a:t> services.</a:t>
            </a:r>
          </a:p>
          <a:p>
            <a:pPr eaLnBrk="1" hangingPunct="1">
              <a:lnSpc>
                <a:spcPct val="90000"/>
              </a:lnSpc>
            </a:pPr>
            <a:r>
              <a:rPr lang="en-US" dirty="0" smtClean="0"/>
              <a:t>Consider:</a:t>
            </a:r>
          </a:p>
          <a:p>
            <a:pPr lvl="1" eaLnBrk="1" hangingPunct="1">
              <a:lnSpc>
                <a:spcPct val="90000"/>
              </a:lnSpc>
            </a:pPr>
            <a:r>
              <a:rPr lang="en-US" sz="2800" dirty="0" smtClean="0"/>
              <a:t>Prior experience and service to </a:t>
            </a:r>
            <a:r>
              <a:rPr lang="en-US" sz="2800" dirty="0" err="1" smtClean="0"/>
              <a:t>LEPs</a:t>
            </a:r>
            <a:r>
              <a:rPr lang="en-US" sz="2800" dirty="0" smtClean="0"/>
              <a:t>.</a:t>
            </a:r>
          </a:p>
          <a:p>
            <a:pPr lvl="1" eaLnBrk="1" hangingPunct="1">
              <a:lnSpc>
                <a:spcPct val="90000"/>
              </a:lnSpc>
            </a:pPr>
            <a:r>
              <a:rPr lang="en-US" sz="2800" dirty="0" smtClean="0"/>
              <a:t>Census data.</a:t>
            </a:r>
          </a:p>
          <a:p>
            <a:pPr lvl="1" eaLnBrk="1" hangingPunct="1">
              <a:lnSpc>
                <a:spcPct val="90000"/>
              </a:lnSpc>
            </a:pPr>
            <a:r>
              <a:rPr lang="en-US" sz="2800" dirty="0" smtClean="0"/>
              <a:t>School system data.</a:t>
            </a:r>
          </a:p>
          <a:p>
            <a:pPr lvl="1" eaLnBrk="1" hangingPunct="1">
              <a:lnSpc>
                <a:spcPct val="90000"/>
              </a:lnSpc>
            </a:pPr>
            <a:r>
              <a:rPr lang="en-US" sz="2800" dirty="0" smtClean="0"/>
              <a:t>Local government data.</a:t>
            </a:r>
          </a:p>
          <a:p>
            <a:pPr marL="457200" lvl="1" indent="0" eaLnBrk="1" hangingPunct="1">
              <a:lnSpc>
                <a:spcPct val="90000"/>
              </a:lnSpc>
              <a:buNone/>
            </a:pPr>
            <a:endParaRPr lang="en-US" sz="2000" i="1" dirty="0" smtClean="0"/>
          </a:p>
          <a:p>
            <a:pPr marL="457200" lvl="1" indent="0" eaLnBrk="1" hangingPunct="1">
              <a:lnSpc>
                <a:spcPct val="90000"/>
              </a:lnSpc>
              <a:buNone/>
            </a:pPr>
            <a:r>
              <a:rPr lang="en-US" sz="2000" i="1" dirty="0" smtClean="0"/>
              <a:t>How may people do we have in our service area that speak a particular language?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600201"/>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eaLnBrk="1" fontAlgn="base" hangingPunct="1">
              <a:spcBef>
                <a:spcPct val="20000"/>
              </a:spcBef>
              <a:spcAft>
                <a:spcPct val="0"/>
              </a:spcAft>
              <a:buClr>
                <a:schemeClr val="accent2"/>
              </a:buClr>
              <a:buChar char="•"/>
              <a:defRPr>
                <a:solidFill>
                  <a:schemeClr val="tx1"/>
                </a:solidFill>
                <a:latin typeface="+mn-lt"/>
              </a:defRPr>
            </a:lvl6pPr>
            <a:lvl7pPr marL="2971800" indent="-228600" algn="l" rtl="0" eaLnBrk="1" fontAlgn="base" hangingPunct="1">
              <a:spcBef>
                <a:spcPct val="20000"/>
              </a:spcBef>
              <a:spcAft>
                <a:spcPct val="0"/>
              </a:spcAft>
              <a:buClr>
                <a:schemeClr val="accent2"/>
              </a:buClr>
              <a:buChar char="•"/>
              <a:defRPr>
                <a:solidFill>
                  <a:schemeClr val="tx1"/>
                </a:solidFill>
                <a:latin typeface="+mn-lt"/>
              </a:defRPr>
            </a:lvl7pPr>
            <a:lvl8pPr marL="3429000" indent="-228600" algn="l" rtl="0" eaLnBrk="1" fontAlgn="base" hangingPunct="1">
              <a:spcBef>
                <a:spcPct val="20000"/>
              </a:spcBef>
              <a:spcAft>
                <a:spcPct val="0"/>
              </a:spcAft>
              <a:buClr>
                <a:schemeClr val="accent2"/>
              </a:buClr>
              <a:buChar char="•"/>
              <a:defRPr>
                <a:solidFill>
                  <a:schemeClr val="tx1"/>
                </a:solidFill>
                <a:latin typeface="+mn-lt"/>
              </a:defRPr>
            </a:lvl8pPr>
            <a:lvl9pPr marL="3886200" indent="-228600" algn="l" rtl="0" eaLnBrk="1" fontAlgn="base" hangingPunct="1">
              <a:spcBef>
                <a:spcPct val="20000"/>
              </a:spcBef>
              <a:spcAft>
                <a:spcPct val="0"/>
              </a:spcAft>
              <a:buClr>
                <a:schemeClr val="accent2"/>
              </a:buClr>
              <a:buChar char="•"/>
              <a:defRPr>
                <a:solidFill>
                  <a:schemeClr val="tx1"/>
                </a:solidFill>
                <a:latin typeface="+mn-lt"/>
              </a:defRPr>
            </a:lvl9pPr>
          </a:lstStyle>
          <a:p>
            <a:pPr marL="0" indent="0" algn="just">
              <a:buFont typeface="Wingdings" pitchFamily="2" charset="2"/>
              <a:buNone/>
            </a:pPr>
            <a:r>
              <a:rPr lang="en-US" kern="0" dirty="0" smtClean="0">
                <a:effectLst/>
              </a:rPr>
              <a:t>This presentation is similar to any other seminar designed to provide general information on pertinent legal topics. The statements made and any materials distributed as part of this presentation are provided for educational purposes only. They do not constitute legal advice nor  do they necessarily reflect the views of Holland &amp; Hart LLP or any of its attorneys other than the speakers. This presentation is not intended to create an attorney-client relationship between you and Holland &amp; Hart LLP. If you have specific questions as to the application of the law to your activities, you should seek the advice of your legal counsel.</a:t>
            </a:r>
          </a:p>
          <a:p>
            <a:pPr marL="0" indent="0">
              <a:buFont typeface="Wingdings" pitchFamily="2" charset="2"/>
              <a:buNone/>
            </a:pPr>
            <a:endParaRPr lang="en-US" kern="0" dirty="0" smtClean="0">
              <a:effectLst/>
            </a:endParaRPr>
          </a:p>
          <a:p>
            <a:pPr marL="0" indent="0" algn="just">
              <a:buFont typeface="Wingdings" pitchFamily="2" charset="2"/>
              <a:buNone/>
            </a:pPr>
            <a:r>
              <a:rPr lang="en-US" kern="0" dirty="0" smtClean="0">
                <a:effectLst/>
              </a:rPr>
              <a:t>All Presentations and Other Materials © Holland &amp; Hart</a:t>
            </a:r>
            <a:r>
              <a:rPr lang="en-US" kern="0" cap="small" dirty="0" smtClean="0">
                <a:effectLst/>
              </a:rPr>
              <a:t> LLP </a:t>
            </a:r>
            <a:r>
              <a:rPr lang="en-US" kern="0" dirty="0" smtClean="0">
                <a:effectLst/>
              </a:rPr>
              <a:t>2015</a:t>
            </a:r>
            <a:endParaRPr lang="en-US" kern="0" dirty="0">
              <a:effectLst/>
            </a:endParaRPr>
          </a:p>
        </p:txBody>
      </p:sp>
      <p:sp>
        <p:nvSpPr>
          <p:cNvPr id="6" name="Title 1"/>
          <p:cNvSpPr>
            <a:spLocks noGrp="1"/>
          </p:cNvSpPr>
          <p:nvPr>
            <p:ph type="title"/>
          </p:nvPr>
        </p:nvSpPr>
        <p:spPr>
          <a:xfrm>
            <a:off x="1828800" y="304800"/>
            <a:ext cx="6858000" cy="563562"/>
          </a:xfrm>
        </p:spPr>
        <p:txBody>
          <a:bodyPr>
            <a:normAutofit fontScale="90000"/>
          </a:bodyPr>
          <a:lstStyle/>
          <a:p>
            <a:r>
              <a:rPr lang="en-US" dirty="0" smtClean="0">
                <a:solidFill>
                  <a:schemeClr val="accent2"/>
                </a:solidFill>
              </a:rPr>
              <a:t>Important information</a:t>
            </a:r>
            <a:endParaRPr lang="en-US" dirty="0">
              <a:solidFill>
                <a:schemeClr val="accent2"/>
              </a:solidFill>
            </a:endParaRPr>
          </a:p>
        </p:txBody>
      </p:sp>
    </p:spTree>
    <p:extLst>
      <p:ext uri="{BB962C8B-B14F-4D97-AF65-F5344CB8AC3E}">
        <p14:creationId xmlns:p14="http://schemas.microsoft.com/office/powerpoint/2010/main" val="1334586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52600" y="76200"/>
            <a:ext cx="6553200" cy="838200"/>
          </a:xfrm>
        </p:spPr>
        <p:txBody>
          <a:bodyPr>
            <a:noAutofit/>
          </a:bodyPr>
          <a:lstStyle/>
          <a:p>
            <a:pPr eaLnBrk="1" hangingPunct="1">
              <a:defRPr/>
            </a:pPr>
            <a:r>
              <a:rPr lang="en-US" sz="2600" dirty="0" smtClean="0">
                <a:solidFill>
                  <a:schemeClr val="accent2"/>
                </a:solidFill>
              </a:rPr>
              <a:t>2.  Frequency of contact with LEP individuals</a:t>
            </a:r>
          </a:p>
        </p:txBody>
      </p:sp>
      <p:sp>
        <p:nvSpPr>
          <p:cNvPr id="26627" name="Rectangle 3"/>
          <p:cNvSpPr>
            <a:spLocks noGrp="1" noChangeArrowheads="1"/>
          </p:cNvSpPr>
          <p:nvPr>
            <p:ph idx="1"/>
          </p:nvPr>
        </p:nvSpPr>
        <p:spPr/>
        <p:txBody>
          <a:bodyPr/>
          <a:lstStyle/>
          <a:p>
            <a:pPr eaLnBrk="1" hangingPunct="1"/>
            <a:r>
              <a:rPr lang="en-US" dirty="0" smtClean="0"/>
              <a:t>The more frequent the contact, the more need for </a:t>
            </a:r>
            <a:r>
              <a:rPr lang="en-US" dirty="0" err="1" smtClean="0"/>
              <a:t>LEP</a:t>
            </a:r>
            <a:r>
              <a:rPr lang="en-US" dirty="0" smtClean="0"/>
              <a:t> services.</a:t>
            </a:r>
          </a:p>
          <a:p>
            <a:pPr eaLnBrk="1" hangingPunct="1"/>
            <a:r>
              <a:rPr lang="en-US" dirty="0" smtClean="0"/>
              <a:t>Recipient who sees </a:t>
            </a:r>
            <a:r>
              <a:rPr lang="en-US" dirty="0" err="1" smtClean="0"/>
              <a:t>LEPs</a:t>
            </a:r>
            <a:r>
              <a:rPr lang="en-US" dirty="0" smtClean="0"/>
              <a:t> daily must do more than those who see </a:t>
            </a:r>
            <a:r>
              <a:rPr lang="en-US" dirty="0" err="1" smtClean="0"/>
              <a:t>LEPs</a:t>
            </a:r>
            <a:r>
              <a:rPr lang="en-US" dirty="0" smtClean="0"/>
              <a:t> only occasionally, </a:t>
            </a:r>
            <a:r>
              <a:rPr lang="en-US" i="1" dirty="0" smtClean="0"/>
              <a:t>e.g</a:t>
            </a:r>
            <a:r>
              <a:rPr lang="en-US" dirty="0" smtClean="0"/>
              <a:t>., </a:t>
            </a:r>
          </a:p>
          <a:p>
            <a:pPr lvl="1" eaLnBrk="1" hangingPunct="1"/>
            <a:r>
              <a:rPr lang="en-US" sz="2800" dirty="0" smtClean="0"/>
              <a:t>If see daily, may need </a:t>
            </a:r>
            <a:r>
              <a:rPr lang="en-US" sz="2800" dirty="0" err="1" smtClean="0"/>
              <a:t>LEP</a:t>
            </a:r>
            <a:r>
              <a:rPr lang="en-US" sz="2800" dirty="0" smtClean="0"/>
              <a:t> alternative on site.</a:t>
            </a:r>
          </a:p>
          <a:p>
            <a:pPr lvl="1" eaLnBrk="1" hangingPunct="1"/>
            <a:r>
              <a:rPr lang="en-US" sz="2800" dirty="0" smtClean="0"/>
              <a:t>If see occasionally, may use commercially available telephonic interpretation service.</a:t>
            </a:r>
          </a:p>
          <a:p>
            <a:pPr lvl="1" eaLnBrk="1" hangingPunct="1"/>
            <a:r>
              <a:rPr lang="en-US" sz="2800" dirty="0" smtClean="0"/>
              <a:t>If see rarely, may not need </a:t>
            </a:r>
            <a:r>
              <a:rPr lang="en-US" sz="2800" dirty="0" err="1" smtClean="0"/>
              <a:t>LEP</a:t>
            </a:r>
            <a:r>
              <a:rPr lang="en-US" sz="2800" dirty="0" smtClean="0"/>
              <a:t> services.</a:t>
            </a:r>
          </a:p>
          <a:p>
            <a:pPr marL="457200" lvl="1" indent="0" eaLnBrk="1" hangingPunct="1">
              <a:buNone/>
            </a:pPr>
            <a:r>
              <a:rPr lang="en-US" sz="2000" i="1" dirty="0" smtClean="0"/>
              <a:t>Even if we have a lot of people in the are that speak a specific language, how often do we come into contact with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52600" y="76200"/>
            <a:ext cx="6553200" cy="838200"/>
          </a:xfrm>
        </p:spPr>
        <p:txBody>
          <a:bodyPr>
            <a:noAutofit/>
          </a:bodyPr>
          <a:lstStyle/>
          <a:p>
            <a:pPr eaLnBrk="1" hangingPunct="1">
              <a:defRPr/>
            </a:pPr>
            <a:r>
              <a:rPr lang="en-US" sz="2600" dirty="0" smtClean="0">
                <a:solidFill>
                  <a:schemeClr val="accent2"/>
                </a:solidFill>
              </a:rPr>
              <a:t>3.  Nature and importance of recipient’s service</a:t>
            </a:r>
          </a:p>
        </p:txBody>
      </p:sp>
      <p:sp>
        <p:nvSpPr>
          <p:cNvPr id="27651" name="Rectangle 3"/>
          <p:cNvSpPr>
            <a:spLocks noGrp="1" noChangeArrowheads="1"/>
          </p:cNvSpPr>
          <p:nvPr>
            <p:ph idx="1"/>
          </p:nvPr>
        </p:nvSpPr>
        <p:spPr/>
        <p:txBody>
          <a:bodyPr/>
          <a:lstStyle/>
          <a:p>
            <a:pPr eaLnBrk="1" hangingPunct="1"/>
            <a:r>
              <a:rPr lang="en-US" dirty="0" smtClean="0"/>
              <a:t>The more important the service, the greater the need for </a:t>
            </a:r>
            <a:r>
              <a:rPr lang="en-US" dirty="0" err="1" smtClean="0"/>
              <a:t>LEP</a:t>
            </a:r>
            <a:r>
              <a:rPr lang="en-US" dirty="0" smtClean="0"/>
              <a:t> services.</a:t>
            </a:r>
          </a:p>
          <a:p>
            <a:pPr eaLnBrk="1" hangingPunct="1"/>
            <a:r>
              <a:rPr lang="en-US" dirty="0" smtClean="0"/>
              <a:t>Would denial or delay in providing the services endanger LEPs?</a:t>
            </a:r>
          </a:p>
          <a:p>
            <a:pPr lvl="1" eaLnBrk="1" hangingPunct="1"/>
            <a:r>
              <a:rPr lang="en-US" sz="2800" dirty="0" smtClean="0"/>
              <a:t>If treatment critical and urgent, may need to have immediate </a:t>
            </a:r>
            <a:r>
              <a:rPr lang="en-US" sz="2800" dirty="0" err="1" smtClean="0"/>
              <a:t>LEP</a:t>
            </a:r>
            <a:r>
              <a:rPr lang="en-US" sz="2800" dirty="0" smtClean="0"/>
              <a:t> services.</a:t>
            </a:r>
          </a:p>
          <a:p>
            <a:pPr lvl="1" eaLnBrk="1" hangingPunct="1"/>
            <a:r>
              <a:rPr lang="en-US" sz="2800" dirty="0" smtClean="0"/>
              <a:t>If treatment is important but non-urgent, may not need immediate </a:t>
            </a:r>
            <a:r>
              <a:rPr lang="en-US" sz="2800" dirty="0" err="1" smtClean="0"/>
              <a:t>LEP</a:t>
            </a:r>
            <a:r>
              <a:rPr lang="en-US" sz="2800" dirty="0" smtClean="0"/>
              <a:t> services.</a:t>
            </a:r>
          </a:p>
          <a:p>
            <a:pPr lvl="1" eaLnBrk="1" hangingPunct="1"/>
            <a:r>
              <a:rPr lang="en-US" sz="2800" dirty="0" smtClean="0"/>
              <a:t>If treatment is not important, may not need same degree of </a:t>
            </a:r>
            <a:r>
              <a:rPr lang="en-US" sz="2800" dirty="0" err="1" smtClean="0"/>
              <a:t>LEP</a:t>
            </a:r>
            <a:r>
              <a:rPr lang="en-US" sz="2800" dirty="0" smtClean="0"/>
              <a:t> services.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52600" y="152400"/>
            <a:ext cx="6781800" cy="685800"/>
          </a:xfrm>
        </p:spPr>
        <p:txBody>
          <a:bodyPr>
            <a:noAutofit/>
          </a:bodyPr>
          <a:lstStyle/>
          <a:p>
            <a:pPr eaLnBrk="1" hangingPunct="1">
              <a:defRPr/>
            </a:pPr>
            <a:r>
              <a:rPr lang="en-US" sz="2600" dirty="0" smtClean="0">
                <a:solidFill>
                  <a:schemeClr val="accent2"/>
                </a:solidFill>
              </a:rPr>
              <a:t>4.  Resources available to recipient and costs</a:t>
            </a:r>
          </a:p>
        </p:txBody>
      </p:sp>
      <p:sp>
        <p:nvSpPr>
          <p:cNvPr id="28675" name="Rectangle 3"/>
          <p:cNvSpPr>
            <a:spLocks noGrp="1" noChangeArrowheads="1"/>
          </p:cNvSpPr>
          <p:nvPr>
            <p:ph idx="1"/>
          </p:nvPr>
        </p:nvSpPr>
        <p:spPr/>
        <p:txBody>
          <a:bodyPr/>
          <a:lstStyle/>
          <a:p>
            <a:pPr eaLnBrk="1" hangingPunct="1">
              <a:lnSpc>
                <a:spcPct val="90000"/>
              </a:lnSpc>
            </a:pPr>
            <a:r>
              <a:rPr lang="en-US" dirty="0" smtClean="0"/>
              <a:t>The greater the provider’s resources, the more </a:t>
            </a:r>
            <a:r>
              <a:rPr lang="en-US" dirty="0" err="1" smtClean="0"/>
              <a:t>LEP</a:t>
            </a:r>
            <a:r>
              <a:rPr lang="en-US" dirty="0" smtClean="0"/>
              <a:t> services are expected.</a:t>
            </a:r>
          </a:p>
          <a:p>
            <a:pPr eaLnBrk="1" hangingPunct="1">
              <a:lnSpc>
                <a:spcPct val="90000"/>
              </a:lnSpc>
            </a:pPr>
            <a:r>
              <a:rPr lang="en-US" dirty="0" smtClean="0"/>
              <a:t>The greater the cost of </a:t>
            </a:r>
            <a:r>
              <a:rPr lang="en-US" dirty="0" err="1" smtClean="0"/>
              <a:t>LEP</a:t>
            </a:r>
            <a:r>
              <a:rPr lang="en-US" dirty="0" smtClean="0"/>
              <a:t> services, the less “reasonable” they may be.</a:t>
            </a:r>
          </a:p>
          <a:p>
            <a:pPr eaLnBrk="1" hangingPunct="1">
              <a:lnSpc>
                <a:spcPct val="90000"/>
              </a:lnSpc>
            </a:pPr>
            <a:r>
              <a:rPr lang="en-US" dirty="0" smtClean="0"/>
              <a:t>Reasonable steps may cease to be “reasonable” where the costs imposed substantially exceed the benefits.</a:t>
            </a:r>
          </a:p>
          <a:p>
            <a:pPr lvl="1" eaLnBrk="1" hangingPunct="1">
              <a:lnSpc>
                <a:spcPct val="90000"/>
              </a:lnSpc>
            </a:pPr>
            <a:r>
              <a:rPr lang="en-US" sz="2800" dirty="0" smtClean="0"/>
              <a:t>Query:  how far can we take this?</a:t>
            </a:r>
          </a:p>
          <a:p>
            <a:pPr lvl="1" eaLnBrk="1" hangingPunct="1">
              <a:lnSpc>
                <a:spcPct val="90000"/>
              </a:lnSpc>
            </a:pPr>
            <a:r>
              <a:rPr lang="en-US" sz="2800" dirty="0" smtClean="0"/>
              <a:t>Hint:  Remember to </a:t>
            </a:r>
            <a:r>
              <a:rPr lang="en-US" sz="2800" b="1" u="sng" dirty="0" smtClean="0"/>
              <a:t>document</a:t>
            </a:r>
            <a:r>
              <a:rPr lang="en-US" sz="2800" dirty="0" smtClean="0"/>
              <a:t> costs and reasonableness of conduct.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05000" y="152400"/>
            <a:ext cx="7010400" cy="685800"/>
          </a:xfrm>
        </p:spPr>
        <p:txBody>
          <a:bodyPr>
            <a:noAutofit/>
          </a:bodyPr>
          <a:lstStyle/>
          <a:p>
            <a:pPr eaLnBrk="1" hangingPunct="1">
              <a:defRPr/>
            </a:pPr>
            <a:r>
              <a:rPr lang="en-US" sz="2800" dirty="0" smtClean="0">
                <a:solidFill>
                  <a:schemeClr val="accent2"/>
                </a:solidFill>
              </a:rPr>
              <a:t>Net result:  requirements depend on circumstances</a:t>
            </a:r>
          </a:p>
        </p:txBody>
      </p:sp>
      <p:sp>
        <p:nvSpPr>
          <p:cNvPr id="29699" name="Rectangle 3"/>
          <p:cNvSpPr>
            <a:spLocks noGrp="1" noChangeArrowheads="1"/>
          </p:cNvSpPr>
          <p:nvPr>
            <p:ph sz="half" idx="1"/>
          </p:nvPr>
        </p:nvSpPr>
        <p:spPr>
          <a:xfrm>
            <a:off x="363538" y="1371600"/>
            <a:ext cx="3522662" cy="4191000"/>
          </a:xfrm>
        </p:spPr>
        <p:txBody>
          <a:bodyPr/>
          <a:lstStyle/>
          <a:p>
            <a:pPr eaLnBrk="1" hangingPunct="1"/>
            <a:r>
              <a:rPr lang="en-US" sz="2400" dirty="0" smtClean="0"/>
              <a:t>Number of </a:t>
            </a:r>
            <a:r>
              <a:rPr lang="en-US" sz="2400" dirty="0" err="1" smtClean="0"/>
              <a:t>LEPs</a:t>
            </a:r>
            <a:r>
              <a:rPr lang="en-US" sz="2400" dirty="0" smtClean="0"/>
              <a:t> in area</a:t>
            </a:r>
          </a:p>
          <a:p>
            <a:pPr eaLnBrk="1" hangingPunct="1"/>
            <a:r>
              <a:rPr lang="en-US" sz="2400" dirty="0" smtClean="0"/>
              <a:t>Frequency of contacts with </a:t>
            </a:r>
            <a:r>
              <a:rPr lang="en-US" sz="2400" dirty="0" err="1" smtClean="0"/>
              <a:t>LEPs</a:t>
            </a:r>
            <a:endParaRPr lang="en-US" sz="2400" dirty="0" smtClean="0"/>
          </a:p>
          <a:p>
            <a:pPr eaLnBrk="1" hangingPunct="1"/>
            <a:r>
              <a:rPr lang="en-US" sz="2400" dirty="0" smtClean="0"/>
              <a:t>Nature and importance of services</a:t>
            </a:r>
          </a:p>
          <a:p>
            <a:pPr eaLnBrk="1" hangingPunct="1"/>
            <a:r>
              <a:rPr lang="en-US" sz="2400" dirty="0" smtClean="0"/>
              <a:t>Available resources and costs</a:t>
            </a:r>
          </a:p>
        </p:txBody>
      </p:sp>
      <p:sp>
        <p:nvSpPr>
          <p:cNvPr id="29700" name="Rectangle 4"/>
          <p:cNvSpPr>
            <a:spLocks noGrp="1" noChangeArrowheads="1"/>
          </p:cNvSpPr>
          <p:nvPr>
            <p:ph sz="half" idx="2"/>
          </p:nvPr>
        </p:nvSpPr>
        <p:spPr>
          <a:xfrm>
            <a:off x="4800600" y="1371600"/>
            <a:ext cx="3962400" cy="4191000"/>
          </a:xfrm>
        </p:spPr>
        <p:txBody>
          <a:bodyPr/>
          <a:lstStyle/>
          <a:p>
            <a:pPr eaLnBrk="1" hangingPunct="1"/>
            <a:r>
              <a:rPr lang="en-US" sz="2400" dirty="0" smtClean="0"/>
              <a:t>Mix of services available</a:t>
            </a:r>
          </a:p>
          <a:p>
            <a:pPr lvl="1" eaLnBrk="1" hangingPunct="1"/>
            <a:r>
              <a:rPr lang="en-US" dirty="0" smtClean="0"/>
              <a:t>Interpreters</a:t>
            </a:r>
          </a:p>
          <a:p>
            <a:pPr lvl="2" eaLnBrk="1" hangingPunct="1"/>
            <a:r>
              <a:rPr lang="en-US" sz="2400" dirty="0" smtClean="0"/>
              <a:t>On-site</a:t>
            </a:r>
          </a:p>
          <a:p>
            <a:pPr lvl="2" eaLnBrk="1" hangingPunct="1"/>
            <a:r>
              <a:rPr lang="en-US" sz="2400" dirty="0" smtClean="0"/>
              <a:t>Skilled</a:t>
            </a:r>
          </a:p>
          <a:p>
            <a:pPr lvl="1" eaLnBrk="1" hangingPunct="1"/>
            <a:r>
              <a:rPr lang="en-US" dirty="0" smtClean="0"/>
              <a:t>Translation</a:t>
            </a:r>
          </a:p>
          <a:p>
            <a:pPr lvl="2" eaLnBrk="1" hangingPunct="1"/>
            <a:r>
              <a:rPr lang="en-US" sz="2400" dirty="0" smtClean="0"/>
              <a:t>Vital documents</a:t>
            </a:r>
          </a:p>
          <a:p>
            <a:pPr lvl="2" eaLnBrk="1" hangingPunct="1"/>
            <a:r>
              <a:rPr lang="en-US" sz="2400" dirty="0" smtClean="0"/>
              <a:t>Oral translation of documents</a:t>
            </a:r>
          </a:p>
        </p:txBody>
      </p:sp>
      <p:sp>
        <p:nvSpPr>
          <p:cNvPr id="25605" name="AutoShape 5"/>
          <p:cNvSpPr>
            <a:spLocks noChangeArrowheads="1"/>
          </p:cNvSpPr>
          <p:nvPr/>
        </p:nvSpPr>
        <p:spPr bwMode="auto">
          <a:xfrm>
            <a:off x="3733800" y="1295400"/>
            <a:ext cx="990600" cy="4267200"/>
          </a:xfrm>
          <a:prstGeom prst="upDownArrow">
            <a:avLst>
              <a:gd name="adj1" fmla="val 50000"/>
              <a:gd name="adj2" fmla="val 86154"/>
            </a:avLst>
          </a:prstGeom>
          <a:solidFill>
            <a:schemeClr val="accent1"/>
          </a:solidFill>
          <a:ln w="9525">
            <a:solidFill>
              <a:schemeClr val="tx1"/>
            </a:solidFill>
            <a:miter lim="800000"/>
            <a:headEnd/>
            <a:tailEnd/>
          </a:ln>
          <a:effectLst/>
          <a:extLst/>
        </p:spPr>
        <p:txBody>
          <a:bodyPr wrap="none" anchor="ctr"/>
          <a:lstStyle/>
          <a:p>
            <a:pP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228600"/>
            <a:ext cx="7315200" cy="685800"/>
          </a:xfrm>
        </p:spPr>
        <p:txBody>
          <a:bodyPr>
            <a:normAutofit/>
          </a:bodyPr>
          <a:lstStyle/>
          <a:p>
            <a:pPr eaLnBrk="1" hangingPunct="1">
              <a:defRPr/>
            </a:pPr>
            <a:r>
              <a:rPr lang="en-US" dirty="0" smtClean="0">
                <a:solidFill>
                  <a:schemeClr val="accent2"/>
                </a:solidFill>
              </a:rPr>
              <a:t>Interpreters: Some Options</a:t>
            </a:r>
          </a:p>
        </p:txBody>
      </p:sp>
      <p:sp>
        <p:nvSpPr>
          <p:cNvPr id="30723" name="Rectangle 3"/>
          <p:cNvSpPr>
            <a:spLocks noGrp="1" noChangeArrowheads="1"/>
          </p:cNvSpPr>
          <p:nvPr>
            <p:ph idx="1"/>
          </p:nvPr>
        </p:nvSpPr>
        <p:spPr>
          <a:xfrm>
            <a:off x="381000" y="1219200"/>
            <a:ext cx="8534400" cy="4648200"/>
          </a:xfrm>
        </p:spPr>
        <p:txBody>
          <a:bodyPr/>
          <a:lstStyle/>
          <a:p>
            <a:pPr eaLnBrk="1" hangingPunct="1">
              <a:lnSpc>
                <a:spcPct val="90000"/>
              </a:lnSpc>
            </a:pPr>
            <a:r>
              <a:rPr lang="en-US" sz="2200" dirty="0" smtClean="0"/>
              <a:t>Allow </a:t>
            </a:r>
            <a:r>
              <a:rPr lang="en-US" sz="2200" dirty="0" err="1" smtClean="0"/>
              <a:t>LEP</a:t>
            </a:r>
            <a:r>
              <a:rPr lang="en-US" sz="2200" dirty="0" smtClean="0"/>
              <a:t> to provide their own interpreter, </a:t>
            </a:r>
            <a:r>
              <a:rPr lang="en-US" sz="2200" i="1" dirty="0" smtClean="0"/>
              <a:t>e.g</a:t>
            </a:r>
            <a:r>
              <a:rPr lang="en-US" sz="2200" dirty="0" smtClean="0"/>
              <a:t>., family member, BUT:</a:t>
            </a:r>
          </a:p>
          <a:p>
            <a:pPr lvl="1" eaLnBrk="1" hangingPunct="1">
              <a:lnSpc>
                <a:spcPct val="90000"/>
              </a:lnSpc>
            </a:pPr>
            <a:r>
              <a:rPr lang="en-US" sz="2200" dirty="0" smtClean="0"/>
              <a:t>Advise </a:t>
            </a:r>
            <a:r>
              <a:rPr lang="en-US" sz="2200" dirty="0" err="1" smtClean="0"/>
              <a:t>LEP</a:t>
            </a:r>
            <a:r>
              <a:rPr lang="en-US" sz="2200" dirty="0" smtClean="0"/>
              <a:t> they may receive </a:t>
            </a:r>
            <a:r>
              <a:rPr lang="en-US" sz="2200" dirty="0" err="1" smtClean="0"/>
              <a:t>LEP</a:t>
            </a:r>
            <a:r>
              <a:rPr lang="en-US" sz="2200" dirty="0" smtClean="0"/>
              <a:t> services for free.</a:t>
            </a:r>
          </a:p>
          <a:p>
            <a:pPr lvl="1" eaLnBrk="1" hangingPunct="1">
              <a:lnSpc>
                <a:spcPct val="90000"/>
              </a:lnSpc>
            </a:pPr>
            <a:r>
              <a:rPr lang="en-US" sz="2200" dirty="0" smtClean="0"/>
              <a:t>Never require LEP to provide interpreter. IT’S YOUR OBLIGATION. THE COST OF DOING BUSINESS.</a:t>
            </a:r>
          </a:p>
          <a:p>
            <a:pPr lvl="1" eaLnBrk="1" hangingPunct="1">
              <a:lnSpc>
                <a:spcPct val="90000"/>
              </a:lnSpc>
            </a:pPr>
            <a:r>
              <a:rPr lang="en-US" sz="2200" dirty="0" smtClean="0"/>
              <a:t>Consider documenting </a:t>
            </a:r>
            <a:r>
              <a:rPr lang="en-US" sz="2200" dirty="0" err="1" smtClean="0"/>
              <a:t>LEP’s</a:t>
            </a:r>
            <a:r>
              <a:rPr lang="en-US" sz="2200" dirty="0" smtClean="0"/>
              <a:t> choice.</a:t>
            </a:r>
          </a:p>
          <a:p>
            <a:pPr lvl="1" eaLnBrk="1" hangingPunct="1">
              <a:lnSpc>
                <a:spcPct val="90000"/>
              </a:lnSpc>
            </a:pPr>
            <a:r>
              <a:rPr lang="en-US" sz="2200" dirty="0" smtClean="0"/>
              <a:t>Consider using interpreter service to supplement patient’s interpreter, especially if you have concerns about </a:t>
            </a:r>
            <a:r>
              <a:rPr lang="en-US" sz="2200" dirty="0" err="1" smtClean="0"/>
              <a:t>LEP’s</a:t>
            </a:r>
            <a:r>
              <a:rPr lang="en-US" sz="2200" dirty="0" smtClean="0"/>
              <a:t> interpreter.</a:t>
            </a:r>
          </a:p>
          <a:p>
            <a:pPr marL="1085850" lvl="2" eaLnBrk="1" hangingPunct="1">
              <a:lnSpc>
                <a:spcPct val="90000"/>
              </a:lnSpc>
            </a:pPr>
            <a:r>
              <a:rPr lang="en-US" sz="2200" dirty="0" smtClean="0"/>
              <a:t>Competency, e.g., interpreter is a minor</a:t>
            </a:r>
          </a:p>
          <a:p>
            <a:pPr marL="1085850" lvl="2" eaLnBrk="1" hangingPunct="1">
              <a:lnSpc>
                <a:spcPct val="90000"/>
              </a:lnSpc>
            </a:pPr>
            <a:r>
              <a:rPr lang="en-US" sz="2200" dirty="0" smtClean="0"/>
              <a:t>Confidentiality, e.g., patient may not disclose info to interpreter</a:t>
            </a:r>
          </a:p>
          <a:p>
            <a:pPr marL="1085850" lvl="2" eaLnBrk="1" hangingPunct="1">
              <a:lnSpc>
                <a:spcPct val="90000"/>
              </a:lnSpc>
            </a:pPr>
            <a:r>
              <a:rPr lang="en-US" sz="2200" dirty="0" smtClean="0"/>
              <a:t>Cultural factors</a:t>
            </a:r>
          </a:p>
          <a:p>
            <a:pPr marL="1085850" lvl="2" eaLnBrk="1" hangingPunct="1">
              <a:lnSpc>
                <a:spcPct val="90000"/>
              </a:lnSpc>
            </a:pPr>
            <a:r>
              <a:rPr lang="en-US" sz="2200" dirty="0" smtClean="0"/>
              <a:t>Suspect abuse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8800" y="228600"/>
            <a:ext cx="7162800" cy="685800"/>
          </a:xfrm>
        </p:spPr>
        <p:txBody>
          <a:bodyPr>
            <a:normAutofit/>
          </a:bodyPr>
          <a:lstStyle/>
          <a:p>
            <a:pPr eaLnBrk="1" hangingPunct="1">
              <a:defRPr/>
            </a:pPr>
            <a:r>
              <a:rPr lang="en-US" dirty="0" smtClean="0">
                <a:solidFill>
                  <a:schemeClr val="accent2"/>
                </a:solidFill>
              </a:rPr>
              <a:t>Interpreters: Some Options</a:t>
            </a:r>
          </a:p>
        </p:txBody>
      </p:sp>
      <p:sp>
        <p:nvSpPr>
          <p:cNvPr id="31747" name="Rectangle 3"/>
          <p:cNvSpPr>
            <a:spLocks noGrp="1" noChangeArrowheads="1"/>
          </p:cNvSpPr>
          <p:nvPr>
            <p:ph idx="1"/>
          </p:nvPr>
        </p:nvSpPr>
        <p:spPr>
          <a:xfrm>
            <a:off x="381000" y="1371600"/>
            <a:ext cx="8337550" cy="4648200"/>
          </a:xfrm>
        </p:spPr>
        <p:txBody>
          <a:bodyPr/>
          <a:lstStyle/>
          <a:p>
            <a:pPr eaLnBrk="1" hangingPunct="1">
              <a:lnSpc>
                <a:spcPct val="90000"/>
              </a:lnSpc>
            </a:pPr>
            <a:r>
              <a:rPr lang="en-US" sz="2400" dirty="0" smtClean="0"/>
              <a:t>Hire or train bilingual staff.</a:t>
            </a:r>
          </a:p>
          <a:p>
            <a:pPr eaLnBrk="1" hangingPunct="1">
              <a:lnSpc>
                <a:spcPct val="90000"/>
              </a:lnSpc>
            </a:pPr>
            <a:r>
              <a:rPr lang="en-US" sz="2400" dirty="0" smtClean="0"/>
              <a:t>Use interpreter or translator services.</a:t>
            </a:r>
          </a:p>
          <a:p>
            <a:pPr eaLnBrk="1" hangingPunct="1">
              <a:lnSpc>
                <a:spcPct val="90000"/>
              </a:lnSpc>
            </a:pPr>
            <a:r>
              <a:rPr lang="en-US" sz="2400" dirty="0" smtClean="0"/>
              <a:t>Use telephonic or video remote interpreter (“</a:t>
            </a:r>
            <a:r>
              <a:rPr lang="en-US" sz="2400" dirty="0" err="1" smtClean="0"/>
              <a:t>VRI</a:t>
            </a:r>
            <a:r>
              <a:rPr lang="en-US" sz="2400" dirty="0" smtClean="0"/>
              <a:t>”) services.</a:t>
            </a:r>
          </a:p>
          <a:p>
            <a:pPr eaLnBrk="1" hangingPunct="1">
              <a:lnSpc>
                <a:spcPct val="90000"/>
              </a:lnSpc>
            </a:pPr>
            <a:r>
              <a:rPr lang="en-US" sz="2400" dirty="0" smtClean="0"/>
              <a:t>Share </a:t>
            </a:r>
            <a:r>
              <a:rPr lang="en-US" sz="2400" dirty="0" err="1" smtClean="0"/>
              <a:t>LEP</a:t>
            </a:r>
            <a:r>
              <a:rPr lang="en-US" sz="2400" dirty="0" smtClean="0"/>
              <a:t> services with other providers, e.g., purchase bulk telephonic interpretation services.</a:t>
            </a:r>
          </a:p>
          <a:p>
            <a:pPr eaLnBrk="1" hangingPunct="1">
              <a:lnSpc>
                <a:spcPct val="90000"/>
              </a:lnSpc>
            </a:pPr>
            <a:r>
              <a:rPr lang="en-US" sz="2400" dirty="0" smtClean="0"/>
              <a:t>Use </a:t>
            </a:r>
            <a:r>
              <a:rPr lang="en-US" sz="2400" u="sng" dirty="0" smtClean="0"/>
              <a:t>qualified</a:t>
            </a:r>
            <a:r>
              <a:rPr lang="en-US" sz="2400" dirty="0" smtClean="0"/>
              <a:t> community volunteers.</a:t>
            </a:r>
          </a:p>
          <a:p>
            <a:pPr eaLnBrk="1" hangingPunct="1">
              <a:lnSpc>
                <a:spcPct val="90000"/>
              </a:lnSpc>
            </a:pPr>
            <a:r>
              <a:rPr lang="en-US" sz="2400" dirty="0" smtClean="0"/>
              <a:t>Use “I speak” (language identification) flashcard.</a:t>
            </a:r>
          </a:p>
          <a:p>
            <a:pPr eaLnBrk="1" hangingPunct="1">
              <a:lnSpc>
                <a:spcPct val="90000"/>
              </a:lnSpc>
            </a:pPr>
            <a:r>
              <a:rPr lang="en-US" sz="2400" dirty="0" smtClean="0"/>
              <a:t>Create arrangement to refer </a:t>
            </a:r>
            <a:r>
              <a:rPr lang="en-US" sz="2400" dirty="0" err="1" smtClean="0"/>
              <a:t>LEPs</a:t>
            </a:r>
            <a:r>
              <a:rPr lang="en-US" sz="2400" dirty="0" smtClean="0"/>
              <a:t> to another provider so long as there is no discriminatory intent (but be careful).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52600" y="228600"/>
            <a:ext cx="7239000" cy="838200"/>
          </a:xfrm>
        </p:spPr>
        <p:txBody>
          <a:bodyPr>
            <a:normAutofit/>
          </a:bodyPr>
          <a:lstStyle/>
          <a:p>
            <a:pPr eaLnBrk="1" hangingPunct="1">
              <a:defRPr/>
            </a:pPr>
            <a:r>
              <a:rPr lang="en-US" dirty="0" smtClean="0">
                <a:solidFill>
                  <a:schemeClr val="accent2"/>
                </a:solidFill>
              </a:rPr>
              <a:t>Translations:</a:t>
            </a:r>
            <a:r>
              <a:rPr lang="en-US" dirty="0">
                <a:solidFill>
                  <a:schemeClr val="accent2"/>
                </a:solidFill>
              </a:rPr>
              <a:t> </a:t>
            </a:r>
            <a:r>
              <a:rPr lang="en-US" dirty="0" smtClean="0">
                <a:solidFill>
                  <a:schemeClr val="accent2"/>
                </a:solidFill>
              </a:rPr>
              <a:t>Vital Documents</a:t>
            </a:r>
          </a:p>
        </p:txBody>
      </p:sp>
      <p:sp>
        <p:nvSpPr>
          <p:cNvPr id="32771" name="Rectangle 3"/>
          <p:cNvSpPr>
            <a:spLocks noGrp="1" noChangeArrowheads="1"/>
          </p:cNvSpPr>
          <p:nvPr>
            <p:ph idx="1"/>
          </p:nvPr>
        </p:nvSpPr>
        <p:spPr>
          <a:xfrm>
            <a:off x="381000" y="1371600"/>
            <a:ext cx="8413750" cy="4648200"/>
          </a:xfrm>
        </p:spPr>
        <p:txBody>
          <a:bodyPr/>
          <a:lstStyle/>
          <a:p>
            <a:pPr eaLnBrk="1" hangingPunct="1">
              <a:lnSpc>
                <a:spcPct val="90000"/>
              </a:lnSpc>
            </a:pPr>
            <a:r>
              <a:rPr lang="en-US" sz="2400" dirty="0" smtClean="0"/>
              <a:t>“Vital” documents = translation vital to services and important consequences if translation is not accurate and timely.</a:t>
            </a:r>
          </a:p>
          <a:p>
            <a:pPr lvl="1" eaLnBrk="1" hangingPunct="1">
              <a:lnSpc>
                <a:spcPct val="90000"/>
              </a:lnSpc>
            </a:pPr>
            <a:r>
              <a:rPr lang="en-US" dirty="0" smtClean="0"/>
              <a:t>Consent forms.</a:t>
            </a:r>
          </a:p>
          <a:p>
            <a:pPr lvl="1" eaLnBrk="1" hangingPunct="1">
              <a:lnSpc>
                <a:spcPct val="90000"/>
              </a:lnSpc>
            </a:pPr>
            <a:r>
              <a:rPr lang="en-US" dirty="0" smtClean="0"/>
              <a:t>Complaint forms.</a:t>
            </a:r>
          </a:p>
          <a:p>
            <a:pPr lvl="1" eaLnBrk="1" hangingPunct="1">
              <a:lnSpc>
                <a:spcPct val="90000"/>
              </a:lnSpc>
            </a:pPr>
            <a:r>
              <a:rPr lang="en-US" dirty="0" smtClean="0"/>
              <a:t>Intake forms with health consequences.</a:t>
            </a:r>
          </a:p>
          <a:p>
            <a:pPr lvl="1" eaLnBrk="1" hangingPunct="1">
              <a:lnSpc>
                <a:spcPct val="90000"/>
              </a:lnSpc>
            </a:pPr>
            <a:r>
              <a:rPr lang="en-US" dirty="0" smtClean="0"/>
              <a:t>Notices of patient rights, </a:t>
            </a:r>
            <a:r>
              <a:rPr lang="en-US" i="1" dirty="0" smtClean="0"/>
              <a:t>e.g.</a:t>
            </a:r>
            <a:r>
              <a:rPr lang="en-US" dirty="0" smtClean="0"/>
              <a:t>, </a:t>
            </a:r>
            <a:r>
              <a:rPr lang="en-US" dirty="0" err="1" smtClean="0"/>
              <a:t>HIPAA</a:t>
            </a:r>
            <a:r>
              <a:rPr lang="en-US" dirty="0" smtClean="0"/>
              <a:t>, </a:t>
            </a:r>
            <a:r>
              <a:rPr lang="en-US" dirty="0" err="1" smtClean="0"/>
              <a:t>COPs</a:t>
            </a:r>
            <a:r>
              <a:rPr lang="en-US" dirty="0" smtClean="0"/>
              <a:t>, etc.</a:t>
            </a:r>
          </a:p>
          <a:p>
            <a:pPr lvl="1" eaLnBrk="1" hangingPunct="1">
              <a:lnSpc>
                <a:spcPct val="90000"/>
              </a:lnSpc>
            </a:pPr>
            <a:r>
              <a:rPr lang="en-US" dirty="0" smtClean="0"/>
              <a:t>Notices of eligibility criteria.</a:t>
            </a:r>
          </a:p>
          <a:p>
            <a:pPr lvl="1" eaLnBrk="1" hangingPunct="1">
              <a:lnSpc>
                <a:spcPct val="90000"/>
              </a:lnSpc>
            </a:pPr>
            <a:r>
              <a:rPr lang="en-US" dirty="0" smtClean="0"/>
              <a:t>Notice of free </a:t>
            </a:r>
            <a:r>
              <a:rPr lang="en-US" dirty="0" err="1" smtClean="0"/>
              <a:t>LEP</a:t>
            </a:r>
            <a:r>
              <a:rPr lang="en-US" dirty="0" smtClean="0"/>
              <a:t> services and how to obtain services.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304800"/>
            <a:ext cx="7315200" cy="685800"/>
          </a:xfrm>
        </p:spPr>
        <p:txBody>
          <a:bodyPr>
            <a:normAutofit/>
          </a:bodyPr>
          <a:lstStyle/>
          <a:p>
            <a:pPr eaLnBrk="1" hangingPunct="1">
              <a:defRPr/>
            </a:pPr>
            <a:r>
              <a:rPr lang="en-US" dirty="0" smtClean="0">
                <a:solidFill>
                  <a:schemeClr val="accent2"/>
                </a:solidFill>
              </a:rPr>
              <a:t>Translations: Non-Vital Documents</a:t>
            </a:r>
          </a:p>
        </p:txBody>
      </p:sp>
      <p:sp>
        <p:nvSpPr>
          <p:cNvPr id="33795" name="Rectangle 3"/>
          <p:cNvSpPr>
            <a:spLocks noGrp="1" noChangeArrowheads="1"/>
          </p:cNvSpPr>
          <p:nvPr>
            <p:ph idx="1"/>
          </p:nvPr>
        </p:nvSpPr>
        <p:spPr/>
        <p:txBody>
          <a:bodyPr/>
          <a:lstStyle/>
          <a:p>
            <a:pPr eaLnBrk="1" hangingPunct="1"/>
            <a:r>
              <a:rPr lang="en-US" sz="2600" dirty="0" smtClean="0"/>
              <a:t>“Non-vital” documents = translation not vital to services.</a:t>
            </a:r>
          </a:p>
          <a:p>
            <a:pPr lvl="1" eaLnBrk="1" hangingPunct="1"/>
            <a:r>
              <a:rPr lang="en-US" sz="2600" dirty="0" smtClean="0"/>
              <a:t>General information</a:t>
            </a:r>
          </a:p>
          <a:p>
            <a:pPr lvl="1" eaLnBrk="1" hangingPunct="1"/>
            <a:r>
              <a:rPr lang="en-US" sz="2600" dirty="0" smtClean="0"/>
              <a:t>Patient satisfaction survey</a:t>
            </a:r>
          </a:p>
          <a:p>
            <a:pPr lvl="1" eaLnBrk="1" hangingPunct="1"/>
            <a:r>
              <a:rPr lang="en-US" sz="2600" dirty="0" smtClean="0"/>
              <a:t>Menus</a:t>
            </a:r>
          </a:p>
          <a:p>
            <a:pPr lvl="1" eaLnBrk="1" hangingPunct="1"/>
            <a:r>
              <a:rPr lang="en-US" sz="2600" dirty="0" smtClean="0"/>
              <a:t>Large documents, </a:t>
            </a:r>
            <a:r>
              <a:rPr lang="en-US" sz="2600" i="1" dirty="0" smtClean="0"/>
              <a:t>e.g.</a:t>
            </a:r>
            <a:r>
              <a:rPr lang="en-US" sz="2600" dirty="0" smtClean="0"/>
              <a:t>, enrollment handbook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52600" y="228600"/>
            <a:ext cx="7315200" cy="838200"/>
          </a:xfrm>
        </p:spPr>
        <p:txBody>
          <a:bodyPr>
            <a:normAutofit/>
          </a:bodyPr>
          <a:lstStyle/>
          <a:p>
            <a:pPr eaLnBrk="1" hangingPunct="1">
              <a:defRPr/>
            </a:pPr>
            <a:r>
              <a:rPr lang="en-US" dirty="0" smtClean="0">
                <a:solidFill>
                  <a:schemeClr val="accent2"/>
                </a:solidFill>
              </a:rPr>
              <a:t>Translations: Some Options</a:t>
            </a:r>
          </a:p>
        </p:txBody>
      </p:sp>
      <p:sp>
        <p:nvSpPr>
          <p:cNvPr id="35843" name="Rectangle 3"/>
          <p:cNvSpPr>
            <a:spLocks noGrp="1" noChangeArrowheads="1"/>
          </p:cNvSpPr>
          <p:nvPr>
            <p:ph idx="1"/>
          </p:nvPr>
        </p:nvSpPr>
        <p:spPr>
          <a:xfrm>
            <a:off x="609600" y="1295400"/>
            <a:ext cx="8305800" cy="4724400"/>
          </a:xfrm>
        </p:spPr>
        <p:txBody>
          <a:bodyPr/>
          <a:lstStyle/>
          <a:p>
            <a:pPr eaLnBrk="1" hangingPunct="1">
              <a:lnSpc>
                <a:spcPct val="90000"/>
              </a:lnSpc>
            </a:pPr>
            <a:r>
              <a:rPr lang="en-US" sz="2600" dirty="0" smtClean="0"/>
              <a:t>Standardize and share translated documents.</a:t>
            </a:r>
          </a:p>
          <a:p>
            <a:pPr lvl="1" eaLnBrk="1" hangingPunct="1">
              <a:lnSpc>
                <a:spcPct val="90000"/>
              </a:lnSpc>
            </a:pPr>
            <a:r>
              <a:rPr lang="en-US" sz="2600" dirty="0" smtClean="0"/>
              <a:t>Ensure the translation is appropriate to your practice.</a:t>
            </a:r>
          </a:p>
          <a:p>
            <a:pPr eaLnBrk="1" hangingPunct="1">
              <a:lnSpc>
                <a:spcPct val="90000"/>
              </a:lnSpc>
            </a:pPr>
            <a:r>
              <a:rPr lang="en-US" sz="2600" dirty="0" smtClean="0"/>
              <a:t>Some translated documents may be found on government websites.</a:t>
            </a:r>
          </a:p>
          <a:p>
            <a:pPr lvl="1" eaLnBrk="1" hangingPunct="1">
              <a:lnSpc>
                <a:spcPct val="90000"/>
              </a:lnSpc>
            </a:pPr>
            <a:r>
              <a:rPr lang="en-US" sz="2600" dirty="0" smtClean="0"/>
              <a:t>Ensure the translation is appropriate to your practice.</a:t>
            </a:r>
          </a:p>
          <a:p>
            <a:pPr eaLnBrk="1" hangingPunct="1">
              <a:lnSpc>
                <a:spcPct val="90000"/>
              </a:lnSpc>
            </a:pPr>
            <a:r>
              <a:rPr lang="en-US" sz="2600" dirty="0" smtClean="0"/>
              <a:t>Consider oral interpretation of some documents.</a:t>
            </a:r>
          </a:p>
          <a:p>
            <a:pPr eaLnBrk="1" hangingPunct="1">
              <a:lnSpc>
                <a:spcPct val="90000"/>
              </a:lnSpc>
            </a:pPr>
            <a:r>
              <a:rPr lang="en-US" sz="2600" dirty="0" smtClean="0"/>
              <a:t>Use </a:t>
            </a:r>
            <a:r>
              <a:rPr lang="en-US" sz="2600" u="sng" dirty="0" smtClean="0"/>
              <a:t>qualified</a:t>
            </a:r>
            <a:r>
              <a:rPr lang="en-US" sz="2600" dirty="0" smtClean="0"/>
              <a:t> community volunteers.</a:t>
            </a:r>
          </a:p>
          <a:p>
            <a:pPr eaLnBrk="1" hangingPunct="1">
              <a:lnSpc>
                <a:spcPct val="90000"/>
              </a:lnSpc>
            </a:pPr>
            <a:r>
              <a:rPr lang="en-US" sz="2600" dirty="0" smtClean="0"/>
              <a:t>Others?</a:t>
            </a:r>
          </a:p>
          <a:p>
            <a:pPr lvl="1" eaLnBrk="1" hangingPunct="1">
              <a:lnSpc>
                <a:spcPct val="90000"/>
              </a:lnSpc>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228600"/>
            <a:ext cx="7467600" cy="762000"/>
          </a:xfrm>
        </p:spPr>
        <p:txBody>
          <a:bodyPr/>
          <a:lstStyle/>
          <a:p>
            <a:pPr eaLnBrk="1" hangingPunct="1"/>
            <a:r>
              <a:rPr lang="en-US" dirty="0" smtClean="0">
                <a:solidFill>
                  <a:schemeClr val="accent2"/>
                </a:solidFill>
              </a:rPr>
              <a:t>Implementation Plan</a:t>
            </a:r>
          </a:p>
        </p:txBody>
      </p:sp>
      <p:sp>
        <p:nvSpPr>
          <p:cNvPr id="36867" name="Rectangle 3"/>
          <p:cNvSpPr>
            <a:spLocks noGrp="1" noChangeArrowheads="1"/>
          </p:cNvSpPr>
          <p:nvPr>
            <p:ph idx="1"/>
          </p:nvPr>
        </p:nvSpPr>
        <p:spPr>
          <a:xfrm>
            <a:off x="457200" y="1143000"/>
            <a:ext cx="8534400" cy="4800600"/>
          </a:xfrm>
        </p:spPr>
        <p:txBody>
          <a:bodyPr/>
          <a:lstStyle/>
          <a:p>
            <a:pPr eaLnBrk="1" hangingPunct="1">
              <a:lnSpc>
                <a:spcPct val="90000"/>
              </a:lnSpc>
            </a:pPr>
            <a:r>
              <a:rPr lang="en-US" sz="2600" dirty="0" smtClean="0"/>
              <a:t>OCR has developed guidance.</a:t>
            </a:r>
          </a:p>
          <a:p>
            <a:pPr eaLnBrk="1" hangingPunct="1">
              <a:lnSpc>
                <a:spcPct val="90000"/>
              </a:lnSpc>
            </a:pPr>
            <a:r>
              <a:rPr lang="en-US" sz="2600" dirty="0" smtClean="0"/>
              <a:t>Plan is optional, but may help compliance if OCR ever knocks on your door.</a:t>
            </a:r>
          </a:p>
          <a:p>
            <a:pPr eaLnBrk="1" hangingPunct="1">
              <a:lnSpc>
                <a:spcPct val="90000"/>
              </a:lnSpc>
            </a:pPr>
            <a:r>
              <a:rPr lang="en-US" sz="2600" dirty="0" smtClean="0"/>
              <a:t>Suggested steps:</a:t>
            </a:r>
          </a:p>
          <a:p>
            <a:pPr lvl="1" eaLnBrk="1" hangingPunct="1">
              <a:lnSpc>
                <a:spcPct val="90000"/>
              </a:lnSpc>
            </a:pPr>
            <a:r>
              <a:rPr lang="en-US" sz="2600" dirty="0" smtClean="0"/>
              <a:t>Identify </a:t>
            </a:r>
            <a:r>
              <a:rPr lang="en-US" sz="2600" dirty="0" err="1" smtClean="0"/>
              <a:t>LEPs</a:t>
            </a:r>
            <a:r>
              <a:rPr lang="en-US" sz="2600" dirty="0" smtClean="0"/>
              <a:t> with whom you have contact.</a:t>
            </a:r>
          </a:p>
          <a:p>
            <a:pPr lvl="1" eaLnBrk="1" hangingPunct="1">
              <a:lnSpc>
                <a:spcPct val="90000"/>
              </a:lnSpc>
            </a:pPr>
            <a:r>
              <a:rPr lang="en-US" sz="2600" dirty="0" smtClean="0"/>
              <a:t>Identify available </a:t>
            </a:r>
            <a:r>
              <a:rPr lang="en-US" sz="2600" dirty="0" err="1" smtClean="0"/>
              <a:t>LEP</a:t>
            </a:r>
            <a:r>
              <a:rPr lang="en-US" sz="2600" dirty="0" smtClean="0"/>
              <a:t> services and how staff may obtain them.</a:t>
            </a:r>
          </a:p>
          <a:p>
            <a:pPr lvl="1" eaLnBrk="1" hangingPunct="1">
              <a:lnSpc>
                <a:spcPct val="90000"/>
              </a:lnSpc>
            </a:pPr>
            <a:r>
              <a:rPr lang="en-US" sz="2600" dirty="0" smtClean="0"/>
              <a:t>Establish procedures for handling </a:t>
            </a:r>
            <a:r>
              <a:rPr lang="en-US" sz="2600" dirty="0" err="1" smtClean="0"/>
              <a:t>LEP</a:t>
            </a:r>
            <a:r>
              <a:rPr lang="en-US" sz="2600" dirty="0" smtClean="0"/>
              <a:t> situations.</a:t>
            </a:r>
          </a:p>
          <a:p>
            <a:pPr lvl="1" eaLnBrk="1" hangingPunct="1">
              <a:lnSpc>
                <a:spcPct val="90000"/>
              </a:lnSpc>
            </a:pPr>
            <a:r>
              <a:rPr lang="en-US" sz="2600" dirty="0" smtClean="0"/>
              <a:t>Train staff.</a:t>
            </a:r>
          </a:p>
          <a:p>
            <a:pPr lvl="1" eaLnBrk="1" hangingPunct="1">
              <a:lnSpc>
                <a:spcPct val="90000"/>
              </a:lnSpc>
            </a:pPr>
            <a:r>
              <a:rPr lang="en-US" sz="2600" dirty="0" smtClean="0"/>
              <a:t>Provide notice of </a:t>
            </a:r>
            <a:r>
              <a:rPr lang="en-US" sz="2600" dirty="0" err="1" smtClean="0"/>
              <a:t>LEP</a:t>
            </a:r>
            <a:r>
              <a:rPr lang="en-US" sz="2600" dirty="0" smtClean="0"/>
              <a:t> services to </a:t>
            </a:r>
            <a:r>
              <a:rPr lang="en-US" sz="2600" dirty="0" err="1" smtClean="0"/>
              <a:t>LEPs</a:t>
            </a:r>
            <a:r>
              <a:rPr lang="en-US" sz="2600" dirty="0" smtClean="0"/>
              <a:t>.</a:t>
            </a:r>
          </a:p>
          <a:p>
            <a:pPr lvl="1" eaLnBrk="1" hangingPunct="1">
              <a:lnSpc>
                <a:spcPct val="90000"/>
              </a:lnSpc>
            </a:pPr>
            <a:r>
              <a:rPr lang="en-US" sz="2600" dirty="0" smtClean="0"/>
              <a:t>Monitor and update plan.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28800" y="152400"/>
            <a:ext cx="4953000" cy="914400"/>
          </a:xfrm>
        </p:spPr>
        <p:txBody>
          <a:bodyPr/>
          <a:lstStyle/>
          <a:p>
            <a:pPr eaLnBrk="1" hangingPunct="1"/>
            <a:r>
              <a:rPr lang="en-US" dirty="0" smtClean="0">
                <a:solidFill>
                  <a:schemeClr val="accent2"/>
                </a:solidFill>
              </a:rPr>
              <a:t>Preliminaries</a:t>
            </a:r>
          </a:p>
        </p:txBody>
      </p:sp>
      <p:sp>
        <p:nvSpPr>
          <p:cNvPr id="7171" name="Content Placeholder 2"/>
          <p:cNvSpPr>
            <a:spLocks noGrp="1"/>
          </p:cNvSpPr>
          <p:nvPr>
            <p:ph idx="1"/>
          </p:nvPr>
        </p:nvSpPr>
        <p:spPr/>
        <p:txBody>
          <a:bodyPr/>
          <a:lstStyle/>
          <a:p>
            <a:pPr eaLnBrk="1" hangingPunct="1"/>
            <a:r>
              <a:rPr lang="en-US" dirty="0" smtClean="0"/>
              <a:t>This is an overview of relevant laws concerning </a:t>
            </a:r>
            <a:r>
              <a:rPr lang="en-US" u="sng" dirty="0" smtClean="0"/>
              <a:t>communication</a:t>
            </a:r>
            <a:r>
              <a:rPr lang="en-US" dirty="0" smtClean="0"/>
              <a:t> with patients or companions.</a:t>
            </a:r>
          </a:p>
          <a:p>
            <a:pPr eaLnBrk="1" hangingPunct="1"/>
            <a:r>
              <a:rPr lang="en-US" dirty="0" smtClean="0"/>
              <a:t>Additional laws apply to other issues. (we’re not going to cover these)</a:t>
            </a:r>
          </a:p>
          <a:p>
            <a:pPr lvl="1" eaLnBrk="1" hangingPunct="1"/>
            <a:r>
              <a:rPr lang="en-US" sz="2800" dirty="0" smtClean="0"/>
              <a:t>Eligibility for or participation in programs.</a:t>
            </a:r>
          </a:p>
          <a:p>
            <a:pPr lvl="1" eaLnBrk="1" hangingPunct="1"/>
            <a:r>
              <a:rPr lang="en-US" sz="2800" dirty="0" smtClean="0"/>
              <a:t>Physical access and retrofits.</a:t>
            </a:r>
          </a:p>
          <a:p>
            <a:pPr lvl="1" eaLnBrk="1" hangingPunct="1"/>
            <a:r>
              <a:rPr lang="en-US" sz="2800" dirty="0" smtClean="0"/>
              <a:t>Discrimination for reasons other than ability to communicate (e.g., HIV).</a:t>
            </a:r>
          </a:p>
          <a:p>
            <a:pPr lvl="2" eaLnBrk="1" hangingPunct="1"/>
            <a:endParaRPr lang="en-US" sz="16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52600" y="381000"/>
            <a:ext cx="7391400" cy="533400"/>
          </a:xfrm>
        </p:spPr>
        <p:txBody>
          <a:bodyPr>
            <a:noAutofit/>
          </a:bodyPr>
          <a:lstStyle/>
          <a:p>
            <a:pPr eaLnBrk="1" hangingPunct="1">
              <a:defRPr/>
            </a:pPr>
            <a:r>
              <a:rPr lang="en-US" sz="2600" dirty="0" smtClean="0">
                <a:solidFill>
                  <a:schemeClr val="accent2"/>
                </a:solidFill>
              </a:rPr>
              <a:t>1.  Identify individuals who need assistance</a:t>
            </a:r>
          </a:p>
        </p:txBody>
      </p:sp>
      <p:sp>
        <p:nvSpPr>
          <p:cNvPr id="37891" name="Rectangle 3"/>
          <p:cNvSpPr>
            <a:spLocks noGrp="1" noChangeArrowheads="1"/>
          </p:cNvSpPr>
          <p:nvPr>
            <p:ph idx="1"/>
          </p:nvPr>
        </p:nvSpPr>
        <p:spPr>
          <a:xfrm>
            <a:off x="457200" y="1295400"/>
            <a:ext cx="8534400" cy="4724400"/>
          </a:xfrm>
        </p:spPr>
        <p:txBody>
          <a:bodyPr/>
          <a:lstStyle/>
          <a:p>
            <a:pPr eaLnBrk="1" hangingPunct="1"/>
            <a:r>
              <a:rPr lang="en-US" sz="2600" dirty="0" smtClean="0"/>
              <a:t>Post notice of available language services in commonly encountered languages.</a:t>
            </a:r>
          </a:p>
          <a:p>
            <a:pPr eaLnBrk="1" hangingPunct="1"/>
            <a:r>
              <a:rPr lang="en-US" sz="2600" dirty="0" smtClean="0"/>
              <a:t>Use “I speak” (language identification) flashcard.</a:t>
            </a:r>
          </a:p>
          <a:p>
            <a:pPr lvl="1" eaLnBrk="1" hangingPunct="1"/>
            <a:r>
              <a:rPr lang="en-US" sz="2600" dirty="0" smtClean="0"/>
              <a:t>Available at: </a:t>
            </a:r>
            <a:r>
              <a:rPr lang="en-US" sz="2600" u="sng" dirty="0" smtClean="0"/>
              <a:t>http://www.lep.gov/ISpeakCards2004.pdf</a:t>
            </a:r>
            <a:r>
              <a:rPr lang="en-US" sz="2600" dirty="0" smtClean="0"/>
              <a:t>.</a:t>
            </a:r>
          </a:p>
          <a:p>
            <a:pPr eaLnBrk="1" hangingPunct="1"/>
            <a:r>
              <a:rPr lang="en-US" sz="2600" dirty="0" smtClean="0"/>
              <a:t>Include language as part of the patient record.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828800" y="152400"/>
            <a:ext cx="7315200" cy="685800"/>
          </a:xfrm>
        </p:spPr>
        <p:txBody>
          <a:bodyPr>
            <a:noAutofit/>
          </a:bodyPr>
          <a:lstStyle/>
          <a:p>
            <a:pPr eaLnBrk="1" hangingPunct="1">
              <a:defRPr/>
            </a:pPr>
            <a:r>
              <a:rPr lang="en-US" sz="2600" dirty="0" smtClean="0">
                <a:solidFill>
                  <a:schemeClr val="accent2"/>
                </a:solidFill>
              </a:rPr>
              <a:t>2.  Inform staff of language assistance measures</a:t>
            </a:r>
          </a:p>
        </p:txBody>
      </p:sp>
      <p:sp>
        <p:nvSpPr>
          <p:cNvPr id="38915" name="Rectangle 3"/>
          <p:cNvSpPr>
            <a:spLocks noGrp="1" noChangeArrowheads="1"/>
          </p:cNvSpPr>
          <p:nvPr>
            <p:ph idx="1"/>
          </p:nvPr>
        </p:nvSpPr>
        <p:spPr>
          <a:xfrm>
            <a:off x="533400" y="1371600"/>
            <a:ext cx="8534400" cy="4724400"/>
          </a:xfrm>
        </p:spPr>
        <p:txBody>
          <a:bodyPr/>
          <a:lstStyle/>
          <a:p>
            <a:pPr eaLnBrk="1" hangingPunct="1"/>
            <a:r>
              <a:rPr lang="en-US" sz="2600" dirty="0" smtClean="0"/>
              <a:t>Types of language services available.</a:t>
            </a:r>
          </a:p>
          <a:p>
            <a:pPr eaLnBrk="1" hangingPunct="1"/>
            <a:r>
              <a:rPr lang="en-US" sz="2600" dirty="0" smtClean="0"/>
              <a:t>How to obtain language services.</a:t>
            </a:r>
          </a:p>
          <a:p>
            <a:pPr eaLnBrk="1" hangingPunct="1"/>
            <a:r>
              <a:rPr lang="en-US" sz="2600" dirty="0" smtClean="0"/>
              <a:t>How to respond to callers.</a:t>
            </a:r>
          </a:p>
          <a:p>
            <a:pPr eaLnBrk="1" hangingPunct="1"/>
            <a:r>
              <a:rPr lang="en-US" sz="2600" dirty="0" smtClean="0"/>
              <a:t>How to respond to written communications.</a:t>
            </a:r>
          </a:p>
          <a:p>
            <a:pPr eaLnBrk="1" hangingPunct="1"/>
            <a:r>
              <a:rPr lang="en-US" sz="2600" dirty="0" smtClean="0"/>
              <a:t>How to respond to in-person contacts.</a:t>
            </a:r>
          </a:p>
          <a:p>
            <a:pPr eaLnBrk="1" hangingPunct="1"/>
            <a:r>
              <a:rPr lang="en-US" sz="2600" dirty="0" smtClean="0"/>
              <a:t>How to ensure competency of interpreters and translation services.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52600" y="228600"/>
            <a:ext cx="7239000" cy="762000"/>
          </a:xfrm>
        </p:spPr>
        <p:txBody>
          <a:bodyPr/>
          <a:lstStyle/>
          <a:p>
            <a:pPr eaLnBrk="1" hangingPunct="1"/>
            <a:r>
              <a:rPr lang="en-US" sz="2600" dirty="0" smtClean="0">
                <a:solidFill>
                  <a:schemeClr val="accent2"/>
                </a:solidFill>
              </a:rPr>
              <a:t>3.  Train staff</a:t>
            </a:r>
          </a:p>
        </p:txBody>
      </p:sp>
      <p:sp>
        <p:nvSpPr>
          <p:cNvPr id="39939" name="Rectangle 3"/>
          <p:cNvSpPr>
            <a:spLocks noGrp="1" noChangeArrowheads="1"/>
          </p:cNvSpPr>
          <p:nvPr>
            <p:ph idx="1"/>
          </p:nvPr>
        </p:nvSpPr>
        <p:spPr>
          <a:xfrm>
            <a:off x="304800" y="1143000"/>
            <a:ext cx="8534400" cy="4724400"/>
          </a:xfrm>
        </p:spPr>
        <p:txBody>
          <a:bodyPr/>
          <a:lstStyle/>
          <a:p>
            <a:pPr eaLnBrk="1" hangingPunct="1"/>
            <a:r>
              <a:rPr lang="en-US" dirty="0" smtClean="0"/>
              <a:t>Identify staff who need to be trained.</a:t>
            </a:r>
          </a:p>
          <a:p>
            <a:pPr eaLnBrk="1" hangingPunct="1"/>
            <a:r>
              <a:rPr lang="en-US" dirty="0" smtClean="0"/>
              <a:t>Train staff on:</a:t>
            </a:r>
          </a:p>
          <a:p>
            <a:pPr lvl="1" eaLnBrk="1" hangingPunct="1"/>
            <a:r>
              <a:rPr lang="en-US" sz="2800" dirty="0" smtClean="0"/>
              <a:t>Policies and procedures for compliance.</a:t>
            </a:r>
          </a:p>
          <a:p>
            <a:pPr lvl="1" eaLnBrk="1" hangingPunct="1"/>
            <a:r>
              <a:rPr lang="en-US" sz="2800" dirty="0" smtClean="0"/>
              <a:t>How to implement.</a:t>
            </a:r>
          </a:p>
          <a:p>
            <a:pPr lvl="1" eaLnBrk="1" hangingPunct="1"/>
            <a:r>
              <a:rPr lang="en-US" sz="2800" dirty="0" smtClean="0"/>
              <a:t>How to work effectively with in-person and telephone interpreters.</a:t>
            </a:r>
          </a:p>
          <a:p>
            <a:pPr eaLnBrk="1" hangingPunct="1"/>
            <a:r>
              <a:rPr lang="en-US" dirty="0" smtClean="0"/>
              <a:t>Orient new employees who may contact language-impaired persons.</a:t>
            </a:r>
          </a:p>
          <a:p>
            <a:pPr eaLnBrk="1" hangingPunct="1"/>
            <a:r>
              <a:rPr lang="en-US" dirty="0" smtClean="0"/>
              <a:t>Document and monitor training.</a:t>
            </a:r>
          </a:p>
          <a:p>
            <a:pPr eaLnBrk="1" hangingPunct="1"/>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304800"/>
            <a:ext cx="7315200" cy="685800"/>
          </a:xfrm>
        </p:spPr>
        <p:txBody>
          <a:bodyPr>
            <a:normAutofit/>
          </a:bodyPr>
          <a:lstStyle/>
          <a:p>
            <a:pPr eaLnBrk="1" hangingPunct="1">
              <a:defRPr/>
            </a:pPr>
            <a:r>
              <a:rPr lang="en-US" sz="2600" dirty="0" smtClean="0">
                <a:solidFill>
                  <a:schemeClr val="accent2"/>
                </a:solidFill>
              </a:rPr>
              <a:t>4.  Provide notice of language services</a:t>
            </a:r>
          </a:p>
        </p:txBody>
      </p:sp>
      <p:sp>
        <p:nvSpPr>
          <p:cNvPr id="40963" name="Rectangle 3"/>
          <p:cNvSpPr>
            <a:spLocks noGrp="1" noChangeArrowheads="1"/>
          </p:cNvSpPr>
          <p:nvPr>
            <p:ph idx="1"/>
          </p:nvPr>
        </p:nvSpPr>
        <p:spPr/>
        <p:txBody>
          <a:bodyPr/>
          <a:lstStyle/>
          <a:p>
            <a:pPr eaLnBrk="1" hangingPunct="1"/>
            <a:r>
              <a:rPr lang="en-US" dirty="0" smtClean="0"/>
              <a:t>Post signs concerning services in common languages.</a:t>
            </a:r>
          </a:p>
          <a:p>
            <a:pPr eaLnBrk="1" hangingPunct="1"/>
            <a:r>
              <a:rPr lang="en-US" dirty="0" smtClean="0"/>
              <a:t>Include services in outreach materials, such as brochures.</a:t>
            </a:r>
          </a:p>
          <a:p>
            <a:pPr eaLnBrk="1" hangingPunct="1"/>
            <a:r>
              <a:rPr lang="en-US" dirty="0" smtClean="0"/>
              <a:t>Work with community organizations.</a:t>
            </a:r>
          </a:p>
          <a:p>
            <a:pPr eaLnBrk="1" hangingPunct="1"/>
            <a:r>
              <a:rPr lang="en-US" dirty="0" smtClean="0"/>
              <a:t>Use telephone voice mail.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304800"/>
            <a:ext cx="7239000" cy="609600"/>
          </a:xfrm>
        </p:spPr>
        <p:txBody>
          <a:bodyPr/>
          <a:lstStyle/>
          <a:p>
            <a:pPr eaLnBrk="1" hangingPunct="1"/>
            <a:r>
              <a:rPr lang="en-US" sz="2600" dirty="0" smtClean="0">
                <a:solidFill>
                  <a:schemeClr val="accent2"/>
                </a:solidFill>
              </a:rPr>
              <a:t>5.  Modify and update plan</a:t>
            </a:r>
          </a:p>
        </p:txBody>
      </p:sp>
      <p:sp>
        <p:nvSpPr>
          <p:cNvPr id="41987" name="Rectangle 3"/>
          <p:cNvSpPr>
            <a:spLocks noGrp="1" noChangeArrowheads="1"/>
          </p:cNvSpPr>
          <p:nvPr>
            <p:ph idx="1"/>
          </p:nvPr>
        </p:nvSpPr>
        <p:spPr>
          <a:xfrm>
            <a:off x="381000" y="1219200"/>
            <a:ext cx="8534400" cy="4724400"/>
          </a:xfrm>
        </p:spPr>
        <p:txBody>
          <a:bodyPr/>
          <a:lstStyle/>
          <a:p>
            <a:pPr eaLnBrk="1" hangingPunct="1">
              <a:lnSpc>
                <a:spcPct val="90000"/>
              </a:lnSpc>
            </a:pPr>
            <a:r>
              <a:rPr lang="en-US" dirty="0" smtClean="0"/>
              <a:t>Monitor changes in four factors:</a:t>
            </a:r>
          </a:p>
          <a:p>
            <a:pPr lvl="1" eaLnBrk="1" hangingPunct="1">
              <a:lnSpc>
                <a:spcPct val="90000"/>
              </a:lnSpc>
            </a:pPr>
            <a:r>
              <a:rPr lang="en-US" sz="2800" dirty="0" smtClean="0"/>
              <a:t>Common groups in service area.</a:t>
            </a:r>
          </a:p>
          <a:p>
            <a:pPr lvl="1" eaLnBrk="1" hangingPunct="1">
              <a:lnSpc>
                <a:spcPct val="90000"/>
              </a:lnSpc>
            </a:pPr>
            <a:r>
              <a:rPr lang="en-US" sz="2800" dirty="0" smtClean="0"/>
              <a:t>Frequency of contacts.</a:t>
            </a:r>
          </a:p>
          <a:p>
            <a:pPr lvl="1" eaLnBrk="1" hangingPunct="1">
              <a:lnSpc>
                <a:spcPct val="90000"/>
              </a:lnSpc>
            </a:pPr>
            <a:r>
              <a:rPr lang="en-US" sz="2800" dirty="0" smtClean="0"/>
              <a:t>Importance of services.</a:t>
            </a:r>
          </a:p>
          <a:p>
            <a:pPr lvl="1" eaLnBrk="1" hangingPunct="1">
              <a:lnSpc>
                <a:spcPct val="90000"/>
              </a:lnSpc>
            </a:pPr>
            <a:r>
              <a:rPr lang="en-US" sz="2800" dirty="0" smtClean="0"/>
              <a:t>Available resources.</a:t>
            </a:r>
          </a:p>
          <a:p>
            <a:pPr eaLnBrk="1" hangingPunct="1">
              <a:lnSpc>
                <a:spcPct val="90000"/>
              </a:lnSpc>
            </a:pPr>
            <a:r>
              <a:rPr lang="en-US" dirty="0" smtClean="0"/>
              <a:t>Monitor changes in services.</a:t>
            </a:r>
          </a:p>
          <a:p>
            <a:pPr eaLnBrk="1" hangingPunct="1">
              <a:lnSpc>
                <a:spcPct val="90000"/>
              </a:lnSpc>
            </a:pPr>
            <a:r>
              <a:rPr lang="en-US" dirty="0" smtClean="0"/>
              <a:t>Monitor changes in documents.</a:t>
            </a:r>
          </a:p>
          <a:p>
            <a:pPr eaLnBrk="1" hangingPunct="1">
              <a:lnSpc>
                <a:spcPct val="90000"/>
              </a:lnSpc>
            </a:pPr>
            <a:r>
              <a:rPr lang="en-US" dirty="0" smtClean="0"/>
              <a:t>Monitor staff compliance.</a:t>
            </a:r>
          </a:p>
          <a:p>
            <a:pPr eaLnBrk="1" hangingPunct="1">
              <a:lnSpc>
                <a:spcPct val="90000"/>
              </a:lnSpc>
            </a:pPr>
            <a:r>
              <a:rPr lang="en-US" dirty="0" smtClean="0"/>
              <a:t>Seek feedback from community.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00200" y="152400"/>
            <a:ext cx="7543800" cy="685800"/>
          </a:xfrm>
        </p:spPr>
        <p:txBody>
          <a:bodyPr/>
          <a:lstStyle/>
          <a:p>
            <a:r>
              <a:rPr lang="en-US" sz="2800" dirty="0" smtClean="0">
                <a:solidFill>
                  <a:schemeClr val="accent2"/>
                </a:solidFill>
              </a:rPr>
              <a:t>OCR Compliance Review Initiative:  Effective Communication in </a:t>
            </a:r>
            <a:r>
              <a:rPr lang="en-US" sz="2800" dirty="0" err="1" smtClean="0">
                <a:solidFill>
                  <a:schemeClr val="accent2"/>
                </a:solidFill>
              </a:rPr>
              <a:t>CAHs</a:t>
            </a:r>
            <a:endParaRPr lang="en-US" sz="2800" dirty="0" smtClean="0">
              <a:solidFill>
                <a:schemeClr val="accent2"/>
              </a:solidFill>
            </a:endParaRPr>
          </a:p>
        </p:txBody>
      </p:sp>
      <p:pic>
        <p:nvPicPr>
          <p:cNvPr id="43013" name="Picture 2"/>
          <p:cNvPicPr>
            <a:picLocks noChangeAspect="1" noChangeArrowheads="1"/>
          </p:cNvPicPr>
          <p:nvPr/>
        </p:nvPicPr>
        <p:blipFill rotWithShape="1">
          <a:blip r:embed="rId2" cstate="print"/>
          <a:srcRect l="8271" r="7391" b="4175"/>
          <a:stretch/>
        </p:blipFill>
        <p:spPr bwMode="auto">
          <a:xfrm>
            <a:off x="304800" y="1033112"/>
            <a:ext cx="8604986" cy="549923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828800" y="228600"/>
            <a:ext cx="7315200" cy="762000"/>
          </a:xfrm>
        </p:spPr>
        <p:txBody>
          <a:bodyPr/>
          <a:lstStyle/>
          <a:p>
            <a:pPr eaLnBrk="1" hangingPunct="1"/>
            <a:r>
              <a:rPr lang="en-US" dirty="0" smtClean="0">
                <a:solidFill>
                  <a:schemeClr val="accent2"/>
                </a:solidFill>
              </a:rPr>
              <a:t>Additional resources: </a:t>
            </a:r>
            <a:r>
              <a:rPr lang="en-US" dirty="0" err="1" smtClean="0">
                <a:solidFill>
                  <a:schemeClr val="accent2"/>
                </a:solidFill>
              </a:rPr>
              <a:t>LEP</a:t>
            </a:r>
            <a:endParaRPr lang="en-US" dirty="0" smtClean="0">
              <a:solidFill>
                <a:schemeClr val="accent2"/>
              </a:solidFill>
            </a:endParaRPr>
          </a:p>
        </p:txBody>
      </p:sp>
      <p:sp>
        <p:nvSpPr>
          <p:cNvPr id="44035" name="Rectangle 3"/>
          <p:cNvSpPr>
            <a:spLocks noGrp="1" noChangeArrowheads="1"/>
          </p:cNvSpPr>
          <p:nvPr>
            <p:ph type="body" sz="half" idx="2"/>
          </p:nvPr>
        </p:nvSpPr>
        <p:spPr>
          <a:xfrm>
            <a:off x="381000" y="1219200"/>
            <a:ext cx="8337550" cy="4191000"/>
          </a:xfrm>
        </p:spPr>
        <p:txBody>
          <a:bodyPr/>
          <a:lstStyle/>
          <a:p>
            <a:pPr eaLnBrk="1" hangingPunct="1">
              <a:lnSpc>
                <a:spcPct val="90000"/>
              </a:lnSpc>
            </a:pPr>
            <a:r>
              <a:rPr lang="en-US" sz="2200" dirty="0" err="1" smtClean="0"/>
              <a:t>HHS</a:t>
            </a:r>
            <a:r>
              <a:rPr lang="en-US" sz="2200" dirty="0" smtClean="0"/>
              <a:t> Guidance:  </a:t>
            </a:r>
            <a:r>
              <a:rPr lang="en-US" sz="2200" dirty="0" smtClean="0">
                <a:hlinkClick r:id="rId2"/>
              </a:rPr>
              <a:t>www.hhs.gov/ocr/lep/revisedlep.html</a:t>
            </a:r>
            <a:r>
              <a:rPr lang="en-US" sz="2200" dirty="0" smtClean="0"/>
              <a:t>.</a:t>
            </a:r>
          </a:p>
          <a:p>
            <a:pPr eaLnBrk="1" hangingPunct="1">
              <a:lnSpc>
                <a:spcPct val="90000"/>
              </a:lnSpc>
            </a:pPr>
            <a:r>
              <a:rPr lang="en-US" sz="2200" dirty="0" smtClean="0"/>
              <a:t>OCR website:  </a:t>
            </a:r>
            <a:r>
              <a:rPr lang="en-US" sz="2200" dirty="0" smtClean="0">
                <a:hlinkClick r:id="rId3"/>
              </a:rPr>
              <a:t>www.hhs.gov/ocr/lep</a:t>
            </a:r>
            <a:endParaRPr lang="en-US" sz="2200" dirty="0" smtClean="0"/>
          </a:p>
          <a:p>
            <a:pPr eaLnBrk="1" hangingPunct="1">
              <a:lnSpc>
                <a:spcPct val="90000"/>
              </a:lnSpc>
            </a:pPr>
            <a:r>
              <a:rPr lang="en-US" sz="2200" dirty="0" err="1" smtClean="0"/>
              <a:t>LEP</a:t>
            </a:r>
            <a:r>
              <a:rPr lang="en-US" sz="2200" dirty="0" smtClean="0"/>
              <a:t> website:  </a:t>
            </a:r>
            <a:r>
              <a:rPr lang="en-US" sz="2200" dirty="0" smtClean="0">
                <a:hlinkClick r:id="rId4"/>
              </a:rPr>
              <a:t>www.lep.gov</a:t>
            </a:r>
            <a:r>
              <a:rPr lang="en-US" sz="2200" dirty="0" smtClean="0"/>
              <a:t>.</a:t>
            </a:r>
          </a:p>
          <a:p>
            <a:pPr eaLnBrk="1" hangingPunct="1">
              <a:lnSpc>
                <a:spcPct val="90000"/>
              </a:lnSpc>
            </a:pPr>
            <a:r>
              <a:rPr lang="en-US" sz="2200" dirty="0" smtClean="0"/>
              <a:t>“I speak” (language identification) cards: </a:t>
            </a:r>
            <a:r>
              <a:rPr lang="en-US" sz="2200" u="sng" dirty="0" smtClean="0">
                <a:hlinkClick r:id="rId5"/>
              </a:rPr>
              <a:t>www.lep.gov/ISpeakCards2004.pdf</a:t>
            </a:r>
            <a:endParaRPr lang="en-US" sz="2200" dirty="0" smtClean="0"/>
          </a:p>
          <a:p>
            <a:pPr eaLnBrk="1" hangingPunct="1">
              <a:lnSpc>
                <a:spcPct val="90000"/>
              </a:lnSpc>
            </a:pPr>
            <a:r>
              <a:rPr lang="en-US" sz="2200" dirty="0" err="1" smtClean="0"/>
              <a:t>LEP</a:t>
            </a:r>
            <a:r>
              <a:rPr lang="en-US" sz="2200" dirty="0" smtClean="0"/>
              <a:t> notices in various languages:  </a:t>
            </a:r>
            <a:r>
              <a:rPr lang="en-US" sz="2200" u="sng" dirty="0" smtClean="0">
                <a:hlinkClick r:id="rId6"/>
              </a:rPr>
              <a:t>http://lep.gov/recip.html</a:t>
            </a:r>
            <a:r>
              <a:rPr lang="en-US" sz="2200" dirty="0" smtClean="0"/>
              <a:t>.</a:t>
            </a:r>
          </a:p>
          <a:p>
            <a:pPr eaLnBrk="1" hangingPunct="1">
              <a:lnSpc>
                <a:spcPct val="90000"/>
              </a:lnSpc>
            </a:pPr>
            <a:r>
              <a:rPr lang="en-US" sz="2200" dirty="0" smtClean="0"/>
              <a:t>OCR Compliance Review Initiative:  </a:t>
            </a:r>
            <a:r>
              <a:rPr lang="en-US" sz="2200" dirty="0" smtClean="0">
                <a:hlinkClick r:id="rId7"/>
              </a:rPr>
              <a:t>www.hhs.gov/ocr/civilrights/activities/agreements/compliancereview_initiative.pdf</a:t>
            </a:r>
            <a:endParaRPr lang="en-US" sz="2200" dirty="0" smtClean="0"/>
          </a:p>
          <a:p>
            <a:pPr eaLnBrk="1" hangingPunct="1">
              <a:lnSpc>
                <a:spcPct val="90000"/>
              </a:lnSpc>
            </a:pPr>
            <a:r>
              <a:rPr lang="en-US" sz="2200" dirty="0" smtClean="0"/>
              <a:t>Local OCR Regional Office</a:t>
            </a:r>
          </a:p>
          <a:p>
            <a:pPr eaLnBrk="1" hangingPunct="1">
              <a:lnSpc>
                <a:spcPct val="90000"/>
              </a:lnSpc>
            </a:pPr>
            <a:endParaRPr lang="en-US" sz="2400" dirty="0" smtClean="0"/>
          </a:p>
          <a:p>
            <a:pPr eaLnBrk="1" hangingPunct="1">
              <a:lnSpc>
                <a:spcPct val="90000"/>
              </a:lnSpc>
            </a:pPr>
            <a:r>
              <a:rPr lang="en-US" sz="2200" i="1" dirty="0" smtClean="0"/>
              <a:t>Watch for ACA regulations</a:t>
            </a:r>
            <a:r>
              <a:rPr lang="en-US" sz="2200" dirty="0" smtClean="0"/>
              <a:t>… “This Spring”…</a:t>
            </a:r>
          </a:p>
          <a:p>
            <a:pPr eaLnBrk="1" hangingPunct="1">
              <a:lnSpc>
                <a:spcPct val="90000"/>
              </a:lnSpc>
              <a:buFont typeface="Wingdings" pitchFamily="2" charset="2"/>
              <a:buNone/>
            </a:pPr>
            <a:endParaRPr lang="en-US" sz="2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05000" y="228600"/>
            <a:ext cx="7239000" cy="762000"/>
          </a:xfrm>
        </p:spPr>
        <p:txBody>
          <a:bodyPr/>
          <a:lstStyle/>
          <a:p>
            <a:pPr eaLnBrk="1" hangingPunct="1"/>
            <a:r>
              <a:rPr lang="en-US" dirty="0" smtClean="0">
                <a:solidFill>
                  <a:schemeClr val="accent2"/>
                </a:solidFill>
              </a:rPr>
              <a:t>Disability Issues</a:t>
            </a:r>
          </a:p>
        </p:txBody>
      </p:sp>
      <p:pic>
        <p:nvPicPr>
          <p:cNvPr id="45060" name="Picture 6" descr="http://www.dars.state.tx.us/dhhs/vri.jpg"/>
          <p:cNvPicPr>
            <a:picLocks noChangeAspect="1" noChangeArrowheads="1"/>
          </p:cNvPicPr>
          <p:nvPr/>
        </p:nvPicPr>
        <p:blipFill>
          <a:blip r:embed="rId2" cstate="print"/>
          <a:srcRect/>
          <a:stretch>
            <a:fillRect/>
          </a:stretch>
        </p:blipFill>
        <p:spPr bwMode="auto">
          <a:xfrm>
            <a:off x="1106487" y="1143000"/>
            <a:ext cx="7046913" cy="47910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828800" y="228600"/>
            <a:ext cx="7315200" cy="762000"/>
          </a:xfrm>
        </p:spPr>
        <p:txBody>
          <a:bodyPr/>
          <a:lstStyle/>
          <a:p>
            <a:pPr eaLnBrk="1" hangingPunct="1"/>
            <a:r>
              <a:rPr lang="en-US" dirty="0" smtClean="0">
                <a:solidFill>
                  <a:schemeClr val="accent2"/>
                </a:solidFill>
              </a:rPr>
              <a:t>Applicable Laws</a:t>
            </a:r>
          </a:p>
        </p:txBody>
      </p:sp>
      <p:sp>
        <p:nvSpPr>
          <p:cNvPr id="46083" name="Rectangle 3"/>
          <p:cNvSpPr>
            <a:spLocks noGrp="1" noChangeArrowheads="1"/>
          </p:cNvSpPr>
          <p:nvPr>
            <p:ph idx="1"/>
          </p:nvPr>
        </p:nvSpPr>
        <p:spPr>
          <a:xfrm>
            <a:off x="304800" y="1066800"/>
            <a:ext cx="8534400" cy="4724400"/>
          </a:xfrm>
        </p:spPr>
        <p:txBody>
          <a:bodyPr/>
          <a:lstStyle/>
          <a:p>
            <a:pPr eaLnBrk="1" hangingPunct="1"/>
            <a:r>
              <a:rPr lang="en-US" sz="2400" dirty="0" smtClean="0"/>
              <a:t>Affordable Care Act, Section 1557</a:t>
            </a:r>
          </a:p>
          <a:p>
            <a:pPr lvl="1" eaLnBrk="1" hangingPunct="1">
              <a:buFont typeface="Arial" charset="0"/>
              <a:buNone/>
            </a:pPr>
            <a:r>
              <a:rPr lang="en-US" sz="2000" dirty="0" smtClean="0"/>
              <a:t>(42 USC 18116)</a:t>
            </a:r>
          </a:p>
          <a:p>
            <a:pPr eaLnBrk="1" hangingPunct="1"/>
            <a:r>
              <a:rPr lang="en-US" sz="2400" dirty="0" smtClean="0"/>
              <a:t>Rehabilitation Act of 1973, Section 504. </a:t>
            </a:r>
          </a:p>
          <a:p>
            <a:pPr lvl="1" eaLnBrk="1" hangingPunct="1"/>
            <a:r>
              <a:rPr lang="en-US" sz="2000" dirty="0" smtClean="0"/>
              <a:t>Recipients of federal financial assistance with more than 15 employees cannot discriminate on the basis of disability.</a:t>
            </a:r>
          </a:p>
          <a:p>
            <a:pPr lvl="1" eaLnBrk="1" hangingPunct="1">
              <a:buFont typeface="Arial" charset="0"/>
              <a:buNone/>
            </a:pPr>
            <a:r>
              <a:rPr lang="en-US" sz="2000" dirty="0" smtClean="0"/>
              <a:t>(29 USC 794; 45 </a:t>
            </a:r>
            <a:r>
              <a:rPr lang="en-US" sz="2000" dirty="0" err="1" smtClean="0"/>
              <a:t>CFR</a:t>
            </a:r>
            <a:r>
              <a:rPr lang="en-US" sz="2000" dirty="0" smtClean="0"/>
              <a:t> part 84)</a:t>
            </a:r>
          </a:p>
          <a:p>
            <a:pPr eaLnBrk="1" hangingPunct="1"/>
            <a:r>
              <a:rPr lang="en-US" sz="2400" dirty="0" smtClean="0"/>
              <a:t>Americans with Disabilities Act of 1990 (ADA)</a:t>
            </a:r>
          </a:p>
          <a:p>
            <a:pPr lvl="1" eaLnBrk="1" hangingPunct="1"/>
            <a:r>
              <a:rPr lang="en-US" sz="2000" dirty="0" smtClean="0"/>
              <a:t>Title II:  public entities cannot discriminate against those with disabilities.</a:t>
            </a:r>
          </a:p>
          <a:p>
            <a:pPr lvl="1" eaLnBrk="1" hangingPunct="1"/>
            <a:r>
              <a:rPr lang="en-US" sz="2000" dirty="0" smtClean="0"/>
              <a:t>Title III:  places of public accommodation (including hospitals and private physician offices) cannot discriminate against those with disabilities.</a:t>
            </a:r>
          </a:p>
          <a:p>
            <a:pPr lvl="1" eaLnBrk="1" hangingPunct="1">
              <a:buFont typeface="Arial" charset="0"/>
              <a:buNone/>
            </a:pPr>
            <a:r>
              <a:rPr lang="en-US" sz="2000" dirty="0" smtClean="0"/>
              <a:t>(42 USC 2000d; 28 </a:t>
            </a:r>
            <a:r>
              <a:rPr lang="en-US" sz="2000" dirty="0" err="1" smtClean="0"/>
              <a:t>CFR</a:t>
            </a:r>
            <a:r>
              <a:rPr lang="en-US" sz="2000" dirty="0" smtClean="0"/>
              <a:t> parts 35 and 36)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0" y="228600"/>
            <a:ext cx="7239000" cy="685800"/>
          </a:xfrm>
        </p:spPr>
        <p:txBody>
          <a:bodyPr/>
          <a:lstStyle/>
          <a:p>
            <a:r>
              <a:rPr lang="en-US" altLang="en-US" dirty="0" smtClean="0">
                <a:solidFill>
                  <a:schemeClr val="accent2"/>
                </a:solidFill>
              </a:rPr>
              <a:t>Applicable Laws</a:t>
            </a:r>
          </a:p>
        </p:txBody>
      </p:sp>
      <p:sp>
        <p:nvSpPr>
          <p:cNvPr id="13315" name="Rectangle 3"/>
          <p:cNvSpPr>
            <a:spLocks noGrp="1" noChangeArrowheads="1"/>
          </p:cNvSpPr>
          <p:nvPr>
            <p:ph idx="1"/>
          </p:nvPr>
        </p:nvSpPr>
        <p:spPr>
          <a:xfrm>
            <a:off x="304800" y="990600"/>
            <a:ext cx="8534400" cy="4724400"/>
          </a:xfrm>
        </p:spPr>
        <p:txBody>
          <a:bodyPr/>
          <a:lstStyle/>
          <a:p>
            <a:r>
              <a:rPr lang="en-US" altLang="en-US" sz="2400" dirty="0" smtClean="0"/>
              <a:t>Idaho Human Rights Act</a:t>
            </a:r>
          </a:p>
          <a:p>
            <a:pPr lvl="1"/>
            <a:r>
              <a:rPr lang="en-US" altLang="en-US" sz="2200" dirty="0" smtClean="0"/>
              <a:t>Places of public accommodation cannot (1) deny </a:t>
            </a:r>
            <a:r>
              <a:rPr lang="en-US" altLang="en-US" sz="2200" dirty="0"/>
              <a:t>an individual on the basis of disability the full and equal enjoyment of the goods, services, facilities, privileges, advantages or </a:t>
            </a:r>
            <a:r>
              <a:rPr lang="en-US" altLang="en-US" sz="2200" dirty="0" smtClean="0"/>
              <a:t>accommodations; or (2) fail </a:t>
            </a:r>
            <a:r>
              <a:rPr lang="en-US" altLang="en-US" sz="2200" dirty="0"/>
              <a:t>to take such steps as may be necessary to ensure that no individual with a disability is excluded, denied services, segregated or otherwise treated differently than other individuals because of the absence of auxiliary aids and services, unless the entity can demonstrate that taking such steps would fundamentally alter the nature of the goods, services, facilities, privileges, advantages, or accommodations being offered or would result in an undue </a:t>
            </a:r>
            <a:r>
              <a:rPr lang="en-US" altLang="en-US" sz="2200" dirty="0" smtClean="0"/>
              <a:t>burden.</a:t>
            </a:r>
          </a:p>
          <a:p>
            <a:pPr marL="457200" lvl="1" indent="0">
              <a:buNone/>
            </a:pPr>
            <a:r>
              <a:rPr lang="en-US" altLang="en-US" sz="2000" dirty="0" smtClean="0"/>
              <a:t>(IC 67-5909)</a:t>
            </a:r>
          </a:p>
        </p:txBody>
      </p:sp>
    </p:spTree>
    <p:extLst>
      <p:ext uri="{BB962C8B-B14F-4D97-AF65-F5344CB8AC3E}">
        <p14:creationId xmlns:p14="http://schemas.microsoft.com/office/powerpoint/2010/main" val="88740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828800" y="228600"/>
            <a:ext cx="4953000" cy="838200"/>
          </a:xfrm>
        </p:spPr>
        <p:txBody>
          <a:bodyPr/>
          <a:lstStyle/>
          <a:p>
            <a:pPr eaLnBrk="1" hangingPunct="1"/>
            <a:r>
              <a:rPr lang="en-US" dirty="0" smtClean="0">
                <a:solidFill>
                  <a:schemeClr val="accent2"/>
                </a:solidFill>
              </a:rPr>
              <a:t>Preliminaries</a:t>
            </a:r>
          </a:p>
        </p:txBody>
      </p:sp>
      <p:sp>
        <p:nvSpPr>
          <p:cNvPr id="8195" name="Content Placeholder 2"/>
          <p:cNvSpPr>
            <a:spLocks noGrp="1"/>
          </p:cNvSpPr>
          <p:nvPr>
            <p:ph idx="1"/>
          </p:nvPr>
        </p:nvSpPr>
        <p:spPr>
          <a:xfrm>
            <a:off x="304800" y="1143000"/>
            <a:ext cx="8534400" cy="4724400"/>
          </a:xfrm>
        </p:spPr>
        <p:txBody>
          <a:bodyPr/>
          <a:lstStyle/>
          <a:p>
            <a:pPr eaLnBrk="1" hangingPunct="1"/>
            <a:r>
              <a:rPr lang="en-US" sz="2400" dirty="0" smtClean="0"/>
              <a:t>Application of the laws depend on facts of the situation.</a:t>
            </a:r>
            <a:endParaRPr lang="en-US" dirty="0" smtClean="0"/>
          </a:p>
          <a:p>
            <a:pPr lvl="1" eaLnBrk="1" hangingPunct="1"/>
            <a:r>
              <a:rPr lang="en-US" dirty="0" smtClean="0"/>
              <a:t>Type of provider.</a:t>
            </a:r>
          </a:p>
          <a:p>
            <a:pPr lvl="1" eaLnBrk="1" hangingPunct="1"/>
            <a:r>
              <a:rPr lang="en-US" dirty="0" smtClean="0"/>
              <a:t>Needs of patient.</a:t>
            </a:r>
          </a:p>
          <a:p>
            <a:pPr lvl="1" eaLnBrk="1" hangingPunct="1"/>
            <a:r>
              <a:rPr lang="en-US" dirty="0" smtClean="0"/>
              <a:t>Nature and complexity of communication involved.</a:t>
            </a:r>
          </a:p>
          <a:p>
            <a:pPr lvl="1" eaLnBrk="1" hangingPunct="1"/>
            <a:r>
              <a:rPr lang="en-US" dirty="0" smtClean="0"/>
              <a:t>Provider’s resources.</a:t>
            </a:r>
          </a:p>
          <a:p>
            <a:pPr lvl="1" eaLnBrk="1" hangingPunct="1"/>
            <a:r>
              <a:rPr lang="en-US" dirty="0" smtClean="0"/>
              <a:t>Reasonableness of provider’s actions.</a:t>
            </a:r>
          </a:p>
          <a:p>
            <a:pPr lvl="1" eaLnBrk="1" hangingPunct="1"/>
            <a:r>
              <a:rPr lang="en-US" dirty="0" smtClean="0"/>
              <a:t>Aggressiveness of the relevant government agency.</a:t>
            </a:r>
          </a:p>
          <a:p>
            <a:pPr eaLnBrk="1" hangingPunct="1"/>
            <a:r>
              <a:rPr lang="en-US" sz="2400" dirty="0" smtClean="0"/>
              <a:t>Law is evolving.</a:t>
            </a:r>
          </a:p>
          <a:p>
            <a:pPr lvl="1" eaLnBrk="1" hangingPunct="1"/>
            <a:r>
              <a:rPr lang="en-US" sz="2000" dirty="0" smtClean="0"/>
              <a:t>HHS working on proposed regulations under the ACA’s anti-discrimination statute. (RegInfo.gov Dashboard says proposed rule was submitted April 29</a:t>
            </a:r>
            <a:r>
              <a:rPr lang="en-US" sz="2000" baseline="30000" dirty="0" smtClean="0"/>
              <a:t>th</a:t>
            </a:r>
            <a:r>
              <a:rPr lang="en-US" sz="2000" dirty="0" smtClean="0"/>
              <a:t> – per email communication with OCR this week, should be published “This Spring.”)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76400" y="152400"/>
            <a:ext cx="7467600" cy="838200"/>
          </a:xfrm>
        </p:spPr>
        <p:txBody>
          <a:bodyPr/>
          <a:lstStyle/>
          <a:p>
            <a:r>
              <a:rPr lang="en-US" dirty="0" smtClean="0">
                <a:solidFill>
                  <a:schemeClr val="accent2"/>
                </a:solidFill>
              </a:rPr>
              <a:t>What happens if you don’t comply?</a:t>
            </a:r>
          </a:p>
        </p:txBody>
      </p:sp>
      <p:sp>
        <p:nvSpPr>
          <p:cNvPr id="47107" name="Content Placeholder 2"/>
          <p:cNvSpPr>
            <a:spLocks noGrp="1"/>
          </p:cNvSpPr>
          <p:nvPr>
            <p:ph idx="1"/>
          </p:nvPr>
        </p:nvSpPr>
        <p:spPr>
          <a:xfrm>
            <a:off x="457200" y="990600"/>
            <a:ext cx="8534400" cy="4724400"/>
          </a:xfrm>
        </p:spPr>
        <p:txBody>
          <a:bodyPr/>
          <a:lstStyle/>
          <a:p>
            <a:r>
              <a:rPr lang="en-US" sz="2400" dirty="0" smtClean="0"/>
              <a:t>OCR / DOJ investigations</a:t>
            </a:r>
          </a:p>
          <a:p>
            <a:r>
              <a:rPr lang="en-US" sz="2400" dirty="0" smtClean="0"/>
              <a:t>DOJ lawsuits</a:t>
            </a:r>
          </a:p>
          <a:p>
            <a:pPr lvl="1"/>
            <a:r>
              <a:rPr lang="en-US" sz="2000" dirty="0" smtClean="0"/>
              <a:t>Injunctive relief</a:t>
            </a:r>
          </a:p>
          <a:p>
            <a:pPr lvl="1"/>
            <a:r>
              <a:rPr lang="en-US" sz="2000" dirty="0" smtClean="0"/>
              <a:t>Damages to aggrieved persons</a:t>
            </a:r>
          </a:p>
          <a:p>
            <a:pPr lvl="1"/>
            <a:r>
              <a:rPr lang="en-US" sz="2000" dirty="0" smtClean="0"/>
              <a:t>Civil penalty</a:t>
            </a:r>
          </a:p>
          <a:p>
            <a:pPr lvl="2"/>
            <a:r>
              <a:rPr lang="en-US" dirty="0" smtClean="0"/>
              <a:t>First violation:  up to $55,000</a:t>
            </a:r>
          </a:p>
          <a:p>
            <a:pPr lvl="2"/>
            <a:r>
              <a:rPr lang="en-US" dirty="0" smtClean="0"/>
              <a:t>Subsequent violation:  up to $110,000</a:t>
            </a:r>
          </a:p>
          <a:p>
            <a:pPr lvl="1"/>
            <a:r>
              <a:rPr lang="en-US" sz="2000" dirty="0" smtClean="0"/>
              <a:t>Settlement agreements</a:t>
            </a:r>
          </a:p>
          <a:p>
            <a:r>
              <a:rPr lang="en-US" sz="2400" dirty="0" smtClean="0"/>
              <a:t>Loss of federal money</a:t>
            </a:r>
          </a:p>
          <a:p>
            <a:r>
              <a:rPr lang="en-US" sz="2400" dirty="0" smtClean="0"/>
              <a:t>Private lawsuits</a:t>
            </a:r>
          </a:p>
          <a:p>
            <a:pPr lvl="1"/>
            <a:r>
              <a:rPr lang="en-US" sz="2000" dirty="0" smtClean="0"/>
              <a:t>Injunctive relief</a:t>
            </a:r>
          </a:p>
          <a:p>
            <a:pPr lvl="1"/>
            <a:r>
              <a:rPr lang="en-US" sz="2000" dirty="0" smtClean="0"/>
              <a:t>Attorneys fees</a:t>
            </a:r>
          </a:p>
          <a:p>
            <a:pPr>
              <a:buFont typeface="Wingdings" pitchFamily="2" charset="2"/>
              <a:buNone/>
            </a:pPr>
            <a:r>
              <a:rPr lang="en-US" sz="2000" dirty="0" smtClean="0"/>
              <a:t>(28 </a:t>
            </a:r>
            <a:r>
              <a:rPr lang="en-US" sz="2000" dirty="0" err="1" smtClean="0"/>
              <a:t>CFR</a:t>
            </a:r>
            <a:r>
              <a:rPr lang="en-US" sz="2000" dirty="0" smtClean="0"/>
              <a:t> 303.501 et seq.)</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828800" y="152400"/>
            <a:ext cx="7239000" cy="838200"/>
          </a:xfrm>
        </p:spPr>
        <p:txBody>
          <a:bodyPr/>
          <a:lstStyle/>
          <a:p>
            <a:pPr eaLnBrk="1" hangingPunct="1"/>
            <a:r>
              <a:rPr lang="en-US" dirty="0" smtClean="0">
                <a:solidFill>
                  <a:schemeClr val="accent2"/>
                </a:solidFill>
              </a:rPr>
              <a:t>Providers May Not…</a:t>
            </a:r>
          </a:p>
        </p:txBody>
      </p:sp>
      <p:sp>
        <p:nvSpPr>
          <p:cNvPr id="48131" name="Rectangle 3"/>
          <p:cNvSpPr>
            <a:spLocks noGrp="1" noChangeArrowheads="1"/>
          </p:cNvSpPr>
          <p:nvPr>
            <p:ph idx="1"/>
          </p:nvPr>
        </p:nvSpPr>
        <p:spPr>
          <a:xfrm>
            <a:off x="304800" y="1295400"/>
            <a:ext cx="8534400" cy="4724400"/>
          </a:xfrm>
        </p:spPr>
        <p:txBody>
          <a:bodyPr/>
          <a:lstStyle/>
          <a:p>
            <a:r>
              <a:rPr lang="en-US" sz="2400" dirty="0" smtClean="0"/>
              <a:t>Providers may not discriminate against persons with a disability, i.e., </a:t>
            </a:r>
          </a:p>
          <a:p>
            <a:pPr lvl="1" eaLnBrk="1" hangingPunct="1"/>
            <a:r>
              <a:rPr lang="en-US" dirty="0" smtClean="0">
                <a:solidFill>
                  <a:schemeClr val="tx1"/>
                </a:solidFill>
              </a:rPr>
              <a:t>A physical or mental impairment that substantially limits one or more major life activities, including but not limited to, caring for oneself, performing manual tasks, seeing, hearing, eating, sleeping, walking, standing, lifting, bending, speaking, breathing, learning, reading, concentrating, thinking, communicating, and working.</a:t>
            </a:r>
          </a:p>
          <a:p>
            <a:pPr lvl="1" eaLnBrk="1" hangingPunct="1"/>
            <a:r>
              <a:rPr lang="en-US" dirty="0" smtClean="0">
                <a:solidFill>
                  <a:schemeClr val="tx1"/>
                </a:solidFill>
              </a:rPr>
              <a:t>A history or record of such an impairment; or</a:t>
            </a:r>
          </a:p>
          <a:p>
            <a:pPr lvl="1" eaLnBrk="1" hangingPunct="1"/>
            <a:r>
              <a:rPr lang="en-US" dirty="0" smtClean="0">
                <a:solidFill>
                  <a:schemeClr val="tx1"/>
                </a:solidFill>
              </a:rPr>
              <a:t>Regarded as having, such an impairment. </a:t>
            </a:r>
          </a:p>
          <a:p>
            <a:pPr eaLnBrk="1" hangingPunct="1">
              <a:buFont typeface="Wingdings" pitchFamily="2" charset="2"/>
              <a:buNone/>
            </a:pPr>
            <a:r>
              <a:rPr lang="en-US" sz="2000" dirty="0" smtClean="0"/>
              <a:t>(42 USC 12131 </a:t>
            </a:r>
            <a:r>
              <a:rPr lang="en-US" sz="2000" i="1" dirty="0" smtClean="0"/>
              <a:t>et seq</a:t>
            </a:r>
            <a:r>
              <a:rPr lang="en-US" sz="2000" dirty="0" smtClean="0"/>
              <a:t>.; 28 </a:t>
            </a:r>
            <a:r>
              <a:rPr lang="en-US" sz="2000" dirty="0" err="1" smtClean="0"/>
              <a:t>CFR</a:t>
            </a:r>
            <a:r>
              <a:rPr lang="en-US" sz="2000" dirty="0" smtClean="0"/>
              <a:t> part 36)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828800" y="228600"/>
            <a:ext cx="7239000" cy="685800"/>
          </a:xfrm>
        </p:spPr>
        <p:txBody>
          <a:bodyPr/>
          <a:lstStyle/>
          <a:p>
            <a:r>
              <a:rPr lang="en-US" dirty="0" smtClean="0">
                <a:solidFill>
                  <a:schemeClr val="accent2"/>
                </a:solidFill>
              </a:rPr>
              <a:t>What is discrimination?</a:t>
            </a:r>
          </a:p>
        </p:txBody>
      </p:sp>
      <p:sp>
        <p:nvSpPr>
          <p:cNvPr id="49155" name="Content Placeholder 2"/>
          <p:cNvSpPr>
            <a:spLocks noGrp="1"/>
          </p:cNvSpPr>
          <p:nvPr>
            <p:ph idx="1"/>
          </p:nvPr>
        </p:nvSpPr>
        <p:spPr>
          <a:xfrm>
            <a:off x="381000" y="990600"/>
            <a:ext cx="8534400" cy="4724400"/>
          </a:xfrm>
        </p:spPr>
        <p:txBody>
          <a:bodyPr/>
          <a:lstStyle/>
          <a:p>
            <a:r>
              <a:rPr lang="en-US" sz="2000" dirty="0" smtClean="0"/>
              <a:t>Discrimination includes but is not limited to:</a:t>
            </a:r>
          </a:p>
          <a:p>
            <a:pPr lvl="1"/>
            <a:r>
              <a:rPr lang="en-US" sz="2000" dirty="0" smtClean="0">
                <a:solidFill>
                  <a:schemeClr val="tx1"/>
                </a:solidFill>
              </a:rPr>
              <a:t>failure to make reasonable modifications in policies, practices, or procedures, when such modifications are necessary to afford  services to individuals with disabilities, or</a:t>
            </a:r>
          </a:p>
          <a:p>
            <a:pPr lvl="1"/>
            <a:r>
              <a:rPr lang="en-US" sz="2000" dirty="0" smtClean="0">
                <a:solidFill>
                  <a:schemeClr val="tx1"/>
                </a:solidFill>
              </a:rPr>
              <a:t>failure to take such steps as may be necessary to ensure that no individual with a disability is excluded, denied services, or otherwise treated differently than other individuals because of the absence of auxiliary aids and services, </a:t>
            </a:r>
          </a:p>
          <a:p>
            <a:pPr lvl="1">
              <a:buFont typeface="Arial" charset="0"/>
              <a:buNone/>
            </a:pPr>
            <a:r>
              <a:rPr lang="en-US" sz="2000" u="sng" dirty="0" smtClean="0">
                <a:solidFill>
                  <a:schemeClr val="tx1"/>
                </a:solidFill>
              </a:rPr>
              <a:t>unless</a:t>
            </a:r>
            <a:r>
              <a:rPr lang="en-US" sz="2000" dirty="0" smtClean="0">
                <a:solidFill>
                  <a:schemeClr val="tx1"/>
                </a:solidFill>
              </a:rPr>
              <a:t> the entity can demonstrate that:</a:t>
            </a:r>
          </a:p>
          <a:p>
            <a:pPr lvl="1"/>
            <a:r>
              <a:rPr lang="en-US" sz="2000" dirty="0" smtClean="0">
                <a:solidFill>
                  <a:schemeClr val="tx1"/>
                </a:solidFill>
              </a:rPr>
              <a:t>person poses a direct threat to health or safety of others,</a:t>
            </a:r>
          </a:p>
          <a:p>
            <a:pPr lvl="1"/>
            <a:r>
              <a:rPr lang="en-US" sz="2000" dirty="0" smtClean="0">
                <a:solidFill>
                  <a:schemeClr val="tx1"/>
                </a:solidFill>
              </a:rPr>
              <a:t>action would fundamentally alter the nature of service being offered (e.g., provider does not typically provide the treatment sought), or</a:t>
            </a:r>
          </a:p>
          <a:p>
            <a:pPr lvl="1"/>
            <a:r>
              <a:rPr lang="en-US" sz="2000" b="1" u="sng" dirty="0" smtClean="0">
                <a:solidFill>
                  <a:schemeClr val="tx1"/>
                </a:solidFill>
              </a:rPr>
              <a:t>action would result in an undue burden.</a:t>
            </a:r>
          </a:p>
          <a:p>
            <a:pPr>
              <a:buFont typeface="Wingdings" pitchFamily="2" charset="2"/>
              <a:buNone/>
            </a:pPr>
            <a:r>
              <a:rPr lang="en-US" sz="2000" dirty="0" smtClean="0"/>
              <a:t>(42 USC 12101 </a:t>
            </a:r>
            <a:r>
              <a:rPr lang="en-US" sz="2000" i="1" dirty="0" smtClean="0"/>
              <a:t>et seq.; </a:t>
            </a:r>
            <a:r>
              <a:rPr lang="en-US" sz="2000" dirty="0" smtClean="0"/>
              <a:t>28 </a:t>
            </a:r>
            <a:r>
              <a:rPr lang="en-US" sz="2000" dirty="0" err="1" smtClean="0"/>
              <a:t>CFR</a:t>
            </a:r>
            <a:r>
              <a:rPr lang="en-US" sz="2000" dirty="0" smtClean="0"/>
              <a:t> 36.208, 36.302, 36.303) </a:t>
            </a:r>
          </a:p>
          <a:p>
            <a:pPr lvl="1">
              <a:buFont typeface="Arial" charset="0"/>
              <a:buNone/>
            </a:pPr>
            <a:endParaRPr lang="en-US" sz="2200" dirty="0" smtClean="0"/>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828800" y="228600"/>
            <a:ext cx="7162800" cy="685800"/>
          </a:xfrm>
        </p:spPr>
        <p:txBody>
          <a:bodyPr/>
          <a:lstStyle/>
          <a:p>
            <a:r>
              <a:rPr lang="en-US" dirty="0" smtClean="0">
                <a:solidFill>
                  <a:schemeClr val="accent2"/>
                </a:solidFill>
              </a:rPr>
              <a:t>Undue Burden?</a:t>
            </a:r>
          </a:p>
        </p:txBody>
      </p:sp>
      <p:sp>
        <p:nvSpPr>
          <p:cNvPr id="50179" name="Content Placeholder 2"/>
          <p:cNvSpPr>
            <a:spLocks noGrp="1"/>
          </p:cNvSpPr>
          <p:nvPr>
            <p:ph idx="1"/>
          </p:nvPr>
        </p:nvSpPr>
        <p:spPr>
          <a:xfrm>
            <a:off x="381000" y="1143000"/>
            <a:ext cx="8534400" cy="4724400"/>
          </a:xfrm>
        </p:spPr>
        <p:txBody>
          <a:bodyPr/>
          <a:lstStyle/>
          <a:p>
            <a:r>
              <a:rPr lang="en-US" sz="2400" dirty="0" smtClean="0"/>
              <a:t>Undue burden = significant difficulty or expense, considering:</a:t>
            </a:r>
          </a:p>
          <a:p>
            <a:pPr lvl="1"/>
            <a:r>
              <a:rPr lang="en-US" sz="2000" dirty="0" smtClean="0"/>
              <a:t>Nature and cost of action;</a:t>
            </a:r>
          </a:p>
          <a:p>
            <a:pPr lvl="1"/>
            <a:r>
              <a:rPr lang="en-US" sz="2000" dirty="0" smtClean="0"/>
              <a:t>Overall size and financial resources of entity;</a:t>
            </a:r>
          </a:p>
          <a:p>
            <a:pPr lvl="1"/>
            <a:r>
              <a:rPr lang="en-US" sz="2000" dirty="0" smtClean="0"/>
              <a:t>Legitimate safety requirements;</a:t>
            </a:r>
          </a:p>
          <a:p>
            <a:pPr lvl="1"/>
            <a:r>
              <a:rPr lang="en-US" sz="2000" dirty="0" smtClean="0"/>
              <a:t>Impact on entity’s operations; and</a:t>
            </a:r>
          </a:p>
          <a:p>
            <a:pPr lvl="1"/>
            <a:r>
              <a:rPr lang="en-US" sz="2000" dirty="0" smtClean="0"/>
              <a:t>Relationship to and overall size and financial resources of any parent corporation.</a:t>
            </a:r>
          </a:p>
          <a:p>
            <a:pPr>
              <a:buFont typeface="Wingdings" pitchFamily="2" charset="2"/>
              <a:buNone/>
            </a:pPr>
            <a:r>
              <a:rPr lang="en-US" sz="2000" dirty="0" smtClean="0"/>
              <a:t>(28 </a:t>
            </a:r>
            <a:r>
              <a:rPr lang="en-US" sz="2000" dirty="0" err="1" smtClean="0"/>
              <a:t>CFR</a:t>
            </a:r>
            <a:r>
              <a:rPr lang="en-US" sz="2000" dirty="0" smtClean="0"/>
              <a:t> 36.104)</a:t>
            </a:r>
          </a:p>
          <a:p>
            <a:r>
              <a:rPr lang="en-US" sz="2400" dirty="0" smtClean="0"/>
              <a:t>Fact that cost of providing auxiliary aid or service exceeds reimbursement is not, in and of itself, “undue burden.”</a:t>
            </a:r>
          </a:p>
          <a:p>
            <a:r>
              <a:rPr lang="en-US" sz="2400" dirty="0" smtClean="0"/>
              <a:t>Difficult to establish “undue burden”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0" y="228600"/>
            <a:ext cx="7086600" cy="685800"/>
          </a:xfrm>
        </p:spPr>
        <p:txBody>
          <a:bodyPr/>
          <a:lstStyle/>
          <a:p>
            <a:r>
              <a:rPr lang="en-US" dirty="0" smtClean="0">
                <a:solidFill>
                  <a:schemeClr val="accent2"/>
                </a:solidFill>
              </a:rPr>
              <a:t>Providers may not…</a:t>
            </a:r>
          </a:p>
        </p:txBody>
      </p:sp>
      <p:sp>
        <p:nvSpPr>
          <p:cNvPr id="51203" name="Content Placeholder 2"/>
          <p:cNvSpPr>
            <a:spLocks noGrp="1"/>
          </p:cNvSpPr>
          <p:nvPr>
            <p:ph idx="1"/>
          </p:nvPr>
        </p:nvSpPr>
        <p:spPr>
          <a:xfrm>
            <a:off x="228600" y="838200"/>
            <a:ext cx="8534400" cy="5029200"/>
          </a:xfrm>
        </p:spPr>
        <p:txBody>
          <a:bodyPr/>
          <a:lstStyle/>
          <a:p>
            <a:r>
              <a:rPr lang="en-US" sz="1800" dirty="0" smtClean="0"/>
              <a:t>Providers may not:</a:t>
            </a:r>
          </a:p>
          <a:p>
            <a:pPr lvl="1"/>
            <a:r>
              <a:rPr lang="en-US" sz="1800" dirty="0" smtClean="0"/>
              <a:t>Impose a surcharge on persons with a disability to cover the costs of auxiliary aids, policy modifications, etc.</a:t>
            </a:r>
          </a:p>
          <a:p>
            <a:pPr lvl="1"/>
            <a:r>
              <a:rPr lang="en-US" sz="1800" dirty="0" smtClean="0"/>
              <a:t>Require individual with disability to bring their own interpreter.  </a:t>
            </a:r>
          </a:p>
          <a:p>
            <a:pPr lvl="1"/>
            <a:r>
              <a:rPr lang="en-US" sz="1800" dirty="0" smtClean="0"/>
              <a:t>Rely on adult accompanying the individual with disability to interpret or facilitate communication except:</a:t>
            </a:r>
          </a:p>
          <a:p>
            <a:pPr lvl="2"/>
            <a:r>
              <a:rPr lang="en-US" sz="1800" dirty="0" smtClean="0"/>
              <a:t>In emergency involving imminent threat to safety and there is no interpreter available; or</a:t>
            </a:r>
          </a:p>
          <a:p>
            <a:pPr lvl="2"/>
            <a:r>
              <a:rPr lang="en-US" sz="1800" dirty="0" smtClean="0"/>
              <a:t>Where individual with disability specifically requests that the adult interpret or facilitate communication, the accompanying adult agrees to provide such assistance, and reliance on the adult for such assistance is appropriate.</a:t>
            </a:r>
          </a:p>
          <a:p>
            <a:pPr lvl="2"/>
            <a:r>
              <a:rPr lang="en-US" sz="1800" dirty="0" smtClean="0"/>
              <a:t>Beware using family members.</a:t>
            </a:r>
          </a:p>
          <a:p>
            <a:pPr lvl="1"/>
            <a:r>
              <a:rPr lang="en-US" sz="1800" dirty="0" smtClean="0"/>
              <a:t>Rely on minor child to interpret except in an emergency involving imminent threat to safety and there is no interpreter available.</a:t>
            </a:r>
          </a:p>
          <a:p>
            <a:pPr>
              <a:buFont typeface="Wingdings" pitchFamily="2" charset="2"/>
              <a:buNone/>
            </a:pPr>
            <a:r>
              <a:rPr lang="en-US" sz="1800" dirty="0" smtClean="0"/>
              <a:t>(28 </a:t>
            </a:r>
            <a:r>
              <a:rPr lang="en-US" sz="1800" dirty="0" err="1" smtClean="0"/>
              <a:t>CFR</a:t>
            </a:r>
            <a:r>
              <a:rPr lang="en-US" sz="1800" dirty="0" smtClean="0"/>
              <a:t> 36.301(c), 36.303(c)(2))</a:t>
            </a:r>
          </a:p>
          <a:p>
            <a:pPr lvl="1">
              <a:buFont typeface="Arial" charset="0"/>
              <a:buNone/>
            </a:pPr>
            <a:endParaRPr lang="en-US" sz="2200" dirty="0" smtClean="0"/>
          </a:p>
          <a:p>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828800" y="152400"/>
            <a:ext cx="7239000" cy="838200"/>
          </a:xfrm>
        </p:spPr>
        <p:txBody>
          <a:bodyPr/>
          <a:lstStyle/>
          <a:p>
            <a:r>
              <a:rPr lang="en-US" dirty="0" smtClean="0">
                <a:solidFill>
                  <a:schemeClr val="accent2"/>
                </a:solidFill>
              </a:rPr>
              <a:t>What else can’t providers do?</a:t>
            </a:r>
          </a:p>
        </p:txBody>
      </p:sp>
      <p:sp>
        <p:nvSpPr>
          <p:cNvPr id="52227" name="Content Placeholder 2"/>
          <p:cNvSpPr>
            <a:spLocks noGrp="1"/>
          </p:cNvSpPr>
          <p:nvPr>
            <p:ph idx="1"/>
          </p:nvPr>
        </p:nvSpPr>
        <p:spPr>
          <a:xfrm>
            <a:off x="228600" y="1143000"/>
            <a:ext cx="8534400" cy="4724400"/>
          </a:xfrm>
        </p:spPr>
        <p:txBody>
          <a:bodyPr/>
          <a:lstStyle/>
          <a:p>
            <a:r>
              <a:rPr lang="en-US" sz="2400" dirty="0" smtClean="0"/>
              <a:t>Providers may not coerce, intimidate, threaten, or interfere with any individual in the exercise or enjoyment of their rights, e.g.,</a:t>
            </a:r>
          </a:p>
          <a:p>
            <a:pPr lvl="1"/>
            <a:r>
              <a:rPr lang="en-US" dirty="0" smtClean="0"/>
              <a:t>Coerce an individual to deny or limit rights granted by the statute.</a:t>
            </a:r>
          </a:p>
          <a:p>
            <a:pPr lvl="1"/>
            <a:r>
              <a:rPr lang="en-US" dirty="0" smtClean="0"/>
              <a:t>Threaten, intimidate, or interfere with an individual with a disability who is seeking to exercise their rights.</a:t>
            </a:r>
          </a:p>
          <a:p>
            <a:pPr lvl="1"/>
            <a:r>
              <a:rPr lang="en-US" dirty="0" smtClean="0"/>
              <a:t>Retaliate against a person because the person has participated in an investigation or action to enforce their rights.</a:t>
            </a:r>
          </a:p>
          <a:p>
            <a:pPr>
              <a:buFont typeface="Wingdings" pitchFamily="2" charset="2"/>
              <a:buNone/>
            </a:pPr>
            <a:r>
              <a:rPr lang="en-US" sz="2000" dirty="0" smtClean="0"/>
              <a:t>(28 </a:t>
            </a:r>
            <a:r>
              <a:rPr lang="en-US" sz="2000" dirty="0" err="1" smtClean="0"/>
              <a:t>CFR</a:t>
            </a:r>
            <a:r>
              <a:rPr lang="en-US" sz="2000" dirty="0" smtClean="0"/>
              <a:t> 36.206) </a:t>
            </a:r>
          </a:p>
          <a:p>
            <a:pPr lvl="1">
              <a:buFont typeface="Arial" charset="0"/>
              <a:buNone/>
            </a:pPr>
            <a:endParaRPr lang="en-US" sz="2200" dirty="0" smtClean="0"/>
          </a:p>
          <a:p>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905000" y="228600"/>
            <a:ext cx="7239000" cy="762000"/>
          </a:xfrm>
        </p:spPr>
        <p:txBody>
          <a:bodyPr/>
          <a:lstStyle/>
          <a:p>
            <a:r>
              <a:rPr lang="en-US" dirty="0" smtClean="0">
                <a:solidFill>
                  <a:schemeClr val="accent2"/>
                </a:solidFill>
              </a:rPr>
              <a:t>What must providers do?</a:t>
            </a:r>
          </a:p>
        </p:txBody>
      </p:sp>
      <p:sp>
        <p:nvSpPr>
          <p:cNvPr id="53251" name="Content Placeholder 2"/>
          <p:cNvSpPr>
            <a:spLocks noGrp="1"/>
          </p:cNvSpPr>
          <p:nvPr>
            <p:ph idx="1"/>
          </p:nvPr>
        </p:nvSpPr>
        <p:spPr>
          <a:xfrm>
            <a:off x="381000" y="914400"/>
            <a:ext cx="8534400" cy="4724400"/>
          </a:xfrm>
        </p:spPr>
        <p:txBody>
          <a:bodyPr/>
          <a:lstStyle/>
          <a:p>
            <a:r>
              <a:rPr lang="en-US" sz="2400" dirty="0" smtClean="0"/>
              <a:t>Providers must furnish appropriate auxiliary aids and services where necessary </a:t>
            </a:r>
            <a:r>
              <a:rPr lang="en-US" sz="2400" u="sng" dirty="0" smtClean="0"/>
              <a:t>to ensure effective communication</a:t>
            </a:r>
            <a:r>
              <a:rPr lang="en-US" sz="2400" dirty="0" smtClean="0"/>
              <a:t> with:</a:t>
            </a:r>
          </a:p>
          <a:p>
            <a:pPr lvl="1"/>
            <a:r>
              <a:rPr lang="en-US" dirty="0" smtClean="0"/>
              <a:t>Persons with disabilities.</a:t>
            </a:r>
          </a:p>
          <a:p>
            <a:pPr lvl="1"/>
            <a:r>
              <a:rPr lang="en-US" dirty="0" smtClean="0"/>
              <a:t>Companions with disabilities, including family member other person with whom the provider should communicate under the circumstances.</a:t>
            </a:r>
          </a:p>
          <a:p>
            <a:pPr>
              <a:buFont typeface="Wingdings" pitchFamily="2" charset="2"/>
              <a:buNone/>
            </a:pPr>
            <a:r>
              <a:rPr lang="en-US" sz="2000" dirty="0" smtClean="0"/>
              <a:t>(28 </a:t>
            </a:r>
            <a:r>
              <a:rPr lang="en-US" sz="2000" dirty="0" err="1" smtClean="0"/>
              <a:t>CFR</a:t>
            </a:r>
            <a:r>
              <a:rPr lang="en-US" sz="2000" dirty="0" smtClean="0"/>
              <a:t> 36.303(c))</a:t>
            </a:r>
          </a:p>
          <a:p>
            <a:r>
              <a:rPr lang="en-US" sz="2400" dirty="0" smtClean="0"/>
              <a:t>No auxiliary aids required if effective communication exists without them. </a:t>
            </a:r>
            <a:r>
              <a:rPr lang="en-US" sz="2400" i="1" dirty="0" smtClean="0"/>
              <a:t> See Board of Education v. Rowley</a:t>
            </a:r>
            <a:r>
              <a:rPr lang="en-US" sz="2400" dirty="0" smtClean="0"/>
              <a:t>, 458 U.S. 176 (1982) (sign language interpreter not required when lip reading or other accommodations are sufficient).</a:t>
            </a:r>
          </a:p>
          <a:p>
            <a:r>
              <a:rPr lang="en-US" sz="2400" dirty="0" smtClean="0"/>
              <a:t>But be careful…</a:t>
            </a:r>
            <a:endParaRPr lang="en-US" sz="20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05000" y="228600"/>
            <a:ext cx="7239000" cy="762000"/>
          </a:xfrm>
        </p:spPr>
        <p:txBody>
          <a:bodyPr/>
          <a:lstStyle/>
          <a:p>
            <a:r>
              <a:rPr lang="en-US" dirty="0" smtClean="0">
                <a:solidFill>
                  <a:schemeClr val="accent2"/>
                </a:solidFill>
              </a:rPr>
              <a:t>Auxiliary Aids</a:t>
            </a:r>
          </a:p>
        </p:txBody>
      </p:sp>
      <p:sp>
        <p:nvSpPr>
          <p:cNvPr id="54275" name="Content Placeholder 2"/>
          <p:cNvSpPr>
            <a:spLocks noGrp="1"/>
          </p:cNvSpPr>
          <p:nvPr>
            <p:ph idx="1"/>
          </p:nvPr>
        </p:nvSpPr>
        <p:spPr>
          <a:xfrm>
            <a:off x="457200" y="838200"/>
            <a:ext cx="8534400" cy="4724400"/>
          </a:xfrm>
        </p:spPr>
        <p:txBody>
          <a:bodyPr/>
          <a:lstStyle/>
          <a:p>
            <a:r>
              <a:rPr lang="en-US" sz="2000" dirty="0" smtClean="0"/>
              <a:t>“The type of auxiliary aid or service necessary to ensure effective communication will vary in accordance with the method of communication used by the individual; the nature, length, and complexity of the communication involved; and the context in which the communication is taking place.”</a:t>
            </a:r>
          </a:p>
          <a:p>
            <a:r>
              <a:rPr lang="en-US" sz="2000" dirty="0" smtClean="0"/>
              <a:t>“A [provider] should consult with individuals with disabilities whenever possible to determine what type of auxiliary aid is needed to ensure effective communication, but the </a:t>
            </a:r>
            <a:r>
              <a:rPr lang="en-US" sz="2000" u="sng" dirty="0" smtClean="0"/>
              <a:t>ultimate decision as to what measures to take rests with the [provider]</a:t>
            </a:r>
            <a:r>
              <a:rPr lang="en-US" sz="2000" dirty="0" smtClean="0"/>
              <a:t>, </a:t>
            </a:r>
            <a:r>
              <a:rPr lang="en-US" sz="2000" u="sng" dirty="0" smtClean="0"/>
              <a:t>provided that the method chosen results in effective communication</a:t>
            </a:r>
            <a:r>
              <a:rPr lang="en-US" sz="2000" dirty="0" smtClean="0"/>
              <a:t>. In order to be effective, auxiliary aids and services must be provided in accessible formats, in a timely manner, and in such a way as to protect the privacy and independence of the individual with a disability. </a:t>
            </a:r>
            <a:r>
              <a:rPr lang="en-US" sz="2000" dirty="0"/>
              <a:t>(28 CFR 36.303(c)(1)(ii))</a:t>
            </a:r>
          </a:p>
          <a:p>
            <a:r>
              <a:rPr lang="en-US" sz="2200" dirty="0" smtClean="0"/>
              <a:t>But you better be right. Effective communication is key.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828800" y="228600"/>
            <a:ext cx="7467600" cy="685800"/>
          </a:xfrm>
        </p:spPr>
        <p:txBody>
          <a:bodyPr/>
          <a:lstStyle/>
          <a:p>
            <a:r>
              <a:rPr lang="en-US" dirty="0" smtClean="0">
                <a:solidFill>
                  <a:schemeClr val="accent2"/>
                </a:solidFill>
              </a:rPr>
              <a:t>Auxiliary Aids: Hearing Impaired</a:t>
            </a:r>
          </a:p>
        </p:txBody>
      </p:sp>
      <p:sp>
        <p:nvSpPr>
          <p:cNvPr id="56323" name="Content Placeholder 2"/>
          <p:cNvSpPr>
            <a:spLocks noGrp="1"/>
          </p:cNvSpPr>
          <p:nvPr>
            <p:ph idx="1"/>
          </p:nvPr>
        </p:nvSpPr>
        <p:spPr>
          <a:xfrm>
            <a:off x="304800" y="990600"/>
            <a:ext cx="8534400" cy="4724400"/>
          </a:xfrm>
        </p:spPr>
        <p:txBody>
          <a:bodyPr/>
          <a:lstStyle/>
          <a:p>
            <a:r>
              <a:rPr lang="en-US" sz="2000" dirty="0" smtClean="0"/>
              <a:t>Qualified interpreters on-site or through video remote interpreting (</a:t>
            </a:r>
            <a:r>
              <a:rPr lang="en-US" sz="2000" dirty="0" err="1" smtClean="0"/>
              <a:t>VRI</a:t>
            </a:r>
            <a:r>
              <a:rPr lang="en-US" sz="2000" dirty="0" smtClean="0"/>
              <a:t>) services</a:t>
            </a:r>
          </a:p>
          <a:p>
            <a:pPr lvl="1"/>
            <a:r>
              <a:rPr lang="en-US" sz="2000" dirty="0" smtClean="0"/>
              <a:t>VRI must satisfy regulatory standards (under ADA). </a:t>
            </a:r>
          </a:p>
          <a:p>
            <a:pPr lvl="1"/>
            <a:endParaRPr lang="en-US" sz="2000" dirty="0" smtClean="0"/>
          </a:p>
          <a:p>
            <a:pPr lvl="1">
              <a:buFont typeface="Arial" charset="0"/>
              <a:buNone/>
            </a:pPr>
            <a:endParaRPr lang="en-US" sz="2000" dirty="0" smtClean="0"/>
          </a:p>
          <a:p>
            <a:pPr lvl="1">
              <a:buFont typeface="Arial" charset="0"/>
              <a:buNone/>
            </a:pPr>
            <a:endParaRPr lang="en-US" sz="2000" dirty="0" smtClean="0"/>
          </a:p>
          <a:p>
            <a:pPr lvl="1">
              <a:buFont typeface="Arial" charset="0"/>
              <a:buNone/>
            </a:pPr>
            <a:endParaRPr lang="en-US" sz="2000" dirty="0" smtClean="0"/>
          </a:p>
          <a:p>
            <a:pPr lvl="1">
              <a:buFont typeface="Arial" charset="0"/>
              <a:buNone/>
            </a:pPr>
            <a:endParaRPr lang="en-US" sz="2000" dirty="0" smtClean="0"/>
          </a:p>
          <a:p>
            <a:pPr lvl="1">
              <a:buFont typeface="Arial" charset="0"/>
              <a:buNone/>
            </a:pPr>
            <a:endParaRPr lang="en-US" sz="2000" dirty="0" smtClean="0"/>
          </a:p>
          <a:p>
            <a:pPr lvl="1">
              <a:buFont typeface="Arial" charset="0"/>
              <a:buNone/>
            </a:pPr>
            <a:endParaRPr lang="en-US" sz="2000" dirty="0" smtClean="0"/>
          </a:p>
          <a:p>
            <a:pPr lvl="1">
              <a:buFont typeface="Arial" charset="0"/>
              <a:buNone/>
            </a:pPr>
            <a:endParaRPr lang="en-US" sz="2000" dirty="0" smtClean="0"/>
          </a:p>
          <a:p>
            <a:pPr lvl="1">
              <a:buFont typeface="Arial" charset="0"/>
              <a:buNone/>
            </a:pPr>
            <a:endParaRPr lang="en-US" sz="2000" dirty="0" smtClean="0"/>
          </a:p>
          <a:p>
            <a:pPr lvl="1">
              <a:buFont typeface="Arial" charset="0"/>
              <a:buNone/>
            </a:pPr>
            <a:endParaRPr lang="en-US" sz="2000" dirty="0" smtClean="0"/>
          </a:p>
          <a:p>
            <a:pPr>
              <a:buFont typeface="Wingdings" pitchFamily="2" charset="2"/>
              <a:buNone/>
            </a:pPr>
            <a:r>
              <a:rPr lang="en-US" sz="2000" dirty="0" smtClean="0"/>
              <a:t>(28 </a:t>
            </a:r>
            <a:r>
              <a:rPr lang="en-US" sz="2000" dirty="0" err="1" smtClean="0"/>
              <a:t>CFR</a:t>
            </a:r>
            <a:r>
              <a:rPr lang="en-US" sz="2000" dirty="0" smtClean="0"/>
              <a:t> 36.303(b)(1))</a:t>
            </a:r>
          </a:p>
        </p:txBody>
      </p:sp>
      <p:pic>
        <p:nvPicPr>
          <p:cNvPr id="56324" name="Picture 2" descr="http://itivri.com/sites/default/files/vri.jpg"/>
          <p:cNvPicPr>
            <a:picLocks noChangeAspect="1" noChangeArrowheads="1"/>
          </p:cNvPicPr>
          <p:nvPr/>
        </p:nvPicPr>
        <p:blipFill>
          <a:blip r:embed="rId2" cstate="print"/>
          <a:srcRect/>
          <a:stretch>
            <a:fillRect/>
          </a:stretch>
        </p:blipFill>
        <p:spPr bwMode="auto">
          <a:xfrm>
            <a:off x="1931988" y="2209800"/>
            <a:ext cx="5154612" cy="3352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828800" y="228600"/>
            <a:ext cx="7162800" cy="685800"/>
          </a:xfrm>
        </p:spPr>
        <p:txBody>
          <a:bodyPr/>
          <a:lstStyle/>
          <a:p>
            <a:r>
              <a:rPr lang="en-US" dirty="0" smtClean="0">
                <a:solidFill>
                  <a:schemeClr val="accent2"/>
                </a:solidFill>
              </a:rPr>
              <a:t>Auxiliary Aids: Hearing Impaired</a:t>
            </a:r>
          </a:p>
        </p:txBody>
      </p:sp>
      <p:sp>
        <p:nvSpPr>
          <p:cNvPr id="57347" name="Content Placeholder 2"/>
          <p:cNvSpPr>
            <a:spLocks noGrp="1"/>
          </p:cNvSpPr>
          <p:nvPr>
            <p:ph idx="1"/>
          </p:nvPr>
        </p:nvSpPr>
        <p:spPr>
          <a:xfrm>
            <a:off x="304800" y="1066800"/>
            <a:ext cx="8534400" cy="4724400"/>
          </a:xfrm>
        </p:spPr>
        <p:txBody>
          <a:bodyPr/>
          <a:lstStyle/>
          <a:p>
            <a:r>
              <a:rPr lang="en-US" sz="2000" dirty="0" smtClean="0"/>
              <a:t>Oral interpreters (enable patient to lip read)</a:t>
            </a:r>
          </a:p>
          <a:p>
            <a:r>
              <a:rPr lang="en-US" sz="2000" dirty="0" err="1" smtClean="0"/>
              <a:t>Notetakers</a:t>
            </a:r>
            <a:endParaRPr lang="en-US" sz="2000" dirty="0" smtClean="0"/>
          </a:p>
          <a:p>
            <a:r>
              <a:rPr lang="en-US" sz="2000" dirty="0" smtClean="0"/>
              <a:t>Real-time computer-aided transcription services</a:t>
            </a:r>
          </a:p>
          <a:p>
            <a:r>
              <a:rPr lang="en-US" sz="2000" dirty="0" smtClean="0"/>
              <a:t>Written materials</a:t>
            </a:r>
          </a:p>
          <a:p>
            <a:r>
              <a:rPr lang="en-US" sz="2000" dirty="0" smtClean="0"/>
              <a:t>Exchange of written notes (e.g., pen and notepad or computer screen)</a:t>
            </a:r>
          </a:p>
          <a:p>
            <a:r>
              <a:rPr lang="en-US" sz="2000" dirty="0" smtClean="0"/>
              <a:t>Telephone handset amplifiers</a:t>
            </a:r>
          </a:p>
          <a:p>
            <a:r>
              <a:rPr lang="en-US" sz="2000" dirty="0" smtClean="0"/>
              <a:t>Assistive listening devices</a:t>
            </a:r>
          </a:p>
          <a:p>
            <a:r>
              <a:rPr lang="en-US" sz="2000" dirty="0" smtClean="0"/>
              <a:t>Telephones compatible with hearing aids</a:t>
            </a:r>
          </a:p>
          <a:p>
            <a:r>
              <a:rPr lang="en-US" sz="2000" dirty="0" smtClean="0"/>
              <a:t>Open and closed captioning, including real-time captioning</a:t>
            </a:r>
          </a:p>
          <a:p>
            <a:r>
              <a:rPr lang="en-US" sz="2000" dirty="0" smtClean="0"/>
              <a:t>Voice, text, and video-based telecommunications systems, including text telephones (TTYs), videophones, captioned telephones</a:t>
            </a:r>
          </a:p>
          <a:p>
            <a:r>
              <a:rPr lang="en-US" sz="2000" dirty="0" smtClean="0"/>
              <a:t>Other effective means of making aurally delivered info available</a:t>
            </a:r>
          </a:p>
          <a:p>
            <a:pPr>
              <a:buFont typeface="Wingdings" pitchFamily="2" charset="2"/>
              <a:buNone/>
            </a:pPr>
            <a:r>
              <a:rPr lang="en-US" sz="2000" dirty="0" smtClean="0"/>
              <a:t>(28 </a:t>
            </a:r>
            <a:r>
              <a:rPr lang="en-US" sz="2000" dirty="0" err="1" smtClean="0"/>
              <a:t>CFR</a:t>
            </a:r>
            <a:r>
              <a:rPr lang="en-US" sz="2000" dirty="0" smtClean="0"/>
              <a:t> 36.303(b)(1))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52600" y="152400"/>
            <a:ext cx="5029200" cy="1066800"/>
          </a:xfrm>
        </p:spPr>
        <p:txBody>
          <a:bodyPr/>
          <a:lstStyle/>
          <a:p>
            <a:r>
              <a:rPr lang="en-US" dirty="0" smtClean="0">
                <a:solidFill>
                  <a:schemeClr val="accent2"/>
                </a:solidFill>
              </a:rPr>
              <a:t>Communication Barriers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013" y="1447800"/>
            <a:ext cx="607978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828800" y="228600"/>
            <a:ext cx="7391400" cy="685800"/>
          </a:xfrm>
        </p:spPr>
        <p:txBody>
          <a:bodyPr/>
          <a:lstStyle/>
          <a:p>
            <a:r>
              <a:rPr lang="en-US" dirty="0" smtClean="0">
                <a:solidFill>
                  <a:schemeClr val="accent2"/>
                </a:solidFill>
              </a:rPr>
              <a:t>Auxiliary Aids: Visually Impaired</a:t>
            </a:r>
          </a:p>
        </p:txBody>
      </p:sp>
      <p:sp>
        <p:nvSpPr>
          <p:cNvPr id="58371" name="Content Placeholder 2"/>
          <p:cNvSpPr>
            <a:spLocks noGrp="1"/>
          </p:cNvSpPr>
          <p:nvPr>
            <p:ph idx="1"/>
          </p:nvPr>
        </p:nvSpPr>
        <p:spPr>
          <a:xfrm>
            <a:off x="457200" y="1143000"/>
            <a:ext cx="8534400" cy="4724400"/>
          </a:xfrm>
        </p:spPr>
        <p:txBody>
          <a:bodyPr/>
          <a:lstStyle/>
          <a:p>
            <a:r>
              <a:rPr lang="en-US" sz="2000" dirty="0" smtClean="0"/>
              <a:t>Qualified readers</a:t>
            </a:r>
          </a:p>
          <a:p>
            <a:r>
              <a:rPr lang="en-US" sz="2000" dirty="0" smtClean="0"/>
              <a:t>Taped texts</a:t>
            </a:r>
          </a:p>
          <a:p>
            <a:r>
              <a:rPr lang="en-US" sz="2000" dirty="0" smtClean="0"/>
              <a:t>Audio recordings</a:t>
            </a:r>
          </a:p>
          <a:p>
            <a:r>
              <a:rPr lang="en-US" sz="2000" dirty="0" err="1" smtClean="0"/>
              <a:t>Brailled</a:t>
            </a:r>
            <a:r>
              <a:rPr lang="en-US" sz="2000" dirty="0" smtClean="0"/>
              <a:t> materials and displays</a:t>
            </a:r>
          </a:p>
          <a:p>
            <a:r>
              <a:rPr lang="en-US" sz="2000" dirty="0" smtClean="0"/>
              <a:t>Screen reader software</a:t>
            </a:r>
          </a:p>
          <a:p>
            <a:r>
              <a:rPr lang="en-US" sz="2000" dirty="0" smtClean="0"/>
              <a:t>Magnification software</a:t>
            </a:r>
          </a:p>
          <a:p>
            <a:r>
              <a:rPr lang="en-US" sz="2000" dirty="0" smtClean="0"/>
              <a:t>Optical readers</a:t>
            </a:r>
          </a:p>
          <a:p>
            <a:r>
              <a:rPr lang="en-US" sz="2000" dirty="0" smtClean="0"/>
              <a:t>Secondary auditory programs (SAP)</a:t>
            </a:r>
          </a:p>
          <a:p>
            <a:r>
              <a:rPr lang="en-US" sz="2000" dirty="0" smtClean="0"/>
              <a:t>Large print materials</a:t>
            </a:r>
          </a:p>
          <a:p>
            <a:r>
              <a:rPr lang="en-US" sz="2000" dirty="0" smtClean="0"/>
              <a:t>Accessible electronic and information technology</a:t>
            </a:r>
          </a:p>
          <a:p>
            <a:r>
              <a:rPr lang="en-US" sz="2000" dirty="0" smtClean="0"/>
              <a:t>Other effective methods of making visually delivered materials available to individuals who are blind or have low vision</a:t>
            </a:r>
          </a:p>
          <a:p>
            <a:pPr>
              <a:buFont typeface="Wingdings" pitchFamily="2" charset="2"/>
              <a:buNone/>
            </a:pPr>
            <a:r>
              <a:rPr lang="en-US" sz="2000" dirty="0" smtClean="0"/>
              <a:t>(28 </a:t>
            </a:r>
            <a:r>
              <a:rPr lang="en-US" sz="2000" dirty="0" err="1" smtClean="0"/>
              <a:t>CFR</a:t>
            </a:r>
            <a:r>
              <a:rPr lang="en-US" sz="2000" dirty="0" smtClean="0"/>
              <a:t> 36.303(b)(2))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828800" y="228600"/>
            <a:ext cx="7239000" cy="762000"/>
          </a:xfrm>
        </p:spPr>
        <p:txBody>
          <a:bodyPr/>
          <a:lstStyle/>
          <a:p>
            <a:pPr eaLnBrk="1" hangingPunct="1"/>
            <a:r>
              <a:rPr lang="en-US" dirty="0" smtClean="0">
                <a:solidFill>
                  <a:schemeClr val="accent2"/>
                </a:solidFill>
              </a:rPr>
              <a:t>Auxiliary Aids: Factors to consider</a:t>
            </a:r>
          </a:p>
        </p:txBody>
      </p:sp>
      <p:sp>
        <p:nvSpPr>
          <p:cNvPr id="59395" name="Rectangle 3"/>
          <p:cNvSpPr>
            <a:spLocks noGrp="1" noChangeArrowheads="1"/>
          </p:cNvSpPr>
          <p:nvPr>
            <p:ph idx="1"/>
          </p:nvPr>
        </p:nvSpPr>
        <p:spPr>
          <a:xfrm>
            <a:off x="381000" y="1143000"/>
            <a:ext cx="8534400" cy="4724400"/>
          </a:xfrm>
        </p:spPr>
        <p:txBody>
          <a:bodyPr/>
          <a:lstStyle/>
          <a:p>
            <a:pPr eaLnBrk="1" hangingPunct="1">
              <a:lnSpc>
                <a:spcPct val="90000"/>
              </a:lnSpc>
            </a:pPr>
            <a:r>
              <a:rPr lang="en-US" sz="2400" dirty="0" smtClean="0"/>
              <a:t>Effectiveness of method of communication without and with the proposed auxiliary aid – MOST IMPORTANT</a:t>
            </a:r>
          </a:p>
          <a:p>
            <a:pPr eaLnBrk="1" hangingPunct="1">
              <a:lnSpc>
                <a:spcPct val="90000"/>
              </a:lnSpc>
            </a:pPr>
            <a:r>
              <a:rPr lang="en-US" sz="2400" dirty="0" smtClean="0"/>
              <a:t>Nature and complexity of communication.</a:t>
            </a:r>
          </a:p>
          <a:p>
            <a:pPr eaLnBrk="1" hangingPunct="1">
              <a:lnSpc>
                <a:spcPct val="90000"/>
              </a:lnSpc>
            </a:pPr>
            <a:r>
              <a:rPr lang="en-US" sz="2400" dirty="0" smtClean="0"/>
              <a:t>Nature of treatment or procedure.</a:t>
            </a:r>
          </a:p>
          <a:p>
            <a:pPr eaLnBrk="1" hangingPunct="1">
              <a:lnSpc>
                <a:spcPct val="90000"/>
              </a:lnSpc>
            </a:pPr>
            <a:r>
              <a:rPr lang="en-US" sz="2400" dirty="0" smtClean="0"/>
              <a:t>Size of practice or facility.</a:t>
            </a:r>
          </a:p>
          <a:p>
            <a:pPr eaLnBrk="1" hangingPunct="1">
              <a:lnSpc>
                <a:spcPct val="90000"/>
              </a:lnSpc>
            </a:pPr>
            <a:r>
              <a:rPr lang="en-US" sz="2400" dirty="0" smtClean="0"/>
              <a:t>Cost of alternatives.</a:t>
            </a:r>
          </a:p>
          <a:p>
            <a:pPr eaLnBrk="1" hangingPunct="1">
              <a:lnSpc>
                <a:spcPct val="90000"/>
              </a:lnSpc>
            </a:pPr>
            <a:r>
              <a:rPr lang="en-US" sz="2400" dirty="0" smtClean="0"/>
              <a:t>Number of patients who will require auxiliary aids.</a:t>
            </a:r>
          </a:p>
          <a:p>
            <a:pPr eaLnBrk="1" hangingPunct="1">
              <a:lnSpc>
                <a:spcPct val="90000"/>
              </a:lnSpc>
            </a:pPr>
            <a:r>
              <a:rPr lang="en-US" sz="2400" dirty="0" smtClean="0"/>
              <a:t>Patient’s preferences.</a:t>
            </a:r>
          </a:p>
          <a:p>
            <a:pPr eaLnBrk="1" hangingPunct="1">
              <a:lnSpc>
                <a:spcPct val="90000"/>
              </a:lnSpc>
            </a:pPr>
            <a:r>
              <a:rPr lang="en-US" sz="2400" dirty="0" smtClean="0"/>
              <a:t>Provider’s risk tolerance.</a:t>
            </a:r>
          </a:p>
          <a:p>
            <a:pPr eaLnBrk="1" hangingPunct="1">
              <a:lnSpc>
                <a:spcPct val="90000"/>
              </a:lnSpc>
            </a:pPr>
            <a:r>
              <a:rPr lang="en-US" sz="2400" dirty="0" smtClean="0"/>
              <a:t>Other?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828800" y="304800"/>
            <a:ext cx="7315200" cy="685800"/>
          </a:xfrm>
        </p:spPr>
        <p:txBody>
          <a:bodyPr/>
          <a:lstStyle/>
          <a:p>
            <a:r>
              <a:rPr lang="en-US" dirty="0" smtClean="0">
                <a:solidFill>
                  <a:schemeClr val="accent2"/>
                </a:solidFill>
              </a:rPr>
              <a:t>Additional Considerations</a:t>
            </a:r>
          </a:p>
        </p:txBody>
      </p:sp>
      <p:pic>
        <p:nvPicPr>
          <p:cNvPr id="61444" name="Picture 4" descr="http://news.christianacare.org/wp-content/uploads/2013/02/medical-interpreter.jpg"/>
          <p:cNvPicPr>
            <a:picLocks noChangeAspect="1" noChangeArrowheads="1"/>
          </p:cNvPicPr>
          <p:nvPr/>
        </p:nvPicPr>
        <p:blipFill>
          <a:blip r:embed="rId2" cstate="print"/>
          <a:srcRect/>
          <a:stretch>
            <a:fillRect/>
          </a:stretch>
        </p:blipFill>
        <p:spPr bwMode="auto">
          <a:xfrm>
            <a:off x="1381125" y="1066800"/>
            <a:ext cx="6543675" cy="4724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05000" y="228600"/>
            <a:ext cx="7239000" cy="762000"/>
          </a:xfrm>
        </p:spPr>
        <p:txBody>
          <a:bodyPr/>
          <a:lstStyle/>
          <a:p>
            <a:pPr eaLnBrk="1" hangingPunct="1"/>
            <a:r>
              <a:rPr lang="en-US" dirty="0" smtClean="0">
                <a:solidFill>
                  <a:schemeClr val="accent2"/>
                </a:solidFill>
              </a:rPr>
              <a:t>Costs</a:t>
            </a:r>
          </a:p>
        </p:txBody>
      </p:sp>
      <p:sp>
        <p:nvSpPr>
          <p:cNvPr id="62467" name="Rectangle 3"/>
          <p:cNvSpPr>
            <a:spLocks noGrp="1" noChangeArrowheads="1"/>
          </p:cNvSpPr>
          <p:nvPr>
            <p:ph idx="1"/>
          </p:nvPr>
        </p:nvSpPr>
        <p:spPr>
          <a:xfrm>
            <a:off x="381000" y="990600"/>
            <a:ext cx="8534400" cy="4724400"/>
          </a:xfrm>
        </p:spPr>
        <p:txBody>
          <a:bodyPr/>
          <a:lstStyle/>
          <a:p>
            <a:pPr eaLnBrk="1" hangingPunct="1">
              <a:lnSpc>
                <a:spcPct val="90000"/>
              </a:lnSpc>
            </a:pPr>
            <a:r>
              <a:rPr lang="en-US" sz="2400" dirty="0" smtClean="0"/>
              <a:t>Interpreters may cost $30 to $400/hour.</a:t>
            </a:r>
          </a:p>
          <a:p>
            <a:pPr eaLnBrk="1" hangingPunct="1">
              <a:lnSpc>
                <a:spcPct val="90000"/>
              </a:lnSpc>
            </a:pPr>
            <a:r>
              <a:rPr lang="en-US" sz="2400" dirty="0" smtClean="0"/>
              <a:t>Fact that cost of interpreter exceeds reimbursement for services does not constitute “undue burden”.</a:t>
            </a:r>
          </a:p>
          <a:p>
            <a:pPr eaLnBrk="1" hangingPunct="1">
              <a:lnSpc>
                <a:spcPct val="90000"/>
              </a:lnSpc>
            </a:pPr>
            <a:r>
              <a:rPr lang="en-US" sz="2400" u="sng" dirty="0" smtClean="0"/>
              <a:t>Do not make the patient pay for language or auxiliary aids provided by the provider.</a:t>
            </a:r>
          </a:p>
          <a:p>
            <a:pPr eaLnBrk="1" hangingPunct="1">
              <a:lnSpc>
                <a:spcPct val="90000"/>
              </a:lnSpc>
            </a:pPr>
            <a:r>
              <a:rPr lang="en-US" sz="2400" dirty="0" smtClean="0"/>
              <a:t>Provider </a:t>
            </a:r>
            <a:r>
              <a:rPr lang="en-US" sz="2400" u="sng" dirty="0" smtClean="0"/>
              <a:t>may</a:t>
            </a:r>
            <a:r>
              <a:rPr lang="en-US" sz="2400" dirty="0" smtClean="0"/>
              <a:t> be able to seek reimbursement from insurer or group health plan if patient is not required to pay.</a:t>
            </a:r>
          </a:p>
          <a:p>
            <a:pPr eaLnBrk="1" hangingPunct="1">
              <a:lnSpc>
                <a:spcPct val="90000"/>
              </a:lnSpc>
            </a:pPr>
            <a:r>
              <a:rPr lang="en-US" sz="2400" dirty="0" smtClean="0"/>
              <a:t>There may be federal or state funds available to cover some costs under Medicaid or SCHIP.</a:t>
            </a:r>
          </a:p>
          <a:p>
            <a:pPr eaLnBrk="1" hangingPunct="1">
              <a:lnSpc>
                <a:spcPct val="90000"/>
              </a:lnSpc>
            </a:pPr>
            <a:r>
              <a:rPr lang="en-US" sz="2400" dirty="0" smtClean="0"/>
              <a:t>Small businesses may receive a tax credit for the cost of services.</a:t>
            </a:r>
          </a:p>
          <a:p>
            <a:pPr eaLnBrk="1" hangingPunct="1">
              <a:lnSpc>
                <a:spcPct val="90000"/>
              </a:lnSpc>
            </a:pPr>
            <a:r>
              <a:rPr lang="en-US" sz="2400" dirty="0" smtClean="0"/>
              <a:t>Do not delay provision of services while you fight about reimbursement.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05000" y="228600"/>
            <a:ext cx="7086600" cy="685800"/>
          </a:xfrm>
        </p:spPr>
        <p:txBody>
          <a:bodyPr/>
          <a:lstStyle/>
          <a:p>
            <a:pPr eaLnBrk="1" hangingPunct="1"/>
            <a:r>
              <a:rPr lang="en-US" dirty="0" smtClean="0">
                <a:solidFill>
                  <a:schemeClr val="accent2"/>
                </a:solidFill>
              </a:rPr>
              <a:t>Timing</a:t>
            </a:r>
          </a:p>
        </p:txBody>
      </p:sp>
      <p:sp>
        <p:nvSpPr>
          <p:cNvPr id="63491" name="Rectangle 3"/>
          <p:cNvSpPr>
            <a:spLocks noGrp="1" noChangeArrowheads="1"/>
          </p:cNvSpPr>
          <p:nvPr>
            <p:ph idx="1"/>
          </p:nvPr>
        </p:nvSpPr>
        <p:spPr>
          <a:xfrm>
            <a:off x="381000" y="1143000"/>
            <a:ext cx="8458200" cy="4648200"/>
          </a:xfrm>
        </p:spPr>
        <p:txBody>
          <a:bodyPr/>
          <a:lstStyle/>
          <a:p>
            <a:pPr eaLnBrk="1" hangingPunct="1"/>
            <a:r>
              <a:rPr lang="en-US" dirty="0" smtClean="0"/>
              <a:t>Provide timely services.</a:t>
            </a:r>
          </a:p>
          <a:p>
            <a:pPr lvl="1" eaLnBrk="1" hangingPunct="1"/>
            <a:r>
              <a:rPr lang="en-US" sz="2800" dirty="0" smtClean="0"/>
              <a:t>Undue delay may constitute discrimination or effective denial of service.</a:t>
            </a:r>
          </a:p>
          <a:p>
            <a:pPr lvl="1" eaLnBrk="1" hangingPunct="1"/>
            <a:r>
              <a:rPr lang="en-US" sz="2800" dirty="0" smtClean="0"/>
              <a:t>Depends on circumstances.</a:t>
            </a:r>
          </a:p>
          <a:p>
            <a:pPr lvl="2" eaLnBrk="1" hangingPunct="1"/>
            <a:r>
              <a:rPr lang="en-US" sz="2800" dirty="0" smtClean="0"/>
              <a:t>Where timeliness is important, cannot delay.</a:t>
            </a:r>
          </a:p>
          <a:p>
            <a:pPr lvl="2" eaLnBrk="1" hangingPunct="1"/>
            <a:r>
              <a:rPr lang="en-US" sz="2800" dirty="0" smtClean="0"/>
              <a:t>Where timeliness is not important, may be able to justify some delay.</a:t>
            </a:r>
          </a:p>
          <a:p>
            <a:pPr eaLnBrk="1" hangingPunct="1"/>
            <a:r>
              <a:rPr lang="en-US" dirty="0" smtClean="0"/>
              <a:t>May require advance notice of need for auxiliary aids so that you may arrange for auxiliary aids.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828800" y="304800"/>
            <a:ext cx="7315200" cy="685800"/>
          </a:xfrm>
        </p:spPr>
        <p:txBody>
          <a:bodyPr/>
          <a:lstStyle/>
          <a:p>
            <a:pPr eaLnBrk="1" hangingPunct="1"/>
            <a:r>
              <a:rPr lang="en-US" dirty="0" smtClean="0">
                <a:solidFill>
                  <a:schemeClr val="accent2"/>
                </a:solidFill>
              </a:rPr>
              <a:t>Paying for Patient’s Interpreter</a:t>
            </a:r>
          </a:p>
        </p:txBody>
      </p:sp>
      <p:sp>
        <p:nvSpPr>
          <p:cNvPr id="64515" name="Rectangle 3"/>
          <p:cNvSpPr>
            <a:spLocks noGrp="1" noChangeArrowheads="1"/>
          </p:cNvSpPr>
          <p:nvPr>
            <p:ph idx="1"/>
          </p:nvPr>
        </p:nvSpPr>
        <p:spPr>
          <a:xfrm>
            <a:off x="304800" y="1295400"/>
            <a:ext cx="8534400" cy="4724400"/>
          </a:xfrm>
        </p:spPr>
        <p:txBody>
          <a:bodyPr/>
          <a:lstStyle/>
          <a:p>
            <a:pPr eaLnBrk="1" hangingPunct="1"/>
            <a:r>
              <a:rPr lang="en-US" sz="2400" dirty="0" smtClean="0"/>
              <a:t>Sometimes patient will bring interpreter who later bills physician office.</a:t>
            </a:r>
          </a:p>
          <a:p>
            <a:pPr lvl="1" eaLnBrk="1" hangingPunct="1"/>
            <a:r>
              <a:rPr lang="en-US" dirty="0" smtClean="0"/>
              <a:t>Provider is not required to pay for such services unless provider agreed to pay for service.</a:t>
            </a:r>
          </a:p>
          <a:p>
            <a:pPr lvl="1" eaLnBrk="1" hangingPunct="1"/>
            <a:r>
              <a:rPr lang="en-US" dirty="0" smtClean="0"/>
              <a:t>Make sure you have, offer, and document effective alternative.</a:t>
            </a:r>
          </a:p>
          <a:p>
            <a:pPr lvl="1" eaLnBrk="1" hangingPunct="1"/>
            <a:r>
              <a:rPr lang="en-US" b="1" u="sng" dirty="0" smtClean="0"/>
              <a:t>Never require patient to provide their own interpreter.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7315200" cy="685800"/>
          </a:xfrm>
        </p:spPr>
        <p:txBody>
          <a:bodyPr/>
          <a:lstStyle/>
          <a:p>
            <a:r>
              <a:rPr lang="en-US" dirty="0" smtClean="0">
                <a:solidFill>
                  <a:schemeClr val="accent2"/>
                </a:solidFill>
              </a:rPr>
              <a:t>Patient No-Shows?</a:t>
            </a:r>
            <a:endParaRPr lang="en-US" dirty="0">
              <a:solidFill>
                <a:schemeClr val="accent2"/>
              </a:solidFill>
            </a:endParaRPr>
          </a:p>
        </p:txBody>
      </p:sp>
      <p:sp>
        <p:nvSpPr>
          <p:cNvPr id="3" name="Content Placeholder 2"/>
          <p:cNvSpPr>
            <a:spLocks noGrp="1"/>
          </p:cNvSpPr>
          <p:nvPr>
            <p:ph idx="1"/>
          </p:nvPr>
        </p:nvSpPr>
        <p:spPr>
          <a:xfrm>
            <a:off x="304800" y="914400"/>
            <a:ext cx="8534400" cy="4724400"/>
          </a:xfrm>
        </p:spPr>
        <p:txBody>
          <a:bodyPr/>
          <a:lstStyle/>
          <a:p>
            <a:r>
              <a:rPr lang="en-US" dirty="0" smtClean="0"/>
              <a:t>Interpreters often require 24 hour notice of cancellation. </a:t>
            </a:r>
          </a:p>
          <a:p>
            <a:r>
              <a:rPr lang="en-US" dirty="0" smtClean="0"/>
              <a:t>So can you require </a:t>
            </a:r>
            <a:r>
              <a:rPr lang="en-US" dirty="0"/>
              <a:t>a patient to pay for their own interpreter if they </a:t>
            </a:r>
            <a:r>
              <a:rPr lang="en-US" dirty="0" smtClean="0"/>
              <a:t>fail to show </a:t>
            </a:r>
            <a:r>
              <a:rPr lang="en-US" dirty="0"/>
              <a:t>up for their </a:t>
            </a:r>
            <a:r>
              <a:rPr lang="en-US" dirty="0" smtClean="0"/>
              <a:t>appointment where you’ve already scheduled them an interpreter? </a:t>
            </a:r>
          </a:p>
          <a:p>
            <a:pPr lvl="1"/>
            <a:r>
              <a:rPr lang="en-US" sz="2000" dirty="0" smtClean="0"/>
              <a:t>Definitely </a:t>
            </a:r>
            <a:r>
              <a:rPr lang="en-US" sz="2000" dirty="0"/>
              <a:t>NOT Medicaid patients.  </a:t>
            </a:r>
            <a:endParaRPr lang="en-US" sz="2000" dirty="0" smtClean="0"/>
          </a:p>
          <a:p>
            <a:pPr lvl="1"/>
            <a:r>
              <a:rPr lang="en-US" sz="2000" dirty="0" smtClean="0"/>
              <a:t>Others</a:t>
            </a:r>
            <a:r>
              <a:rPr lang="en-US" sz="2000" dirty="0"/>
              <a:t>? Risky, though arguable.  Haven’t seen interpretation on this issue specifically.  </a:t>
            </a:r>
            <a:endParaRPr lang="en-US" sz="2000" dirty="0" smtClean="0"/>
          </a:p>
          <a:p>
            <a:pPr lvl="1"/>
            <a:r>
              <a:rPr lang="en-US" sz="2000" dirty="0" smtClean="0"/>
              <a:t>Safer if you just charge a “no show” fee for all patients (excluding Medicaid patients – IDAPA 16.03.09.160) across the board, not at all linked to interpreter services.  It won’t cover the full amount, but will defray the cost some.</a:t>
            </a:r>
            <a:endParaRPr lang="en-US" sz="2000" dirty="0"/>
          </a:p>
          <a:p>
            <a:endParaRPr lang="en-US" dirty="0"/>
          </a:p>
        </p:txBody>
      </p:sp>
      <p:sp>
        <p:nvSpPr>
          <p:cNvPr id="4" name="Slide Number Placeholder 3"/>
          <p:cNvSpPr>
            <a:spLocks noGrp="1"/>
          </p:cNvSpPr>
          <p:nvPr>
            <p:ph type="sldNum" sz="quarter" idx="10"/>
          </p:nvPr>
        </p:nvSpPr>
        <p:spPr/>
        <p:txBody>
          <a:bodyPr/>
          <a:lstStyle/>
          <a:p>
            <a:pPr>
              <a:defRPr/>
            </a:pPr>
            <a:fld id="{A9F2917E-A2BC-4DA8-933E-C00771267BD3}" type="slidenum">
              <a:rPr lang="en-US" smtClean="0"/>
              <a:pPr>
                <a:defRPr/>
              </a:pPr>
              <a:t>56</a:t>
            </a:fld>
            <a:endParaRPr lang="en-US"/>
          </a:p>
        </p:txBody>
      </p:sp>
    </p:spTree>
    <p:extLst>
      <p:ext uri="{BB962C8B-B14F-4D97-AF65-F5344CB8AC3E}">
        <p14:creationId xmlns:p14="http://schemas.microsoft.com/office/powerpoint/2010/main" val="366719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828800" y="228600"/>
            <a:ext cx="7315200" cy="685800"/>
          </a:xfrm>
        </p:spPr>
        <p:txBody>
          <a:bodyPr/>
          <a:lstStyle/>
          <a:p>
            <a:pPr eaLnBrk="1" hangingPunct="1"/>
            <a:r>
              <a:rPr lang="en-US" dirty="0" smtClean="0">
                <a:solidFill>
                  <a:schemeClr val="accent2"/>
                </a:solidFill>
              </a:rPr>
              <a:t>Qualifications of Interpreters</a:t>
            </a:r>
          </a:p>
        </p:txBody>
      </p:sp>
      <p:sp>
        <p:nvSpPr>
          <p:cNvPr id="65539" name="Rectangle 3"/>
          <p:cNvSpPr>
            <a:spLocks noGrp="1" noChangeArrowheads="1"/>
          </p:cNvSpPr>
          <p:nvPr>
            <p:ph idx="1"/>
          </p:nvPr>
        </p:nvSpPr>
        <p:spPr>
          <a:xfrm>
            <a:off x="228600" y="990600"/>
            <a:ext cx="8686800" cy="4724400"/>
          </a:xfrm>
        </p:spPr>
        <p:txBody>
          <a:bodyPr/>
          <a:lstStyle/>
          <a:p>
            <a:pPr eaLnBrk="1" hangingPunct="1">
              <a:lnSpc>
                <a:spcPct val="90000"/>
              </a:lnSpc>
            </a:pPr>
            <a:r>
              <a:rPr lang="en-US" sz="2200" dirty="0" smtClean="0"/>
              <a:t>Ensure interpreter or translator is qualified.</a:t>
            </a:r>
          </a:p>
          <a:p>
            <a:pPr lvl="1" eaLnBrk="1" hangingPunct="1">
              <a:lnSpc>
                <a:spcPct val="90000"/>
              </a:lnSpc>
            </a:pPr>
            <a:r>
              <a:rPr lang="en-US" sz="2000" dirty="0" smtClean="0"/>
              <a:t>Check certification.</a:t>
            </a:r>
          </a:p>
          <a:p>
            <a:pPr lvl="1" eaLnBrk="1" hangingPunct="1">
              <a:lnSpc>
                <a:spcPct val="90000"/>
              </a:lnSpc>
            </a:pPr>
            <a:r>
              <a:rPr lang="en-US" sz="2000" dirty="0" smtClean="0"/>
              <a:t>Check state laws re certification requirements.</a:t>
            </a:r>
          </a:p>
          <a:p>
            <a:pPr lvl="1" eaLnBrk="1" hangingPunct="1">
              <a:lnSpc>
                <a:spcPct val="90000"/>
              </a:lnSpc>
            </a:pPr>
            <a:r>
              <a:rPr lang="en-US" sz="2000" dirty="0" smtClean="0"/>
              <a:t>May not know medical terms.</a:t>
            </a:r>
          </a:p>
          <a:p>
            <a:pPr lvl="1" eaLnBrk="1" hangingPunct="1">
              <a:lnSpc>
                <a:spcPct val="90000"/>
              </a:lnSpc>
            </a:pPr>
            <a:r>
              <a:rPr lang="en-US" sz="2000" dirty="0" smtClean="0"/>
              <a:t>May not know language “regionalisms”.</a:t>
            </a:r>
          </a:p>
          <a:p>
            <a:pPr lvl="1" eaLnBrk="1" hangingPunct="1">
              <a:lnSpc>
                <a:spcPct val="90000"/>
              </a:lnSpc>
            </a:pPr>
            <a:r>
              <a:rPr lang="en-US" sz="2000" dirty="0" smtClean="0"/>
              <a:t>May not be direct translation for some words.</a:t>
            </a:r>
          </a:p>
          <a:p>
            <a:pPr lvl="1" eaLnBrk="1" hangingPunct="1">
              <a:lnSpc>
                <a:spcPct val="90000"/>
              </a:lnSpc>
            </a:pPr>
            <a:r>
              <a:rPr lang="en-US" sz="2000" dirty="0" smtClean="0"/>
              <a:t>May not communicate at educational level of patient.</a:t>
            </a:r>
          </a:p>
          <a:p>
            <a:pPr lvl="1" eaLnBrk="1" hangingPunct="1">
              <a:lnSpc>
                <a:spcPct val="90000"/>
              </a:lnSpc>
            </a:pPr>
            <a:r>
              <a:rPr lang="en-US" sz="2000" dirty="0" smtClean="0"/>
              <a:t>May have conflict or be compromised by circumstances, e.g., family member.  Beware using family member!</a:t>
            </a:r>
          </a:p>
          <a:p>
            <a:pPr lvl="1" eaLnBrk="1" hangingPunct="1">
              <a:lnSpc>
                <a:spcPct val="90000"/>
              </a:lnSpc>
            </a:pPr>
            <a:r>
              <a:rPr lang="en-US" sz="2000" dirty="0" smtClean="0"/>
              <a:t>Ability to interpret does not establish ability to translate.</a:t>
            </a:r>
          </a:p>
          <a:p>
            <a:pPr lvl="1" eaLnBrk="1" hangingPunct="1">
              <a:lnSpc>
                <a:spcPct val="90000"/>
              </a:lnSpc>
            </a:pPr>
            <a:r>
              <a:rPr lang="en-US" sz="2000" dirty="0" smtClean="0"/>
              <a:t>HIPAA still applies; get business associate contract.</a:t>
            </a:r>
          </a:p>
          <a:p>
            <a:pPr eaLnBrk="1" hangingPunct="1">
              <a:lnSpc>
                <a:spcPct val="90000"/>
              </a:lnSpc>
            </a:pPr>
            <a:r>
              <a:rPr lang="en-US" sz="2200" dirty="0" smtClean="0"/>
              <a:t>Per DOJ, “qualified interpreter” is one who is able to interpret effectively, accurately, and impartially both receptively and expressively, using necessary specialized vocabulary.”  (28 CFR 36.104)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52600" y="304800"/>
            <a:ext cx="7391400" cy="685800"/>
          </a:xfrm>
        </p:spPr>
        <p:txBody>
          <a:bodyPr/>
          <a:lstStyle/>
          <a:p>
            <a:pPr eaLnBrk="1" hangingPunct="1"/>
            <a:r>
              <a:rPr lang="en-US" dirty="0" smtClean="0">
                <a:solidFill>
                  <a:schemeClr val="accent2"/>
                </a:solidFill>
              </a:rPr>
              <a:t>HIPAA Concerns?</a:t>
            </a:r>
          </a:p>
        </p:txBody>
      </p:sp>
      <p:sp>
        <p:nvSpPr>
          <p:cNvPr id="66563" name="Rectangle 3"/>
          <p:cNvSpPr>
            <a:spLocks noGrp="1" noChangeArrowheads="1"/>
          </p:cNvSpPr>
          <p:nvPr>
            <p:ph idx="1"/>
          </p:nvPr>
        </p:nvSpPr>
        <p:spPr>
          <a:xfrm>
            <a:off x="381000" y="1143000"/>
            <a:ext cx="8534400" cy="4724400"/>
          </a:xfrm>
        </p:spPr>
        <p:txBody>
          <a:bodyPr/>
          <a:lstStyle/>
          <a:p>
            <a:pPr eaLnBrk="1" hangingPunct="1">
              <a:lnSpc>
                <a:spcPct val="90000"/>
              </a:lnSpc>
            </a:pPr>
            <a:r>
              <a:rPr lang="en-US" sz="2400" dirty="0" smtClean="0"/>
              <a:t>Probably do not need authorization to use interpreter.</a:t>
            </a:r>
          </a:p>
          <a:p>
            <a:pPr lvl="1" eaLnBrk="1" hangingPunct="1">
              <a:lnSpc>
                <a:spcPct val="90000"/>
              </a:lnSpc>
            </a:pPr>
            <a:r>
              <a:rPr lang="en-US" dirty="0" smtClean="0"/>
              <a:t>Disclosure is for treatment, payment or healthcare operations.  (45 </a:t>
            </a:r>
            <a:r>
              <a:rPr lang="en-US" dirty="0" err="1" smtClean="0"/>
              <a:t>CFR</a:t>
            </a:r>
            <a:r>
              <a:rPr lang="en-US" dirty="0" smtClean="0"/>
              <a:t> 164.506(c))</a:t>
            </a:r>
          </a:p>
          <a:p>
            <a:pPr lvl="1" eaLnBrk="1" hangingPunct="1">
              <a:lnSpc>
                <a:spcPct val="90000"/>
              </a:lnSpc>
            </a:pPr>
            <a:r>
              <a:rPr lang="en-US" dirty="0" smtClean="0"/>
              <a:t>Disclosure is to persons involved in care of the patient.  (45 </a:t>
            </a:r>
            <a:r>
              <a:rPr lang="en-US" dirty="0" err="1" smtClean="0"/>
              <a:t>CFR</a:t>
            </a:r>
            <a:r>
              <a:rPr lang="en-US" dirty="0" smtClean="0"/>
              <a:t> 164.510(b))</a:t>
            </a:r>
          </a:p>
          <a:p>
            <a:pPr eaLnBrk="1" hangingPunct="1">
              <a:lnSpc>
                <a:spcPct val="90000"/>
              </a:lnSpc>
            </a:pPr>
            <a:r>
              <a:rPr lang="en-US" sz="2400" dirty="0" smtClean="0"/>
              <a:t>Do not need business associate agreement if:</a:t>
            </a:r>
          </a:p>
          <a:p>
            <a:pPr lvl="1" eaLnBrk="1" hangingPunct="1">
              <a:lnSpc>
                <a:spcPct val="90000"/>
              </a:lnSpc>
            </a:pPr>
            <a:r>
              <a:rPr lang="en-US" dirty="0" smtClean="0"/>
              <a:t>Interpreter/translator is a member of your workforce, i.e., an employee or volunteer under your control.</a:t>
            </a:r>
          </a:p>
          <a:p>
            <a:pPr lvl="1" eaLnBrk="1" hangingPunct="1">
              <a:lnSpc>
                <a:spcPct val="90000"/>
              </a:lnSpc>
            </a:pPr>
            <a:r>
              <a:rPr lang="en-US" dirty="0" smtClean="0"/>
              <a:t>Patient provides their own interpreter/translator.</a:t>
            </a:r>
          </a:p>
          <a:p>
            <a:pPr eaLnBrk="1" hangingPunct="1">
              <a:lnSpc>
                <a:spcPct val="90000"/>
              </a:lnSpc>
              <a:buFont typeface="Wingdings" pitchFamily="2" charset="2"/>
              <a:buNone/>
            </a:pPr>
            <a:r>
              <a:rPr lang="en-US" sz="2400" dirty="0" smtClean="0"/>
              <a:t>	Otherwise, probably need business associate agreement with interpreter/translator.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828800" y="228600"/>
            <a:ext cx="7315200" cy="685800"/>
          </a:xfrm>
        </p:spPr>
        <p:txBody>
          <a:bodyPr/>
          <a:lstStyle/>
          <a:p>
            <a:r>
              <a:rPr lang="en-US" dirty="0" smtClean="0">
                <a:solidFill>
                  <a:schemeClr val="accent2"/>
                </a:solidFill>
              </a:rPr>
              <a:t>Tips</a:t>
            </a:r>
          </a:p>
        </p:txBody>
      </p:sp>
      <p:sp>
        <p:nvSpPr>
          <p:cNvPr id="67587" name="Content Placeholder 2"/>
          <p:cNvSpPr>
            <a:spLocks noGrp="1"/>
          </p:cNvSpPr>
          <p:nvPr>
            <p:ph idx="1"/>
          </p:nvPr>
        </p:nvSpPr>
        <p:spPr>
          <a:xfrm>
            <a:off x="304800" y="990600"/>
            <a:ext cx="8534400" cy="4724400"/>
          </a:xfrm>
        </p:spPr>
        <p:txBody>
          <a:bodyPr/>
          <a:lstStyle/>
          <a:p>
            <a:r>
              <a:rPr lang="en-US" sz="2200" dirty="0" smtClean="0"/>
              <a:t>Review implementation plan for LEPs from OCR.</a:t>
            </a:r>
          </a:p>
          <a:p>
            <a:r>
              <a:rPr lang="en-US" sz="2200" dirty="0" smtClean="0"/>
              <a:t>Develop policy for communication with persons with disability.</a:t>
            </a:r>
          </a:p>
          <a:p>
            <a:pPr lvl="1"/>
            <a:r>
              <a:rPr lang="en-US" sz="2000" dirty="0" smtClean="0"/>
              <a:t>Identify patient/companion needs.</a:t>
            </a:r>
          </a:p>
          <a:p>
            <a:pPr lvl="1"/>
            <a:r>
              <a:rPr lang="en-US" sz="2000" dirty="0" smtClean="0"/>
              <a:t>Process for assessing auxiliary aids.</a:t>
            </a:r>
          </a:p>
          <a:p>
            <a:pPr lvl="1"/>
            <a:r>
              <a:rPr lang="en-US" sz="2000" dirty="0" smtClean="0"/>
              <a:t>Process for advising patients and family of available auxiliary aids.</a:t>
            </a:r>
          </a:p>
          <a:p>
            <a:r>
              <a:rPr lang="en-US" sz="2200" dirty="0" smtClean="0"/>
              <a:t>Make arrangements to have auxiliary aids available, including interpreters and other relevant services.</a:t>
            </a:r>
          </a:p>
          <a:p>
            <a:r>
              <a:rPr lang="en-US" sz="2200" dirty="0" smtClean="0"/>
              <a:t>Train staff.</a:t>
            </a:r>
          </a:p>
          <a:p>
            <a:r>
              <a:rPr lang="en-US" sz="2200" dirty="0" smtClean="0"/>
              <a:t>Consult with patient.</a:t>
            </a:r>
          </a:p>
          <a:p>
            <a:r>
              <a:rPr lang="en-US" sz="2200" dirty="0" smtClean="0"/>
              <a:t>Make informed decision based on applicable facts, including:</a:t>
            </a:r>
          </a:p>
          <a:p>
            <a:pPr lvl="1"/>
            <a:r>
              <a:rPr lang="en-US" sz="2000" dirty="0" smtClean="0"/>
              <a:t>Patient’s preferences.</a:t>
            </a:r>
          </a:p>
          <a:p>
            <a:pPr lvl="1"/>
            <a:r>
              <a:rPr lang="en-US" sz="2000" dirty="0" smtClean="0"/>
              <a:t>Effectiveness of communication.</a:t>
            </a:r>
          </a:p>
          <a:p>
            <a:pPr lvl="1"/>
            <a:r>
              <a:rPr lang="en-US" sz="2000" dirty="0" smtClean="0"/>
              <a:t>Burden on provider.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52600" y="152400"/>
            <a:ext cx="5029200" cy="990600"/>
          </a:xfrm>
        </p:spPr>
        <p:txBody>
          <a:bodyPr/>
          <a:lstStyle/>
          <a:p>
            <a:pPr eaLnBrk="1" hangingPunct="1"/>
            <a:r>
              <a:rPr lang="en-US" dirty="0" smtClean="0">
                <a:solidFill>
                  <a:schemeClr val="accent2"/>
                </a:solidFill>
              </a:rPr>
              <a:t>Communication Barriers</a:t>
            </a:r>
          </a:p>
        </p:txBody>
      </p:sp>
      <p:sp>
        <p:nvSpPr>
          <p:cNvPr id="11267" name="Rectangle 3"/>
          <p:cNvSpPr>
            <a:spLocks noGrp="1" noChangeArrowheads="1"/>
          </p:cNvSpPr>
          <p:nvPr>
            <p:ph idx="1"/>
          </p:nvPr>
        </p:nvSpPr>
        <p:spPr>
          <a:xfrm>
            <a:off x="304800" y="1219200"/>
            <a:ext cx="8534400" cy="4724400"/>
          </a:xfrm>
        </p:spPr>
        <p:txBody>
          <a:bodyPr/>
          <a:lstStyle/>
          <a:p>
            <a:pPr eaLnBrk="1" hangingPunct="1">
              <a:buFont typeface="Wingdings" pitchFamily="2" charset="2"/>
              <a:buNone/>
            </a:pPr>
            <a:r>
              <a:rPr lang="en-US" dirty="0" smtClean="0"/>
              <a:t>Patient or personal representative:</a:t>
            </a:r>
          </a:p>
          <a:p>
            <a:pPr eaLnBrk="1" hangingPunct="1"/>
            <a:r>
              <a:rPr lang="en-US" dirty="0" smtClean="0"/>
              <a:t>Speaks foreign language.</a:t>
            </a:r>
          </a:p>
          <a:p>
            <a:pPr eaLnBrk="1" hangingPunct="1"/>
            <a:r>
              <a:rPr lang="en-US" dirty="0" smtClean="0"/>
              <a:t>Suffers a disability that impairs effective communication.</a:t>
            </a:r>
          </a:p>
          <a:p>
            <a:pPr lvl="1" eaLnBrk="1" hangingPunct="1"/>
            <a:r>
              <a:rPr lang="en-US" sz="2800" dirty="0" smtClean="0"/>
              <a:t>Hearing impaired.</a:t>
            </a:r>
          </a:p>
          <a:p>
            <a:pPr lvl="1" eaLnBrk="1" hangingPunct="1"/>
            <a:r>
              <a:rPr lang="en-US" sz="2800" dirty="0" smtClean="0"/>
              <a:t>Visually impaired.</a:t>
            </a:r>
          </a:p>
          <a:p>
            <a:pPr lvl="1" eaLnBrk="1" hangingPunct="1"/>
            <a:r>
              <a:rPr lang="en-US" sz="2800" dirty="0" smtClean="0"/>
              <a:t>Other impairment?</a:t>
            </a:r>
          </a:p>
          <a:p>
            <a:pPr eaLnBrk="1" hangingPunct="1"/>
            <a:r>
              <a:rPr lang="en-US" dirty="0" smtClean="0"/>
              <a:t>Lacks sufficient education to understand provider.</a:t>
            </a:r>
          </a:p>
          <a:p>
            <a:pPr eaLnBrk="1" hangingPunct="1"/>
            <a:r>
              <a:rPr lang="en-US" dirty="0" smtClean="0"/>
              <a:t>Lacks sufficient capacity to understand provider.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315200" cy="762000"/>
          </a:xfrm>
        </p:spPr>
        <p:txBody>
          <a:bodyPr/>
          <a:lstStyle/>
          <a:p>
            <a:r>
              <a:rPr lang="en-US" dirty="0" smtClean="0">
                <a:solidFill>
                  <a:schemeClr val="accent2"/>
                </a:solidFill>
              </a:rPr>
              <a:t>Additional Help?</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pPr>
              <a:defRPr/>
            </a:pPr>
            <a:fld id="{A9F2917E-A2BC-4DA8-933E-C00771267BD3}" type="slidenum">
              <a:rPr lang="en-US" smtClean="0"/>
              <a:pPr>
                <a:defRPr/>
              </a:pPr>
              <a:t>60</a:t>
            </a:fld>
            <a:endParaRPr lang="en-US"/>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43000"/>
            <a:ext cx="6096418" cy="456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8779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05000" y="304800"/>
            <a:ext cx="7239000" cy="609600"/>
          </a:xfrm>
        </p:spPr>
        <p:txBody>
          <a:bodyPr/>
          <a:lstStyle/>
          <a:p>
            <a:pPr eaLnBrk="1" hangingPunct="1"/>
            <a:r>
              <a:rPr lang="en-US" dirty="0" smtClean="0">
                <a:solidFill>
                  <a:schemeClr val="accent2"/>
                </a:solidFill>
              </a:rPr>
              <a:t>Additional Help?</a:t>
            </a:r>
          </a:p>
        </p:txBody>
      </p:sp>
      <p:sp>
        <p:nvSpPr>
          <p:cNvPr id="68611" name="Rectangle 3"/>
          <p:cNvSpPr>
            <a:spLocks noGrp="1" noChangeArrowheads="1"/>
          </p:cNvSpPr>
          <p:nvPr>
            <p:ph idx="1"/>
          </p:nvPr>
        </p:nvSpPr>
        <p:spPr>
          <a:xfrm>
            <a:off x="381000" y="1295400"/>
            <a:ext cx="8534400" cy="4724400"/>
          </a:xfrm>
        </p:spPr>
        <p:txBody>
          <a:bodyPr/>
          <a:lstStyle/>
          <a:p>
            <a:pPr eaLnBrk="1" hangingPunct="1">
              <a:lnSpc>
                <a:spcPct val="90000"/>
              </a:lnSpc>
            </a:pPr>
            <a:r>
              <a:rPr lang="en-US" dirty="0" err="1" smtClean="0"/>
              <a:t>HHS</a:t>
            </a:r>
            <a:r>
              <a:rPr lang="en-US" dirty="0" smtClean="0"/>
              <a:t> “committed” to providing technical assistance.</a:t>
            </a:r>
          </a:p>
          <a:p>
            <a:pPr lvl="1" eaLnBrk="1" hangingPunct="1">
              <a:lnSpc>
                <a:spcPct val="90000"/>
              </a:lnSpc>
            </a:pPr>
            <a:r>
              <a:rPr lang="en-US" dirty="0" smtClean="0"/>
              <a:t>Translated forms and vital documents.</a:t>
            </a:r>
          </a:p>
          <a:p>
            <a:pPr lvl="1" eaLnBrk="1" hangingPunct="1">
              <a:lnSpc>
                <a:spcPct val="90000"/>
              </a:lnSpc>
            </a:pPr>
            <a:r>
              <a:rPr lang="en-US" dirty="0" smtClean="0"/>
              <a:t>Training and info about best practices.</a:t>
            </a:r>
          </a:p>
          <a:p>
            <a:pPr lvl="1" eaLnBrk="1" hangingPunct="1">
              <a:lnSpc>
                <a:spcPct val="90000"/>
              </a:lnSpc>
            </a:pPr>
            <a:r>
              <a:rPr lang="en-US" dirty="0" smtClean="0"/>
              <a:t>Identify and share model plans and examples of best practices.</a:t>
            </a:r>
          </a:p>
          <a:p>
            <a:pPr lvl="1" eaLnBrk="1" hangingPunct="1">
              <a:lnSpc>
                <a:spcPct val="90000"/>
              </a:lnSpc>
            </a:pPr>
            <a:r>
              <a:rPr lang="en-US" dirty="0" smtClean="0"/>
              <a:t>Information about available resources.</a:t>
            </a:r>
          </a:p>
          <a:p>
            <a:pPr lvl="1" eaLnBrk="1" hangingPunct="1">
              <a:lnSpc>
                <a:spcPct val="90000"/>
              </a:lnSpc>
            </a:pPr>
            <a:r>
              <a:rPr lang="en-US" dirty="0" smtClean="0"/>
              <a:t>Grants and model demonstration funds for </a:t>
            </a:r>
            <a:r>
              <a:rPr lang="en-US" dirty="0" err="1" smtClean="0"/>
              <a:t>LEP</a:t>
            </a:r>
            <a:r>
              <a:rPr lang="en-US" dirty="0" smtClean="0"/>
              <a:t> services.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981200" y="304800"/>
            <a:ext cx="7162800" cy="609600"/>
          </a:xfrm>
        </p:spPr>
        <p:txBody>
          <a:bodyPr/>
          <a:lstStyle/>
          <a:p>
            <a:r>
              <a:rPr lang="en-US" dirty="0" smtClean="0">
                <a:solidFill>
                  <a:schemeClr val="accent2"/>
                </a:solidFill>
              </a:rPr>
              <a:t>Questions?</a:t>
            </a:r>
          </a:p>
        </p:txBody>
      </p:sp>
      <p:sp>
        <p:nvSpPr>
          <p:cNvPr id="71683" name="Content Placeholder 2"/>
          <p:cNvSpPr>
            <a:spLocks noGrp="1"/>
          </p:cNvSpPr>
          <p:nvPr>
            <p:ph idx="1"/>
          </p:nvPr>
        </p:nvSpPr>
        <p:spPr>
          <a:xfrm>
            <a:off x="3429000" y="1447800"/>
            <a:ext cx="4953000" cy="4724400"/>
          </a:xfrm>
        </p:spPr>
        <p:txBody>
          <a:bodyPr anchor="ctr"/>
          <a:lstStyle/>
          <a:p>
            <a:pPr algn="ctr">
              <a:buFont typeface="Wingdings" pitchFamily="2" charset="2"/>
              <a:buNone/>
            </a:pPr>
            <a:r>
              <a:rPr lang="en-US" dirty="0" smtClean="0"/>
              <a:t>Melissa M. Starry</a:t>
            </a:r>
          </a:p>
          <a:p>
            <a:pPr algn="ctr">
              <a:buFont typeface="Wingdings" pitchFamily="2" charset="2"/>
              <a:buNone/>
            </a:pPr>
            <a:r>
              <a:rPr lang="en-US" dirty="0" smtClean="0">
                <a:hlinkClick r:id="rId2"/>
              </a:rPr>
              <a:t>mmstarry@hollandhart.com</a:t>
            </a:r>
            <a:endParaRPr lang="en-US" dirty="0" smtClean="0"/>
          </a:p>
          <a:p>
            <a:pPr algn="ctr">
              <a:buFont typeface="Wingdings" pitchFamily="2" charset="2"/>
              <a:buNone/>
            </a:pPr>
            <a:r>
              <a:rPr lang="en-US" dirty="0" smtClean="0"/>
              <a:t>(208) 383-3984</a:t>
            </a:r>
          </a:p>
          <a:p>
            <a:pPr algn="ctr">
              <a:buFont typeface="Wingdings" pitchFamily="2" charset="2"/>
              <a:buNone/>
            </a:pPr>
            <a:endParaRPr lang="en-US" dirty="0"/>
          </a:p>
          <a:p>
            <a:pPr algn="ctr">
              <a:buFont typeface="Wingdings" pitchFamily="2" charset="2"/>
              <a:buNone/>
            </a:pPr>
            <a:r>
              <a:rPr lang="en-US" dirty="0" smtClean="0"/>
              <a:t>Kim C. Stanger</a:t>
            </a:r>
          </a:p>
          <a:p>
            <a:pPr algn="ctr">
              <a:buFont typeface="Wingdings" pitchFamily="2" charset="2"/>
              <a:buNone/>
            </a:pPr>
            <a:r>
              <a:rPr lang="en-US" dirty="0" smtClean="0">
                <a:hlinkClick r:id="rId3"/>
              </a:rPr>
              <a:t>kcstanger@hollandhart.com</a:t>
            </a:r>
            <a:endParaRPr lang="en-US" dirty="0" smtClean="0"/>
          </a:p>
          <a:p>
            <a:pPr algn="ctr">
              <a:buFont typeface="Wingdings" pitchFamily="2" charset="2"/>
              <a:buNone/>
            </a:pPr>
            <a:r>
              <a:rPr lang="en-US" dirty="0" smtClean="0"/>
              <a:t>(208) 383-3913</a:t>
            </a:r>
          </a:p>
          <a:p>
            <a:pPr algn="ctr">
              <a:buFont typeface="Wingdings" pitchFamily="2" charset="2"/>
              <a:buNone/>
            </a:pPr>
            <a:endParaRPr lang="en-US" dirty="0" smtClean="0"/>
          </a:p>
          <a:p>
            <a:pPr algn="ctr">
              <a:buFont typeface="Wingdings" pitchFamily="2" charset="2"/>
              <a:buNone/>
            </a:pPr>
            <a:endParaRPr lang="en-US" dirty="0" smtClean="0"/>
          </a:p>
          <a:p>
            <a:pPr>
              <a:buFont typeface="Wingdings" pitchFamily="2" charset="2"/>
              <a:buNone/>
            </a:pPr>
            <a:endParaRPr lang="en-US" dirty="0" smtClean="0"/>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676400" y="152400"/>
            <a:ext cx="5029200" cy="990600"/>
          </a:xfrm>
        </p:spPr>
        <p:txBody>
          <a:bodyPr/>
          <a:lstStyle/>
          <a:p>
            <a:pPr eaLnBrk="1" hangingPunct="1"/>
            <a:r>
              <a:rPr lang="en-US" dirty="0" smtClean="0">
                <a:solidFill>
                  <a:schemeClr val="accent2"/>
                </a:solidFill>
              </a:rPr>
              <a:t>Why do we care?</a:t>
            </a:r>
          </a:p>
        </p:txBody>
      </p:sp>
      <p:sp>
        <p:nvSpPr>
          <p:cNvPr id="12291" name="Rectangle 3"/>
          <p:cNvSpPr>
            <a:spLocks noGrp="1" noChangeArrowheads="1"/>
          </p:cNvSpPr>
          <p:nvPr>
            <p:ph idx="1"/>
          </p:nvPr>
        </p:nvSpPr>
        <p:spPr>
          <a:xfrm>
            <a:off x="304800" y="1143000"/>
            <a:ext cx="8534400" cy="4724400"/>
          </a:xfrm>
        </p:spPr>
        <p:txBody>
          <a:bodyPr/>
          <a:lstStyle/>
          <a:p>
            <a:pPr eaLnBrk="1" hangingPunct="1">
              <a:lnSpc>
                <a:spcPct val="90000"/>
              </a:lnSpc>
            </a:pPr>
            <a:r>
              <a:rPr lang="en-US" sz="2400" dirty="0" smtClean="0"/>
              <a:t>Cannot provide proper care without effective communication.</a:t>
            </a:r>
          </a:p>
          <a:p>
            <a:pPr lvl="1" eaLnBrk="1" hangingPunct="1">
              <a:lnSpc>
                <a:spcPct val="90000"/>
              </a:lnSpc>
            </a:pPr>
            <a:r>
              <a:rPr lang="en-US" sz="2200" dirty="0" smtClean="0"/>
              <a:t>Inability to obtain info necessary to provide effective care.</a:t>
            </a:r>
          </a:p>
          <a:p>
            <a:pPr lvl="1" eaLnBrk="1" hangingPunct="1">
              <a:lnSpc>
                <a:spcPct val="90000"/>
              </a:lnSpc>
            </a:pPr>
            <a:r>
              <a:rPr lang="en-US" sz="2200" dirty="0" smtClean="0"/>
              <a:t>Lack of informed consent for care.</a:t>
            </a:r>
          </a:p>
          <a:p>
            <a:pPr eaLnBrk="1" hangingPunct="1">
              <a:lnSpc>
                <a:spcPct val="90000"/>
              </a:lnSpc>
            </a:pPr>
            <a:r>
              <a:rPr lang="en-US" sz="2400" dirty="0" smtClean="0"/>
              <a:t>Provider liability for resulting injuries.</a:t>
            </a:r>
          </a:p>
          <a:p>
            <a:pPr lvl="1" eaLnBrk="1" hangingPunct="1">
              <a:lnSpc>
                <a:spcPct val="90000"/>
              </a:lnSpc>
            </a:pPr>
            <a:r>
              <a:rPr lang="en-US" sz="2200" dirty="0" smtClean="0"/>
              <a:t>Malpractice</a:t>
            </a:r>
          </a:p>
          <a:p>
            <a:pPr lvl="1" eaLnBrk="1" hangingPunct="1">
              <a:lnSpc>
                <a:spcPct val="90000"/>
              </a:lnSpc>
            </a:pPr>
            <a:r>
              <a:rPr lang="en-US" sz="2200" dirty="0" smtClean="0"/>
              <a:t>Battery</a:t>
            </a:r>
          </a:p>
          <a:p>
            <a:pPr lvl="1" eaLnBrk="1" hangingPunct="1">
              <a:lnSpc>
                <a:spcPct val="90000"/>
              </a:lnSpc>
            </a:pPr>
            <a:r>
              <a:rPr lang="en-US" sz="2200" dirty="0" smtClean="0"/>
              <a:t>False imprisonment</a:t>
            </a:r>
          </a:p>
          <a:p>
            <a:pPr lvl="1" eaLnBrk="1" hangingPunct="1">
              <a:lnSpc>
                <a:spcPct val="90000"/>
              </a:lnSpc>
            </a:pPr>
            <a:r>
              <a:rPr lang="en-US" sz="2200" dirty="0" smtClean="0"/>
              <a:t>Lack of informed consent</a:t>
            </a:r>
          </a:p>
          <a:p>
            <a:pPr eaLnBrk="1" hangingPunct="1">
              <a:lnSpc>
                <a:spcPct val="90000"/>
              </a:lnSpc>
            </a:pPr>
            <a:r>
              <a:rPr lang="en-US" sz="2400" dirty="0" smtClean="0"/>
              <a:t>Licensing and ethical standards.</a:t>
            </a:r>
          </a:p>
          <a:p>
            <a:pPr eaLnBrk="1" hangingPunct="1">
              <a:lnSpc>
                <a:spcPct val="90000"/>
              </a:lnSpc>
            </a:pPr>
            <a:r>
              <a:rPr lang="en-US" sz="2400" dirty="0" smtClean="0"/>
              <a:t>Accreditation standards.</a:t>
            </a:r>
            <a:endParaRPr lang="en-US" sz="2600" dirty="0" smtClean="0"/>
          </a:p>
          <a:p>
            <a:pPr eaLnBrk="1" hangingPunct="1">
              <a:lnSpc>
                <a:spcPct val="90000"/>
              </a:lnSpc>
            </a:pPr>
            <a:r>
              <a:rPr lang="en-US" sz="2400" dirty="0" smtClean="0">
                <a:solidFill>
                  <a:srgbClr val="C00000"/>
                </a:solidFill>
              </a:rPr>
              <a:t>Anti-discrimination statutes may require reasonable accommodations.</a:t>
            </a:r>
          </a:p>
          <a:p>
            <a:pPr eaLnBrk="1" hangingPunct="1">
              <a:lnSpc>
                <a:spcPct val="90000"/>
              </a:lnSpc>
              <a:buFont typeface="Wingdings" pitchFamily="2" charset="2"/>
              <a:buNone/>
            </a:pPr>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F2917E-A2BC-4DA8-933E-C00771267BD3}" type="slidenum">
              <a:rPr lang="en-US" smtClean="0"/>
              <a:pPr>
                <a:defRPr/>
              </a:pPr>
              <a:t>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685800"/>
            <a:ext cx="17466733" cy="982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5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9F2917E-A2BC-4DA8-933E-C00771267BD3}" type="slidenum">
              <a:rPr lang="en-US" smtClean="0"/>
              <a:pPr>
                <a:defRPr/>
              </a:pPr>
              <a:t>9</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5544800" cy="874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0286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3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2738</TotalTime>
  <Words>4061</Words>
  <Application>Microsoft Office PowerPoint</Application>
  <PresentationFormat>On-screen Show (4:3)</PresentationFormat>
  <Paragraphs>468</Paragraphs>
  <Slides>62</Slides>
  <Notes>0</Notes>
  <HiddenSlides>0</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Custom Design</vt:lpstr>
      <vt:lpstr>1_Custom Design</vt:lpstr>
      <vt:lpstr>3_Default Design</vt:lpstr>
      <vt:lpstr>Interpreters, Translators, and Auxiliary Aids: Provider Obligations</vt:lpstr>
      <vt:lpstr>Important information</vt:lpstr>
      <vt:lpstr>Preliminaries</vt:lpstr>
      <vt:lpstr>Preliminaries</vt:lpstr>
      <vt:lpstr>Communication Barriers</vt:lpstr>
      <vt:lpstr>Communication Barriers</vt:lpstr>
      <vt:lpstr>Why do we care?</vt:lpstr>
      <vt:lpstr>PowerPoint Presentation</vt:lpstr>
      <vt:lpstr>PowerPoint Presentation</vt:lpstr>
      <vt:lpstr>Why do we care?</vt:lpstr>
      <vt:lpstr>Why do we care?</vt:lpstr>
      <vt:lpstr>General Requirements</vt:lpstr>
      <vt:lpstr>Foreign Language Issues (Limited English Proficiency)</vt:lpstr>
      <vt:lpstr>Applicable Laws</vt:lpstr>
      <vt:lpstr>Applicable Laws</vt:lpstr>
      <vt:lpstr>Applicable Laws</vt:lpstr>
      <vt:lpstr>What happens if you don’t comply?</vt:lpstr>
      <vt:lpstr>What must you do to comply with Title VI?</vt:lpstr>
      <vt:lpstr>1.  Number or proportion of LEPs in service area</vt:lpstr>
      <vt:lpstr>2.  Frequency of contact with LEP individuals</vt:lpstr>
      <vt:lpstr>3.  Nature and importance of recipient’s service</vt:lpstr>
      <vt:lpstr>4.  Resources available to recipient and costs</vt:lpstr>
      <vt:lpstr>Net result:  requirements depend on circumstances</vt:lpstr>
      <vt:lpstr>Interpreters: Some Options</vt:lpstr>
      <vt:lpstr>Interpreters: Some Options</vt:lpstr>
      <vt:lpstr>Translations: Vital Documents</vt:lpstr>
      <vt:lpstr>Translations: Non-Vital Documents</vt:lpstr>
      <vt:lpstr>Translations: Some Options</vt:lpstr>
      <vt:lpstr>Implementation Plan</vt:lpstr>
      <vt:lpstr>1.  Identify individuals who need assistance</vt:lpstr>
      <vt:lpstr>2.  Inform staff of language assistance measures</vt:lpstr>
      <vt:lpstr>3.  Train staff</vt:lpstr>
      <vt:lpstr>4.  Provide notice of language services</vt:lpstr>
      <vt:lpstr>5.  Modify and update plan</vt:lpstr>
      <vt:lpstr>OCR Compliance Review Initiative:  Effective Communication in CAHs</vt:lpstr>
      <vt:lpstr>Additional resources: LEP</vt:lpstr>
      <vt:lpstr>Disability Issues</vt:lpstr>
      <vt:lpstr>Applicable Laws</vt:lpstr>
      <vt:lpstr>Applicable Laws</vt:lpstr>
      <vt:lpstr>What happens if you don’t comply?</vt:lpstr>
      <vt:lpstr>Providers May Not…</vt:lpstr>
      <vt:lpstr>What is discrimination?</vt:lpstr>
      <vt:lpstr>Undue Burden?</vt:lpstr>
      <vt:lpstr>Providers may not…</vt:lpstr>
      <vt:lpstr>What else can’t providers do?</vt:lpstr>
      <vt:lpstr>What must providers do?</vt:lpstr>
      <vt:lpstr>Auxiliary Aids</vt:lpstr>
      <vt:lpstr>Auxiliary Aids: Hearing Impaired</vt:lpstr>
      <vt:lpstr>Auxiliary Aids: Hearing Impaired</vt:lpstr>
      <vt:lpstr>Auxiliary Aids: Visually Impaired</vt:lpstr>
      <vt:lpstr>Auxiliary Aids: Factors to consider</vt:lpstr>
      <vt:lpstr>Additional Considerations</vt:lpstr>
      <vt:lpstr>Costs</vt:lpstr>
      <vt:lpstr>Timing</vt:lpstr>
      <vt:lpstr>Paying for Patient’s Interpreter</vt:lpstr>
      <vt:lpstr>Patient No-Shows?</vt:lpstr>
      <vt:lpstr>Qualifications of Interpreters</vt:lpstr>
      <vt:lpstr>HIPAA Concerns?</vt:lpstr>
      <vt:lpstr>Tips</vt:lpstr>
      <vt:lpstr>Additional Help?</vt:lpstr>
      <vt:lpstr>Additional Help?</vt:lpstr>
      <vt:lpstr>Questions?</vt:lpstr>
    </vt:vector>
  </TitlesOfParts>
  <Company>HTEH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Providers:  Overcoming the  Language Barrier</dc:title>
  <dc:creator>HTEH</dc:creator>
  <cp:lastModifiedBy>Melissa Starry</cp:lastModifiedBy>
  <cp:revision>194</cp:revision>
  <cp:lastPrinted>2015-05-14T15:52:14Z</cp:lastPrinted>
  <dcterms:created xsi:type="dcterms:W3CDTF">2007-02-12T14:57:45Z</dcterms:created>
  <dcterms:modified xsi:type="dcterms:W3CDTF">2015-05-15T04:37:49Z</dcterms:modified>
</cp:coreProperties>
</file>