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08" r:id="rId3"/>
    <p:sldMasterId id="2147483684" r:id="rId4"/>
    <p:sldMasterId id="2147483672" r:id="rId5"/>
    <p:sldMasterId id="2147483660" r:id="rId6"/>
  </p:sldMasterIdLst>
  <p:notesMasterIdLst>
    <p:notesMasterId r:id="rId79"/>
  </p:notesMasterIdLst>
  <p:handoutMasterIdLst>
    <p:handoutMasterId r:id="rId80"/>
  </p:handoutMasterIdLst>
  <p:sldIdLst>
    <p:sldId id="259" r:id="rId7"/>
    <p:sldId id="365" r:id="rId8"/>
    <p:sldId id="263" r:id="rId9"/>
    <p:sldId id="264" r:id="rId10"/>
    <p:sldId id="326" r:id="rId11"/>
    <p:sldId id="327" r:id="rId12"/>
    <p:sldId id="333" r:id="rId13"/>
    <p:sldId id="328" r:id="rId14"/>
    <p:sldId id="329" r:id="rId15"/>
    <p:sldId id="330" r:id="rId16"/>
    <p:sldId id="331" r:id="rId17"/>
    <p:sldId id="337" r:id="rId18"/>
    <p:sldId id="274" r:id="rId19"/>
    <p:sldId id="275" r:id="rId20"/>
    <p:sldId id="276" r:id="rId21"/>
    <p:sldId id="277" r:id="rId22"/>
    <p:sldId id="278" r:id="rId23"/>
    <p:sldId id="279" r:id="rId24"/>
    <p:sldId id="280" r:id="rId25"/>
    <p:sldId id="281" r:id="rId26"/>
    <p:sldId id="282" r:id="rId27"/>
    <p:sldId id="283" r:id="rId28"/>
    <p:sldId id="285" r:id="rId29"/>
    <p:sldId id="286" r:id="rId30"/>
    <p:sldId id="287" r:id="rId31"/>
    <p:sldId id="288" r:id="rId32"/>
    <p:sldId id="289" r:id="rId33"/>
    <p:sldId id="290" r:id="rId34"/>
    <p:sldId id="291" r:id="rId35"/>
    <p:sldId id="292" r:id="rId36"/>
    <p:sldId id="293" r:id="rId37"/>
    <p:sldId id="294" r:id="rId38"/>
    <p:sldId id="358" r:id="rId39"/>
    <p:sldId id="362" r:id="rId40"/>
    <p:sldId id="339" r:id="rId41"/>
    <p:sldId id="341" r:id="rId42"/>
    <p:sldId id="343" r:id="rId43"/>
    <p:sldId id="344" r:id="rId44"/>
    <p:sldId id="345" r:id="rId45"/>
    <p:sldId id="346" r:id="rId46"/>
    <p:sldId id="347" r:id="rId47"/>
    <p:sldId id="349" r:id="rId48"/>
    <p:sldId id="350" r:id="rId49"/>
    <p:sldId id="351" r:id="rId50"/>
    <p:sldId id="353" r:id="rId51"/>
    <p:sldId id="354" r:id="rId52"/>
    <p:sldId id="355" r:id="rId53"/>
    <p:sldId id="356" r:id="rId54"/>
    <p:sldId id="357" r:id="rId55"/>
    <p:sldId id="297" r:id="rId56"/>
    <p:sldId id="298" r:id="rId57"/>
    <p:sldId id="299" r:id="rId58"/>
    <p:sldId id="300" r:id="rId59"/>
    <p:sldId id="301" r:id="rId60"/>
    <p:sldId id="302" r:id="rId61"/>
    <p:sldId id="303" r:id="rId62"/>
    <p:sldId id="305" r:id="rId63"/>
    <p:sldId id="306" r:id="rId64"/>
    <p:sldId id="307" r:id="rId65"/>
    <p:sldId id="308" r:id="rId66"/>
    <p:sldId id="309" r:id="rId67"/>
    <p:sldId id="310" r:id="rId68"/>
    <p:sldId id="311" r:id="rId69"/>
    <p:sldId id="312" r:id="rId70"/>
    <p:sldId id="316" r:id="rId71"/>
    <p:sldId id="359" r:id="rId72"/>
    <p:sldId id="360" r:id="rId73"/>
    <p:sldId id="361" r:id="rId74"/>
    <p:sldId id="320" r:id="rId75"/>
    <p:sldId id="321" r:id="rId76"/>
    <p:sldId id="366" r:id="rId77"/>
    <p:sldId id="364" r:id="rId7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3864"/>
    <a:srgbClr val="A2A7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7424" autoAdjust="0"/>
  </p:normalViewPr>
  <p:slideViewPr>
    <p:cSldViewPr>
      <p:cViewPr>
        <p:scale>
          <a:sx n="91" d="100"/>
          <a:sy n="91" d="100"/>
        </p:scale>
        <p:origin x="-564" y="-43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8" d="100"/>
          <a:sy n="108" d="100"/>
        </p:scale>
        <p:origin x="-528"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3" Type="http://schemas.openxmlformats.org/officeDocument/2006/relationships/hyperlink" Target="http://www.hhhealthlawblog.com/" TargetMode="External"/><Relationship Id="rId2" Type="http://schemas.openxmlformats.org/officeDocument/2006/relationships/hyperlink" Target="mailto:kcstanger@hollandhart.com" TargetMode="External"/><Relationship Id="rId1" Type="http://schemas.openxmlformats.org/officeDocument/2006/relationships/theme" Target="../theme/theme8.xml"/><Relationship Id="rId4" Type="http://schemas.openxmlformats.org/officeDocument/2006/relationships/image" Target="../media/image8.jpe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6" tIns="48328" rIns="96656" bIns="48328" rtlCol="0"/>
          <a:lstStyle>
            <a:lvl1pPr algn="l">
              <a:defRPr sz="1200"/>
            </a:lvl1pPr>
          </a:lstStyle>
          <a:p>
            <a:endParaRPr lang="en-US" dirty="0"/>
          </a:p>
        </p:txBody>
      </p:sp>
      <p:sp>
        <p:nvSpPr>
          <p:cNvPr id="3" name="Date Placeholder 2"/>
          <p:cNvSpPr>
            <a:spLocks noGrp="1"/>
          </p:cNvSpPr>
          <p:nvPr>
            <p:ph type="dt" sz="quarter" idx="1"/>
          </p:nvPr>
        </p:nvSpPr>
        <p:spPr>
          <a:xfrm>
            <a:off x="4143588" y="0"/>
            <a:ext cx="3169920" cy="480060"/>
          </a:xfrm>
          <a:prstGeom prst="rect">
            <a:avLst/>
          </a:prstGeom>
        </p:spPr>
        <p:txBody>
          <a:bodyPr vert="horz" lIns="96656" tIns="48328" rIns="96656" bIns="48328" rtlCol="0"/>
          <a:lstStyle>
            <a:lvl1pPr algn="r">
              <a:defRPr sz="1200"/>
            </a:lvl1pPr>
          </a:lstStyle>
          <a:p>
            <a:r>
              <a:rPr lang="en-US" sz="900" dirty="0" smtClean="0"/>
              <a:t>5/2015</a:t>
            </a:r>
            <a:endParaRPr lang="en-US" sz="900"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6" tIns="48328" rIns="96656" bIns="48328" rtlCol="0" anchor="b"/>
          <a:lstStyle>
            <a:lvl1pPr algn="l">
              <a:defRPr sz="1200"/>
            </a:lvl1pPr>
          </a:lstStyle>
          <a:p>
            <a:pPr hangingPunct="0"/>
            <a:r>
              <a:rPr lang="en-US" sz="800" dirty="0"/>
              <a:t>Copyright © 2015, Holland &amp; Hart </a:t>
            </a:r>
            <a:r>
              <a:rPr lang="en-US" sz="800" dirty="0" smtClean="0"/>
              <a:t>LLP</a:t>
            </a:r>
            <a:endParaRPr lang="en-US" sz="800" dirty="0"/>
          </a:p>
        </p:txBody>
      </p:sp>
      <p:sp>
        <p:nvSpPr>
          <p:cNvPr id="5" name="Slide Number Placeholder 4"/>
          <p:cNvSpPr>
            <a:spLocks noGrp="1"/>
          </p:cNvSpPr>
          <p:nvPr>
            <p:ph type="sldNum" sz="quarter" idx="3"/>
          </p:nvPr>
        </p:nvSpPr>
        <p:spPr>
          <a:xfrm>
            <a:off x="4143588" y="9119474"/>
            <a:ext cx="3169920" cy="480060"/>
          </a:xfrm>
          <a:prstGeom prst="rect">
            <a:avLst/>
          </a:prstGeom>
        </p:spPr>
        <p:txBody>
          <a:bodyPr vert="horz" lIns="96656" tIns="48328" rIns="96656" bIns="48328" rtlCol="0" anchor="b"/>
          <a:lstStyle>
            <a:lvl1pPr algn="r">
              <a:defRPr sz="1200"/>
            </a:lvl1pPr>
          </a:lstStyle>
          <a:p>
            <a:pPr hangingPunct="0"/>
            <a:r>
              <a:rPr lang="en-US" sz="800" dirty="0"/>
              <a:t>Kim C. Stanger</a:t>
            </a:r>
          </a:p>
          <a:p>
            <a:pPr hangingPunct="0"/>
            <a:r>
              <a:rPr lang="en-US" sz="800" dirty="0"/>
              <a:t>208-383-3913</a:t>
            </a:r>
          </a:p>
          <a:p>
            <a:pPr hangingPunct="0"/>
            <a:r>
              <a:rPr lang="en-US" sz="800" u="sng" dirty="0">
                <a:hlinkClick r:id="rId2"/>
              </a:rPr>
              <a:t>kcstanger@hollandhart.com</a:t>
            </a:r>
            <a:endParaRPr lang="en-US" sz="800" dirty="0"/>
          </a:p>
          <a:p>
            <a:pPr hangingPunct="0"/>
            <a:r>
              <a:rPr lang="en-US" sz="800" dirty="0"/>
              <a:t>www.hollandhart.com</a:t>
            </a:r>
          </a:p>
          <a:p>
            <a:pPr hangingPunct="0"/>
            <a:r>
              <a:rPr lang="en-US" sz="800" u="sng" dirty="0" smtClean="0">
                <a:hlinkClick r:id="rId3"/>
              </a:rPr>
              <a:t>www.hhhealthlawblog.com</a:t>
            </a:r>
            <a:endParaRPr lang="en-US" sz="800" dirty="0"/>
          </a:p>
        </p:txBody>
      </p:sp>
      <p:pic>
        <p:nvPicPr>
          <p:cNvPr id="6" name="Picture 5" descr="C:\Users\C_Newmark\Desktop\HH-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80" y="80011"/>
            <a:ext cx="1757680" cy="319373"/>
          </a:xfrm>
          <a:prstGeom prst="rect">
            <a:avLst/>
          </a:prstGeom>
          <a:noFill/>
          <a:ln>
            <a:noFill/>
          </a:ln>
        </p:spPr>
      </p:pic>
    </p:spTree>
    <p:extLst>
      <p:ext uri="{BB962C8B-B14F-4D97-AF65-F5344CB8AC3E}">
        <p14:creationId xmlns:p14="http://schemas.microsoft.com/office/powerpoint/2010/main" val="3315080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idx="1"/>
          </p:nvPr>
        </p:nvSpPr>
        <p:spPr>
          <a:xfrm>
            <a:off x="4143588" y="0"/>
            <a:ext cx="3169920" cy="480060"/>
          </a:xfrm>
          <a:prstGeom prst="rect">
            <a:avLst/>
          </a:prstGeom>
        </p:spPr>
        <p:txBody>
          <a:bodyPr vert="horz" lIns="96656" tIns="48328" rIns="96656" bIns="48328" rtlCol="0"/>
          <a:lstStyle>
            <a:lvl1pPr algn="r">
              <a:defRPr sz="1200"/>
            </a:lvl1pPr>
          </a:lstStyle>
          <a:p>
            <a:fld id="{B11B5724-8D7E-451F-801F-3E438C5B2175}" type="datetimeFigureOut">
              <a:rPr lang="en-US" smtClean="0"/>
              <a:t>5/14/2015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6" tIns="48328" rIns="96656" bIns="48328"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6" tIns="48328" rIns="96656" bIns="4832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6" tIns="48328" rIns="96656"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6656" tIns="48328" rIns="96656" bIns="48328" rtlCol="0" anchor="b"/>
          <a:lstStyle>
            <a:lvl1pPr algn="r">
              <a:defRPr sz="1200"/>
            </a:lvl1pPr>
          </a:lstStyle>
          <a:p>
            <a:fld id="{C2D23201-D854-4235-893A-40BF8FDD493F}" type="slidenum">
              <a:rPr lang="en-US" smtClean="0"/>
              <a:t>‹#›</a:t>
            </a:fld>
            <a:endParaRPr lang="en-US"/>
          </a:p>
        </p:txBody>
      </p:sp>
    </p:spTree>
    <p:extLst>
      <p:ext uri="{BB962C8B-B14F-4D97-AF65-F5344CB8AC3E}">
        <p14:creationId xmlns:p14="http://schemas.microsoft.com/office/powerpoint/2010/main" val="2481966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626519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037667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42322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771230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697957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772712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miter lim="800000"/>
            <a:headEnd/>
            <a:tailEnd/>
          </a:ln>
        </p:spPr>
        <p:txBody>
          <a:bodyPr/>
          <a:lstStyle/>
          <a:p>
            <a:endParaRPr 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miter lim="800000"/>
            <a:headEnd/>
            <a:tailEnd/>
          </a:ln>
        </p:spPr>
        <p:txBody>
          <a:bodyPr/>
          <a:lstStyle/>
          <a:p>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094173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373799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211849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750973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miter lim="800000"/>
            <a:headEnd/>
            <a:tailEnd/>
          </a:ln>
        </p:spPr>
        <p:txBody>
          <a:bodyPr/>
          <a:lstStyle/>
          <a:p>
            <a:endParaRPr lang="en-US" dirty="0"/>
          </a:p>
        </p:txBody>
      </p:sp>
      <p:sp>
        <p:nvSpPr>
          <p:cNvPr id="52227" name="Rectangle 2"/>
          <p:cNvSpPr>
            <a:spLocks noGrp="1" noRot="1" noChangeAspect="1" noChangeArrowheads="1" noTextEdit="1"/>
          </p:cNvSpPr>
          <p:nvPr>
            <p:ph type="sldImg"/>
          </p:nvPr>
        </p:nvSpPr>
        <p:spPr>
          <a:xfrm>
            <a:off x="1258888" y="720725"/>
            <a:ext cx="4800600" cy="3600450"/>
          </a:xfrm>
          <a:ln/>
        </p:spPr>
      </p:sp>
      <p:sp>
        <p:nvSpPr>
          <p:cNvPr id="52228"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782070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3050042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343592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466176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4F047D-E777-47ED-8F7F-0E20516DC303}" type="slidenum">
              <a:rPr lang="en-US" smtClean="0"/>
              <a:pPr/>
              <a:t>46</a:t>
            </a:fld>
            <a:endParaRPr lang="en-US"/>
          </a:p>
        </p:txBody>
      </p:sp>
    </p:spTree>
    <p:extLst>
      <p:ext uri="{BB962C8B-B14F-4D97-AF65-F5344CB8AC3E}">
        <p14:creationId xmlns:p14="http://schemas.microsoft.com/office/powerpoint/2010/main" val="3334921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088652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204620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1310768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178308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miter lim="800000"/>
            <a:headEnd/>
            <a:tailEnd/>
          </a:ln>
        </p:spPr>
        <p:txBody>
          <a:bodyPr/>
          <a:lstStyle/>
          <a:p>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2685584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7095768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8079606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8644802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4684926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0163723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3257098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7081020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9280163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085546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smtClean="0"/>
          </a:p>
        </p:txBody>
      </p:sp>
      <p:sp>
        <p:nvSpPr>
          <p:cNvPr id="79876" name="Slide Number Placeholder 3"/>
          <p:cNvSpPr>
            <a:spLocks noGrp="1"/>
          </p:cNvSpPr>
          <p:nvPr>
            <p:ph type="sldNum" sz="quarter" idx="5"/>
          </p:nvPr>
        </p:nvSpPr>
        <p:spPr>
          <a:noFill/>
        </p:spPr>
        <p:txBody>
          <a:bodyPr/>
          <a:lstStyle/>
          <a:p>
            <a:fld id="{1F9CBA6A-863B-49EA-B271-293D350EFC6E}" type="slidenum">
              <a:rPr lang="en-US" smtClean="0"/>
              <a:pPr/>
              <a:t>5</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7212460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0525596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0583970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132517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043012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974982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522167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085998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0655087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834"/>
            <a:ext cx="9144000" cy="6858000"/>
          </a:xfrm>
          <a:prstGeom prst="rect">
            <a:avLst/>
          </a:prstGeom>
        </p:spPr>
      </p:pic>
      <p:sp>
        <p:nvSpPr>
          <p:cNvPr id="2" name="Title 1"/>
          <p:cNvSpPr>
            <a:spLocks noGrp="1"/>
          </p:cNvSpPr>
          <p:nvPr>
            <p:ph type="ctrTitle"/>
          </p:nvPr>
        </p:nvSpPr>
        <p:spPr>
          <a:xfrm>
            <a:off x="685800" y="1219200"/>
            <a:ext cx="7772400" cy="1470025"/>
          </a:xfrm>
        </p:spPr>
        <p:txBody>
          <a:bodyPr/>
          <a:lstStyle>
            <a:lvl1pPr algn="ctr">
              <a:defRPr>
                <a:solidFill>
                  <a:srgbClr val="2B386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743200"/>
            <a:ext cx="6400800" cy="1752600"/>
          </a:xfrm>
        </p:spPr>
        <p:txBody>
          <a:bodyPr/>
          <a:lstStyle>
            <a:lvl1pPr marL="0" indent="0" algn="ctr">
              <a:buNone/>
              <a:defRPr>
                <a:solidFill>
                  <a:srgbClr val="A2A7A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172200"/>
            <a:ext cx="2133600" cy="365125"/>
          </a:xfrm>
        </p:spPr>
        <p:txBody>
          <a:bodyPr/>
          <a:lstStyle>
            <a:lvl1pPr>
              <a:defRPr>
                <a:solidFill>
                  <a:srgbClr val="A2A7AB"/>
                </a:solidFill>
              </a:defRPr>
            </a:lvl1pPr>
          </a:lstStyle>
          <a:p>
            <a:fld id="{91E1502D-A185-4761-BFED-726E2A38DD38}" type="datetimeFigureOut">
              <a:rPr lang="en-US" smtClean="0"/>
              <a:pPr/>
              <a:t>5/14/2015</a:t>
            </a:fld>
            <a:endParaRPr lang="en-US" dirty="0"/>
          </a:p>
        </p:txBody>
      </p:sp>
      <p:sp>
        <p:nvSpPr>
          <p:cNvPr id="6" name="Slide Number Placeholder 5"/>
          <p:cNvSpPr>
            <a:spLocks noGrp="1"/>
          </p:cNvSpPr>
          <p:nvPr>
            <p:ph type="sldNum" sz="quarter" idx="12"/>
          </p:nvPr>
        </p:nvSpPr>
        <p:spPr>
          <a:xfrm>
            <a:off x="3962400" y="6172200"/>
            <a:ext cx="2133600" cy="365125"/>
          </a:xfrm>
        </p:spPr>
        <p:txBody>
          <a:bodyPr/>
          <a:lstStyle>
            <a:lvl1pPr>
              <a:defRPr>
                <a:solidFill>
                  <a:srgbClr val="A2A7AB"/>
                </a:solidFill>
              </a:defRPr>
            </a:lvl1pPr>
          </a:lstStyle>
          <a:p>
            <a:fld id="{A9A2ED87-FC71-44B5-9EDE-04B9F267A4D8}" type="slidenum">
              <a:rPr lang="en-US" smtClean="0"/>
              <a:pPr/>
              <a:t>‹#›</a:t>
            </a:fld>
            <a:endParaRPr lang="en-US" dirty="0"/>
          </a:p>
        </p:txBody>
      </p:sp>
    </p:spTree>
    <p:extLst>
      <p:ext uri="{BB962C8B-B14F-4D97-AF65-F5344CB8AC3E}">
        <p14:creationId xmlns:p14="http://schemas.microsoft.com/office/powerpoint/2010/main" val="3616937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77681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1"/>
            <a:ext cx="2057400" cy="4953000"/>
          </a:xfrm>
        </p:spPr>
        <p:txBody>
          <a:bodyPr vert="eaVert"/>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90601"/>
            <a:ext cx="6019800" cy="4953000"/>
          </a:xfrm>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705928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dirty="0" smtClean="0"/>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B87D070-CE4B-4512-A454-15257C8DF28C}" type="slidenum">
              <a:rPr lang="en-US"/>
              <a:pPr>
                <a:defRPr/>
              </a:pPr>
              <a:t>‹#›</a:t>
            </a:fld>
            <a:endParaRPr lang="en-US" dirty="0"/>
          </a:p>
        </p:txBody>
      </p:sp>
    </p:spTree>
    <p:extLst>
      <p:ext uri="{BB962C8B-B14F-4D97-AF65-F5344CB8AC3E}">
        <p14:creationId xmlns:p14="http://schemas.microsoft.com/office/powerpoint/2010/main" val="1018108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dirty="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76EA968-3C49-4B12-A827-69E1205E5423}" type="slidenum">
              <a:rPr lang="en-US"/>
              <a:pPr>
                <a:defRPr/>
              </a:pPr>
              <a:t>‹#›</a:t>
            </a:fld>
            <a:endParaRPr lang="en-US" dirty="0"/>
          </a:p>
        </p:txBody>
      </p:sp>
    </p:spTree>
    <p:extLst>
      <p:ext uri="{BB962C8B-B14F-4D97-AF65-F5344CB8AC3E}">
        <p14:creationId xmlns:p14="http://schemas.microsoft.com/office/powerpoint/2010/main" val="4020335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2B386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A2A7A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172200"/>
            <a:ext cx="2133600" cy="365125"/>
          </a:xfrm>
        </p:spPr>
        <p:txBody>
          <a:bodyPr/>
          <a:lstStyle>
            <a:lvl1pPr>
              <a:defRPr>
                <a:solidFill>
                  <a:srgbClr val="A2A7AB"/>
                </a:solidFill>
              </a:defRPr>
            </a:lvl1pPr>
          </a:lstStyle>
          <a:p>
            <a:fld id="{91E1502D-A185-4761-BFED-726E2A38DD38}" type="datetimeFigureOut">
              <a:rPr lang="en-US" smtClean="0"/>
              <a:pPr/>
              <a:t>5/14/2015</a:t>
            </a:fld>
            <a:endParaRPr lang="en-US" dirty="0"/>
          </a:p>
        </p:txBody>
      </p:sp>
      <p:sp>
        <p:nvSpPr>
          <p:cNvPr id="6" name="Slide Number Placeholder 5"/>
          <p:cNvSpPr>
            <a:spLocks noGrp="1"/>
          </p:cNvSpPr>
          <p:nvPr>
            <p:ph type="sldNum" sz="quarter" idx="12"/>
          </p:nvPr>
        </p:nvSpPr>
        <p:spPr>
          <a:xfrm>
            <a:off x="3962400" y="6172200"/>
            <a:ext cx="2133600" cy="365125"/>
          </a:xfrm>
        </p:spPr>
        <p:txBody>
          <a:bodyPr/>
          <a:lstStyle>
            <a:lvl1pPr>
              <a:defRPr>
                <a:solidFill>
                  <a:srgbClr val="A2A7AB"/>
                </a:solidFill>
              </a:defRPr>
            </a:lvl1pPr>
          </a:lstStyle>
          <a:p>
            <a:fld id="{A9A2ED87-FC71-44B5-9EDE-04B9F267A4D8}" type="slidenum">
              <a:rPr lang="en-US" smtClean="0"/>
              <a:pPr/>
              <a:t>‹#›</a:t>
            </a:fld>
            <a:endParaRPr lang="en-US" dirty="0"/>
          </a:p>
        </p:txBody>
      </p:sp>
    </p:spTree>
    <p:extLst>
      <p:ext uri="{BB962C8B-B14F-4D97-AF65-F5344CB8AC3E}">
        <p14:creationId xmlns:p14="http://schemas.microsoft.com/office/powerpoint/2010/main" val="3477768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447766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A2A7A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852460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2754954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1E1502D-A185-4761-BFED-726E2A38DD38}" type="datetimeFigureOut">
              <a:rPr lang="en-US" smtClean="0"/>
              <a:t>5/14/2015</a:t>
            </a:fld>
            <a:endParaRPr lang="en-US"/>
          </a:p>
        </p:txBody>
      </p:sp>
      <p:sp>
        <p:nvSpPr>
          <p:cNvPr id="9" name="Slide Number Placeholder 8"/>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356674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1E1502D-A185-4761-BFED-726E2A38DD38}" type="datetimeFigureOut">
              <a:rPr lang="en-US" smtClean="0"/>
              <a:t>5/14/2015</a:t>
            </a:fld>
            <a:endParaRPr lang="en-US"/>
          </a:p>
        </p:txBody>
      </p:sp>
      <p:sp>
        <p:nvSpPr>
          <p:cNvPr id="5" name="Slide Number Placeholder 4"/>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218078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2070519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1502D-A185-4761-BFED-726E2A38DD38}" type="datetimeFigureOut">
              <a:rPr lang="en-US" smtClean="0"/>
              <a:t>5/14/2015</a:t>
            </a:fld>
            <a:endParaRPr lang="en-US"/>
          </a:p>
        </p:txBody>
      </p:sp>
      <p:sp>
        <p:nvSpPr>
          <p:cNvPr id="4" name="Slide Number Placeholder 3"/>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458260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990600"/>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90600"/>
            <a:ext cx="5111750" cy="4953000"/>
          </a:xfrm>
        </p:spPr>
        <p:txBody>
          <a:bodyPr/>
          <a:lstStyle>
            <a:lvl1pPr>
              <a:defRPr sz="3200">
                <a:solidFill>
                  <a:srgbClr val="2B3864"/>
                </a:solidFill>
              </a:defRPr>
            </a:lvl1pPr>
            <a:lvl2pPr>
              <a:defRPr sz="2800">
                <a:solidFill>
                  <a:srgbClr val="2B3864"/>
                </a:solidFill>
              </a:defRPr>
            </a:lvl2pPr>
            <a:lvl3pPr>
              <a:defRPr sz="2400">
                <a:solidFill>
                  <a:srgbClr val="2B3864"/>
                </a:solidFill>
              </a:defRPr>
            </a:lvl3pPr>
            <a:lvl4pPr>
              <a:defRPr sz="2000">
                <a:solidFill>
                  <a:srgbClr val="2B3864"/>
                </a:solidFill>
              </a:defRPr>
            </a:lvl4pPr>
            <a:lvl5pPr>
              <a:defRPr sz="2000">
                <a:solidFill>
                  <a:srgbClr val="2B3864"/>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1"/>
            <a:ext cx="3008313" cy="3886200"/>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490447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dirty="0"/>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2128770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1572467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1"/>
            <a:ext cx="2057400" cy="4953000"/>
          </a:xfrm>
        </p:spPr>
        <p:txBody>
          <a:bodyPr vert="eaVert"/>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90601"/>
            <a:ext cx="6019800" cy="4953000"/>
          </a:xfrm>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0082719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2B386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A2A7A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172200"/>
            <a:ext cx="2133600" cy="365125"/>
          </a:xfrm>
        </p:spPr>
        <p:txBody>
          <a:bodyPr/>
          <a:lstStyle>
            <a:lvl1pPr>
              <a:defRPr>
                <a:solidFill>
                  <a:srgbClr val="A2A7AB"/>
                </a:solidFill>
              </a:defRPr>
            </a:lvl1pPr>
          </a:lstStyle>
          <a:p>
            <a:fld id="{91E1502D-A185-4761-BFED-726E2A38DD38}" type="datetimeFigureOut">
              <a:rPr lang="en-US" smtClean="0"/>
              <a:pPr/>
              <a:t>5/14/2015</a:t>
            </a:fld>
            <a:endParaRPr lang="en-US" dirty="0"/>
          </a:p>
        </p:txBody>
      </p:sp>
      <p:sp>
        <p:nvSpPr>
          <p:cNvPr id="6" name="Slide Number Placeholder 5"/>
          <p:cNvSpPr>
            <a:spLocks noGrp="1"/>
          </p:cNvSpPr>
          <p:nvPr>
            <p:ph type="sldNum" sz="quarter" idx="12"/>
          </p:nvPr>
        </p:nvSpPr>
        <p:spPr>
          <a:xfrm>
            <a:off x="3962400" y="6172200"/>
            <a:ext cx="2133600" cy="365125"/>
          </a:xfrm>
        </p:spPr>
        <p:txBody>
          <a:bodyPr/>
          <a:lstStyle>
            <a:lvl1pPr>
              <a:defRPr>
                <a:solidFill>
                  <a:srgbClr val="A2A7AB"/>
                </a:solidFill>
              </a:defRPr>
            </a:lvl1pPr>
          </a:lstStyle>
          <a:p>
            <a:fld id="{A9A2ED87-FC71-44B5-9EDE-04B9F267A4D8}" type="slidenum">
              <a:rPr lang="en-US" smtClean="0"/>
              <a:pPr/>
              <a:t>‹#›</a:t>
            </a:fld>
            <a:endParaRPr lang="en-US" dirty="0"/>
          </a:p>
        </p:txBody>
      </p:sp>
    </p:spTree>
    <p:extLst>
      <p:ext uri="{BB962C8B-B14F-4D97-AF65-F5344CB8AC3E}">
        <p14:creationId xmlns:p14="http://schemas.microsoft.com/office/powerpoint/2010/main" val="27147218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4472015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A2A7A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8632540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4998882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1E1502D-A185-4761-BFED-726E2A38DD38}" type="datetimeFigureOut">
              <a:rPr lang="en-US" smtClean="0"/>
              <a:t>5/14/2015</a:t>
            </a:fld>
            <a:endParaRPr lang="en-US"/>
          </a:p>
        </p:txBody>
      </p:sp>
      <p:sp>
        <p:nvSpPr>
          <p:cNvPr id="9" name="Slide Number Placeholder 8"/>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817978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A2A7A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6777132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1E1502D-A185-4761-BFED-726E2A38DD38}" type="datetimeFigureOut">
              <a:rPr lang="en-US" smtClean="0"/>
              <a:t>5/14/2015</a:t>
            </a:fld>
            <a:endParaRPr lang="en-US"/>
          </a:p>
        </p:txBody>
      </p:sp>
      <p:sp>
        <p:nvSpPr>
          <p:cNvPr id="5" name="Slide Number Placeholder 4"/>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7388461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1502D-A185-4761-BFED-726E2A38DD38}" type="datetimeFigureOut">
              <a:rPr lang="en-US" smtClean="0"/>
              <a:t>5/14/2015</a:t>
            </a:fld>
            <a:endParaRPr lang="en-US"/>
          </a:p>
        </p:txBody>
      </p:sp>
      <p:sp>
        <p:nvSpPr>
          <p:cNvPr id="4" name="Slide Number Placeholder 3"/>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865009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990600"/>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90600"/>
            <a:ext cx="5111750" cy="4953000"/>
          </a:xfrm>
        </p:spPr>
        <p:txBody>
          <a:bodyPr/>
          <a:lstStyle>
            <a:lvl1pPr>
              <a:defRPr sz="3200">
                <a:solidFill>
                  <a:srgbClr val="2B3864"/>
                </a:solidFill>
              </a:defRPr>
            </a:lvl1pPr>
            <a:lvl2pPr>
              <a:defRPr sz="2800">
                <a:solidFill>
                  <a:srgbClr val="2B3864"/>
                </a:solidFill>
              </a:defRPr>
            </a:lvl2pPr>
            <a:lvl3pPr>
              <a:defRPr sz="2400">
                <a:solidFill>
                  <a:srgbClr val="2B3864"/>
                </a:solidFill>
              </a:defRPr>
            </a:lvl3pPr>
            <a:lvl4pPr>
              <a:defRPr sz="2000">
                <a:solidFill>
                  <a:srgbClr val="2B3864"/>
                </a:solidFill>
              </a:defRPr>
            </a:lvl4pPr>
            <a:lvl5pPr>
              <a:defRPr sz="2000">
                <a:solidFill>
                  <a:srgbClr val="2B3864"/>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1"/>
            <a:ext cx="3008313" cy="3886200"/>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6995075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dirty="0"/>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9989214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9442561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1"/>
            <a:ext cx="2057400" cy="4953000"/>
          </a:xfrm>
        </p:spPr>
        <p:txBody>
          <a:bodyPr vert="eaVert"/>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90601"/>
            <a:ext cx="6019800" cy="4953000"/>
          </a:xfrm>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20146646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2B386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A2A7A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172200"/>
            <a:ext cx="2133600" cy="365125"/>
          </a:xfrm>
        </p:spPr>
        <p:txBody>
          <a:bodyPr/>
          <a:lstStyle>
            <a:lvl1pPr>
              <a:defRPr>
                <a:solidFill>
                  <a:srgbClr val="A2A7AB"/>
                </a:solidFill>
              </a:defRPr>
            </a:lvl1pPr>
          </a:lstStyle>
          <a:p>
            <a:fld id="{91E1502D-A185-4761-BFED-726E2A38DD38}" type="datetimeFigureOut">
              <a:rPr lang="en-US" smtClean="0"/>
              <a:pPr/>
              <a:t>5/14/2015</a:t>
            </a:fld>
            <a:endParaRPr lang="en-US" dirty="0"/>
          </a:p>
        </p:txBody>
      </p:sp>
      <p:sp>
        <p:nvSpPr>
          <p:cNvPr id="6" name="Slide Number Placeholder 5"/>
          <p:cNvSpPr>
            <a:spLocks noGrp="1"/>
          </p:cNvSpPr>
          <p:nvPr>
            <p:ph type="sldNum" sz="quarter" idx="12"/>
          </p:nvPr>
        </p:nvSpPr>
        <p:spPr>
          <a:xfrm>
            <a:off x="3962400" y="6172200"/>
            <a:ext cx="2133600" cy="365125"/>
          </a:xfrm>
        </p:spPr>
        <p:txBody>
          <a:bodyPr/>
          <a:lstStyle>
            <a:lvl1pPr>
              <a:defRPr>
                <a:solidFill>
                  <a:srgbClr val="A2A7AB"/>
                </a:solidFill>
              </a:defRPr>
            </a:lvl1pPr>
          </a:lstStyle>
          <a:p>
            <a:fld id="{A9A2ED87-FC71-44B5-9EDE-04B9F267A4D8}" type="slidenum">
              <a:rPr lang="en-US" smtClean="0"/>
              <a:pPr/>
              <a:t>‹#›</a:t>
            </a:fld>
            <a:endParaRPr lang="en-US" dirty="0"/>
          </a:p>
        </p:txBody>
      </p:sp>
    </p:spTree>
    <p:extLst>
      <p:ext uri="{BB962C8B-B14F-4D97-AF65-F5344CB8AC3E}">
        <p14:creationId xmlns:p14="http://schemas.microsoft.com/office/powerpoint/2010/main" val="38028681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8995923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A2A7A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3956577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71644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9334053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1E1502D-A185-4761-BFED-726E2A38DD38}" type="datetimeFigureOut">
              <a:rPr lang="en-US" smtClean="0"/>
              <a:t>5/14/2015</a:t>
            </a:fld>
            <a:endParaRPr lang="en-US"/>
          </a:p>
        </p:txBody>
      </p:sp>
      <p:sp>
        <p:nvSpPr>
          <p:cNvPr id="9" name="Slide Number Placeholder 8"/>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40460242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1E1502D-A185-4761-BFED-726E2A38DD38}" type="datetimeFigureOut">
              <a:rPr lang="en-US" smtClean="0"/>
              <a:t>5/14/2015</a:t>
            </a:fld>
            <a:endParaRPr lang="en-US"/>
          </a:p>
        </p:txBody>
      </p:sp>
      <p:sp>
        <p:nvSpPr>
          <p:cNvPr id="5" name="Slide Number Placeholder 4"/>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7578765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1502D-A185-4761-BFED-726E2A38DD38}" type="datetimeFigureOut">
              <a:rPr lang="en-US" smtClean="0"/>
              <a:t>5/14/2015</a:t>
            </a:fld>
            <a:endParaRPr lang="en-US"/>
          </a:p>
        </p:txBody>
      </p:sp>
      <p:sp>
        <p:nvSpPr>
          <p:cNvPr id="4" name="Slide Number Placeholder 3"/>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0355079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990600"/>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90600"/>
            <a:ext cx="5111750" cy="4953000"/>
          </a:xfrm>
        </p:spPr>
        <p:txBody>
          <a:bodyPr/>
          <a:lstStyle>
            <a:lvl1pPr>
              <a:defRPr sz="3200">
                <a:solidFill>
                  <a:srgbClr val="2B3864"/>
                </a:solidFill>
              </a:defRPr>
            </a:lvl1pPr>
            <a:lvl2pPr>
              <a:defRPr sz="2800">
                <a:solidFill>
                  <a:srgbClr val="2B3864"/>
                </a:solidFill>
              </a:defRPr>
            </a:lvl2pPr>
            <a:lvl3pPr>
              <a:defRPr sz="2400">
                <a:solidFill>
                  <a:srgbClr val="2B3864"/>
                </a:solidFill>
              </a:defRPr>
            </a:lvl3pPr>
            <a:lvl4pPr>
              <a:defRPr sz="2000">
                <a:solidFill>
                  <a:srgbClr val="2B3864"/>
                </a:solidFill>
              </a:defRPr>
            </a:lvl4pPr>
            <a:lvl5pPr>
              <a:defRPr sz="2000">
                <a:solidFill>
                  <a:srgbClr val="2B3864"/>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1"/>
            <a:ext cx="3008313" cy="3886200"/>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41667950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dirty="0"/>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6016695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1668415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1"/>
            <a:ext cx="2057400" cy="4953000"/>
          </a:xfrm>
        </p:spPr>
        <p:txBody>
          <a:bodyPr vert="eaVert"/>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90601"/>
            <a:ext cx="6019800" cy="4953000"/>
          </a:xfrm>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071104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2B386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172200"/>
            <a:ext cx="2133600" cy="365125"/>
          </a:xfrm>
        </p:spPr>
        <p:txBody>
          <a:bodyPr/>
          <a:lstStyle>
            <a:lvl1pPr>
              <a:defRPr>
                <a:solidFill>
                  <a:srgbClr val="A2A7AB"/>
                </a:solidFill>
              </a:defRPr>
            </a:lvl1pPr>
          </a:lstStyle>
          <a:p>
            <a:fld id="{91E1502D-A185-4761-BFED-726E2A38DD38}" type="datetimeFigureOut">
              <a:rPr lang="en-US" smtClean="0"/>
              <a:pPr/>
              <a:t>5/14/2015</a:t>
            </a:fld>
            <a:endParaRPr lang="en-US" dirty="0"/>
          </a:p>
        </p:txBody>
      </p:sp>
      <p:sp>
        <p:nvSpPr>
          <p:cNvPr id="6" name="Slide Number Placeholder 5"/>
          <p:cNvSpPr>
            <a:spLocks noGrp="1"/>
          </p:cNvSpPr>
          <p:nvPr>
            <p:ph type="sldNum" sz="quarter" idx="12"/>
          </p:nvPr>
        </p:nvSpPr>
        <p:spPr>
          <a:xfrm>
            <a:off x="3962400" y="6172200"/>
            <a:ext cx="2133600" cy="365125"/>
          </a:xfrm>
        </p:spPr>
        <p:txBody>
          <a:bodyPr/>
          <a:lstStyle>
            <a:lvl1pPr>
              <a:defRPr>
                <a:solidFill>
                  <a:srgbClr val="A2A7AB"/>
                </a:solidFill>
              </a:defRPr>
            </a:lvl1pPr>
          </a:lstStyle>
          <a:p>
            <a:fld id="{A9A2ED87-FC71-44B5-9EDE-04B9F267A4D8}" type="slidenum">
              <a:rPr lang="en-US" smtClean="0"/>
              <a:pPr/>
              <a:t>‹#›</a:t>
            </a:fld>
            <a:endParaRPr lang="en-US" dirty="0"/>
          </a:p>
        </p:txBody>
      </p:sp>
    </p:spTree>
    <p:extLst>
      <p:ext uri="{BB962C8B-B14F-4D97-AF65-F5344CB8AC3E}">
        <p14:creationId xmlns:p14="http://schemas.microsoft.com/office/powerpoint/2010/main" val="38156507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9440142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238404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1E1502D-A185-4761-BFED-726E2A38DD38}" type="datetimeFigureOut">
              <a:rPr lang="en-US" smtClean="0"/>
              <a:t>5/14/2015</a:t>
            </a:fld>
            <a:endParaRPr lang="en-US"/>
          </a:p>
        </p:txBody>
      </p:sp>
      <p:sp>
        <p:nvSpPr>
          <p:cNvPr id="9" name="Slide Number Placeholder 8"/>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3123800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6969780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1E1502D-A185-4761-BFED-726E2A38DD38}" type="datetimeFigureOut">
              <a:rPr lang="en-US" smtClean="0"/>
              <a:t>5/14/2015</a:t>
            </a:fld>
            <a:endParaRPr lang="en-US"/>
          </a:p>
        </p:txBody>
      </p:sp>
      <p:sp>
        <p:nvSpPr>
          <p:cNvPr id="9" name="Slide Number Placeholder 8"/>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1735662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1E1502D-A185-4761-BFED-726E2A38DD38}" type="datetimeFigureOut">
              <a:rPr lang="en-US" smtClean="0"/>
              <a:t>5/14/2015</a:t>
            </a:fld>
            <a:endParaRPr lang="en-US"/>
          </a:p>
        </p:txBody>
      </p:sp>
      <p:sp>
        <p:nvSpPr>
          <p:cNvPr id="5" name="Slide Number Placeholder 4"/>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1646719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1502D-A185-4761-BFED-726E2A38DD38}" type="datetimeFigureOut">
              <a:rPr lang="en-US" smtClean="0"/>
              <a:t>5/14/2015</a:t>
            </a:fld>
            <a:endParaRPr lang="en-US"/>
          </a:p>
        </p:txBody>
      </p:sp>
      <p:sp>
        <p:nvSpPr>
          <p:cNvPr id="4" name="Slide Number Placeholder 3"/>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24203245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990600"/>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90600"/>
            <a:ext cx="5111750" cy="4953000"/>
          </a:xfrm>
        </p:spPr>
        <p:txBody>
          <a:bodyPr/>
          <a:lstStyle>
            <a:lvl1pPr>
              <a:defRPr sz="3200">
                <a:solidFill>
                  <a:srgbClr val="2B3864"/>
                </a:solidFill>
              </a:defRPr>
            </a:lvl1pPr>
            <a:lvl2pPr>
              <a:defRPr sz="2800">
                <a:solidFill>
                  <a:srgbClr val="2B3864"/>
                </a:solidFill>
              </a:defRPr>
            </a:lvl2pPr>
            <a:lvl3pPr>
              <a:defRPr sz="2400">
                <a:solidFill>
                  <a:srgbClr val="2B3864"/>
                </a:solidFill>
              </a:defRPr>
            </a:lvl3pPr>
            <a:lvl4pPr>
              <a:defRPr sz="2000">
                <a:solidFill>
                  <a:srgbClr val="2B3864"/>
                </a:solidFill>
              </a:defRPr>
            </a:lvl4pPr>
            <a:lvl5pPr>
              <a:defRPr sz="2000">
                <a:solidFill>
                  <a:srgbClr val="2B3864"/>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1"/>
            <a:ext cx="3008313" cy="3886200"/>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2301203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dirty="0"/>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5426002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26414799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1"/>
            <a:ext cx="2057400" cy="4953000"/>
          </a:xfrm>
        </p:spPr>
        <p:txBody>
          <a:bodyPr vert="eaVert"/>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90601"/>
            <a:ext cx="6019800" cy="4953000"/>
          </a:xfrm>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602343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A2A7A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172200"/>
            <a:ext cx="2133600" cy="365125"/>
          </a:xfrm>
        </p:spPr>
        <p:txBody>
          <a:bodyPr/>
          <a:lstStyle>
            <a:lvl1pPr>
              <a:defRPr>
                <a:solidFill>
                  <a:srgbClr val="A2A7AB"/>
                </a:solidFill>
              </a:defRPr>
            </a:lvl1pPr>
          </a:lstStyle>
          <a:p>
            <a:fld id="{91E1502D-A185-4761-BFED-726E2A38DD38}" type="datetimeFigureOut">
              <a:rPr lang="en-US" smtClean="0"/>
              <a:pPr/>
              <a:t>5/14/2015</a:t>
            </a:fld>
            <a:endParaRPr lang="en-US" dirty="0"/>
          </a:p>
        </p:txBody>
      </p:sp>
      <p:sp>
        <p:nvSpPr>
          <p:cNvPr id="6" name="Slide Number Placeholder 5"/>
          <p:cNvSpPr>
            <a:spLocks noGrp="1"/>
          </p:cNvSpPr>
          <p:nvPr>
            <p:ph type="sldNum" sz="quarter" idx="12"/>
          </p:nvPr>
        </p:nvSpPr>
        <p:spPr>
          <a:xfrm>
            <a:off x="3962400" y="6172200"/>
            <a:ext cx="2133600" cy="365125"/>
          </a:xfrm>
        </p:spPr>
        <p:txBody>
          <a:bodyPr/>
          <a:lstStyle>
            <a:lvl1pPr>
              <a:defRPr>
                <a:solidFill>
                  <a:srgbClr val="A2A7AB"/>
                </a:solidFill>
              </a:defRPr>
            </a:lvl1pPr>
          </a:lstStyle>
          <a:p>
            <a:fld id="{A9A2ED87-FC71-44B5-9EDE-04B9F267A4D8}" type="slidenum">
              <a:rPr lang="en-US" smtClean="0"/>
              <a:pPr/>
              <a:t>‹#›</a:t>
            </a:fld>
            <a:endParaRPr lang="en-US" dirty="0"/>
          </a:p>
        </p:txBody>
      </p:sp>
    </p:spTree>
    <p:extLst>
      <p:ext uri="{BB962C8B-B14F-4D97-AF65-F5344CB8AC3E}">
        <p14:creationId xmlns:p14="http://schemas.microsoft.com/office/powerpoint/2010/main" val="4021397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A2A7AB"/>
                </a:solidFill>
              </a:defRPr>
            </a:lvl1pPr>
            <a:lvl2pPr>
              <a:defRPr>
                <a:solidFill>
                  <a:srgbClr val="A2A7AB"/>
                </a:solidFill>
              </a:defRPr>
            </a:lvl2pPr>
            <a:lvl3pPr>
              <a:defRPr>
                <a:solidFill>
                  <a:srgbClr val="A2A7AB"/>
                </a:solidFill>
              </a:defRPr>
            </a:lvl3pPr>
            <a:lvl4pPr>
              <a:defRPr>
                <a:solidFill>
                  <a:srgbClr val="A2A7AB"/>
                </a:solidFill>
              </a:defRPr>
            </a:lvl4pPr>
            <a:lvl5pPr>
              <a:defRPr>
                <a:solidFill>
                  <a:srgbClr val="A2A7A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37387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1E1502D-A185-4761-BFED-726E2A38DD38}" type="datetimeFigureOut">
              <a:rPr lang="en-US" smtClean="0"/>
              <a:t>5/14/2015</a:t>
            </a:fld>
            <a:endParaRPr lang="en-US"/>
          </a:p>
        </p:txBody>
      </p:sp>
      <p:sp>
        <p:nvSpPr>
          <p:cNvPr id="5" name="Slide Number Placeholder 4"/>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7636290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A2A7A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8197223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4525963"/>
          </a:xfrm>
        </p:spPr>
        <p:txBody>
          <a:bodyPr/>
          <a:lstStyle>
            <a:lvl1pPr>
              <a:defRPr sz="2800">
                <a:solidFill>
                  <a:srgbClr val="A2A7AB"/>
                </a:solidFill>
              </a:defRPr>
            </a:lvl1pPr>
            <a:lvl2pPr>
              <a:defRPr sz="2400">
                <a:solidFill>
                  <a:srgbClr val="A2A7AB"/>
                </a:solidFill>
              </a:defRPr>
            </a:lvl2pPr>
            <a:lvl3pPr>
              <a:defRPr sz="2000">
                <a:solidFill>
                  <a:srgbClr val="A2A7AB"/>
                </a:solidFill>
              </a:defRPr>
            </a:lvl3pPr>
            <a:lvl4pPr>
              <a:defRPr sz="1800">
                <a:solidFill>
                  <a:srgbClr val="A2A7AB"/>
                </a:solidFill>
              </a:defRPr>
            </a:lvl4pPr>
            <a:lvl5pPr>
              <a:defRPr sz="1800">
                <a:solidFill>
                  <a:srgbClr val="A2A7AB"/>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038600" cy="4525963"/>
          </a:xfrm>
        </p:spPr>
        <p:txBody>
          <a:bodyPr/>
          <a:lstStyle>
            <a:lvl1pPr>
              <a:defRPr sz="2800">
                <a:solidFill>
                  <a:srgbClr val="A2A7AB"/>
                </a:solidFill>
              </a:defRPr>
            </a:lvl1pPr>
            <a:lvl2pPr>
              <a:defRPr sz="2400">
                <a:solidFill>
                  <a:srgbClr val="A2A7AB"/>
                </a:solidFill>
              </a:defRPr>
            </a:lvl2pPr>
            <a:lvl3pPr>
              <a:defRPr sz="2000">
                <a:solidFill>
                  <a:srgbClr val="A2A7AB"/>
                </a:solidFill>
              </a:defRPr>
            </a:lvl3pPr>
            <a:lvl4pPr>
              <a:defRPr sz="1800">
                <a:solidFill>
                  <a:srgbClr val="A2A7AB"/>
                </a:solidFill>
              </a:defRPr>
            </a:lvl4pPr>
            <a:lvl5pPr>
              <a:defRPr sz="1800">
                <a:solidFill>
                  <a:srgbClr val="A2A7AB"/>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3441098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solidFill>
                  <a:srgbClr val="A2A7AB"/>
                </a:solidFill>
              </a:defRPr>
            </a:lvl1pPr>
            <a:lvl2pPr>
              <a:defRPr sz="2000">
                <a:solidFill>
                  <a:srgbClr val="A2A7AB"/>
                </a:solidFill>
              </a:defRPr>
            </a:lvl2pPr>
            <a:lvl3pPr>
              <a:defRPr sz="1800">
                <a:solidFill>
                  <a:srgbClr val="A2A7AB"/>
                </a:solidFill>
              </a:defRPr>
            </a:lvl3pPr>
            <a:lvl4pPr>
              <a:defRPr sz="1600">
                <a:solidFill>
                  <a:srgbClr val="A2A7AB"/>
                </a:solidFill>
              </a:defRPr>
            </a:lvl4pPr>
            <a:lvl5pPr>
              <a:defRPr sz="1600">
                <a:solidFill>
                  <a:srgbClr val="A2A7AB"/>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solidFill>
                  <a:srgbClr val="A2A7AB"/>
                </a:solidFill>
              </a:defRPr>
            </a:lvl1pPr>
            <a:lvl2pPr>
              <a:defRPr sz="2000">
                <a:solidFill>
                  <a:srgbClr val="A2A7AB"/>
                </a:solidFill>
              </a:defRPr>
            </a:lvl2pPr>
            <a:lvl3pPr>
              <a:defRPr sz="1800">
                <a:solidFill>
                  <a:srgbClr val="A2A7AB"/>
                </a:solidFill>
              </a:defRPr>
            </a:lvl3pPr>
            <a:lvl4pPr>
              <a:defRPr sz="1600">
                <a:solidFill>
                  <a:srgbClr val="A2A7AB"/>
                </a:solidFill>
              </a:defRPr>
            </a:lvl4pPr>
            <a:lvl5pPr>
              <a:defRPr sz="1600">
                <a:solidFill>
                  <a:srgbClr val="A2A7AB"/>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1E1502D-A185-4761-BFED-726E2A38DD38}" type="datetimeFigureOut">
              <a:rPr lang="en-US" smtClean="0"/>
              <a:t>5/14/2015</a:t>
            </a:fld>
            <a:endParaRPr lang="en-US"/>
          </a:p>
        </p:txBody>
      </p:sp>
      <p:sp>
        <p:nvSpPr>
          <p:cNvPr id="9" name="Slide Number Placeholder 8"/>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3754340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1E1502D-A185-4761-BFED-726E2A38DD38}" type="datetimeFigureOut">
              <a:rPr lang="en-US" smtClean="0"/>
              <a:t>5/14/2015</a:t>
            </a:fld>
            <a:endParaRPr lang="en-US"/>
          </a:p>
        </p:txBody>
      </p:sp>
      <p:sp>
        <p:nvSpPr>
          <p:cNvPr id="5" name="Slide Number Placeholder 4"/>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42467377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1502D-A185-4761-BFED-726E2A38DD38}" type="datetimeFigureOut">
              <a:rPr lang="en-US" smtClean="0"/>
              <a:t>5/14/2015</a:t>
            </a:fld>
            <a:endParaRPr lang="en-US"/>
          </a:p>
        </p:txBody>
      </p:sp>
      <p:sp>
        <p:nvSpPr>
          <p:cNvPr id="4" name="Slide Number Placeholder 3"/>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4210991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990600"/>
          </a:xfr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90600"/>
            <a:ext cx="5111750" cy="4953000"/>
          </a:xfrm>
        </p:spPr>
        <p:txBody>
          <a:bodyPr/>
          <a:lstStyle>
            <a:lvl1pPr>
              <a:defRPr sz="3200">
                <a:solidFill>
                  <a:srgbClr val="A2A7AB"/>
                </a:solidFill>
              </a:defRPr>
            </a:lvl1pPr>
            <a:lvl2pPr>
              <a:defRPr sz="2800">
                <a:solidFill>
                  <a:srgbClr val="A2A7AB"/>
                </a:solidFill>
              </a:defRPr>
            </a:lvl2pPr>
            <a:lvl3pPr>
              <a:defRPr sz="2400">
                <a:solidFill>
                  <a:srgbClr val="A2A7AB"/>
                </a:solidFill>
              </a:defRPr>
            </a:lvl3pPr>
            <a:lvl4pPr>
              <a:defRPr sz="2000">
                <a:solidFill>
                  <a:srgbClr val="A2A7AB"/>
                </a:solidFill>
              </a:defRPr>
            </a:lvl4pPr>
            <a:lvl5pPr>
              <a:defRPr sz="2000">
                <a:solidFill>
                  <a:srgbClr val="A2A7AB"/>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1"/>
            <a:ext cx="3008313" cy="3886200"/>
          </a:xfrm>
        </p:spPr>
        <p:txBody>
          <a:bodyPr/>
          <a:lstStyle>
            <a:lvl1pPr marL="0" indent="0">
              <a:buNone/>
              <a:defRPr sz="1400">
                <a:solidFill>
                  <a:srgbClr val="A2A7A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6823889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A2A7AB"/>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solidFill>
                  <a:srgbClr val="A2A7A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dirty="0"/>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41793557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A2A7AB"/>
                </a:solidFill>
              </a:defRPr>
            </a:lvl1pPr>
            <a:lvl2pPr>
              <a:defRPr>
                <a:solidFill>
                  <a:srgbClr val="A2A7AB"/>
                </a:solidFill>
              </a:defRPr>
            </a:lvl2pPr>
            <a:lvl3pPr>
              <a:defRPr>
                <a:solidFill>
                  <a:srgbClr val="A2A7AB"/>
                </a:solidFill>
              </a:defRPr>
            </a:lvl3pPr>
            <a:lvl4pPr>
              <a:defRPr>
                <a:solidFill>
                  <a:srgbClr val="A2A7AB"/>
                </a:solidFill>
              </a:defRPr>
            </a:lvl4pPr>
            <a:lvl5pPr>
              <a:defRPr>
                <a:solidFill>
                  <a:srgbClr val="A2A7A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24619520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1"/>
            <a:ext cx="2057400" cy="4953000"/>
          </a:xfr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90601"/>
            <a:ext cx="6019800" cy="4953000"/>
          </a:xfrm>
        </p:spPr>
        <p:txBody>
          <a:bodyPr vert="eaVert"/>
          <a:lstStyle>
            <a:lvl1pPr>
              <a:defRPr>
                <a:solidFill>
                  <a:srgbClr val="A2A7AB"/>
                </a:solidFill>
              </a:defRPr>
            </a:lvl1pPr>
            <a:lvl2pPr>
              <a:defRPr>
                <a:solidFill>
                  <a:srgbClr val="A2A7AB"/>
                </a:solidFill>
              </a:defRPr>
            </a:lvl2pPr>
            <a:lvl3pPr>
              <a:defRPr>
                <a:solidFill>
                  <a:srgbClr val="A2A7AB"/>
                </a:solidFill>
              </a:defRPr>
            </a:lvl3pPr>
            <a:lvl4pPr>
              <a:defRPr>
                <a:solidFill>
                  <a:srgbClr val="A2A7AB"/>
                </a:solidFill>
              </a:defRPr>
            </a:lvl4pPr>
            <a:lvl5pPr>
              <a:defRPr>
                <a:solidFill>
                  <a:srgbClr val="A2A7A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559617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1502D-A185-4761-BFED-726E2A38DD38}" type="datetimeFigureOut">
              <a:rPr lang="en-US" smtClean="0"/>
              <a:t>5/14/2015</a:t>
            </a:fld>
            <a:endParaRPr lang="en-US"/>
          </a:p>
        </p:txBody>
      </p:sp>
      <p:sp>
        <p:nvSpPr>
          <p:cNvPr id="4" name="Slide Number Placeholder 3"/>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2487583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990600"/>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90600"/>
            <a:ext cx="5111750" cy="4953000"/>
          </a:xfrm>
        </p:spPr>
        <p:txBody>
          <a:bodyPr/>
          <a:lstStyle>
            <a:lvl1pPr>
              <a:defRPr sz="3200">
                <a:solidFill>
                  <a:srgbClr val="2B3864"/>
                </a:solidFill>
              </a:defRPr>
            </a:lvl1pPr>
            <a:lvl2pPr>
              <a:defRPr sz="2800">
                <a:solidFill>
                  <a:srgbClr val="2B3864"/>
                </a:solidFill>
              </a:defRPr>
            </a:lvl2pPr>
            <a:lvl3pPr>
              <a:defRPr sz="2400">
                <a:solidFill>
                  <a:srgbClr val="2B3864"/>
                </a:solidFill>
              </a:defRPr>
            </a:lvl3pPr>
            <a:lvl4pPr>
              <a:defRPr sz="2000">
                <a:solidFill>
                  <a:srgbClr val="2B3864"/>
                </a:solidFill>
              </a:defRPr>
            </a:lvl4pPr>
            <a:lvl5pPr>
              <a:defRPr sz="2000">
                <a:solidFill>
                  <a:srgbClr val="2B3864"/>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1"/>
            <a:ext cx="3008313" cy="3886200"/>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20726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dirty="0"/>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2309899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jp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5.jp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6.jp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7.jp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905000" y="228600"/>
            <a:ext cx="6858000" cy="563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267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880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1502D-A185-4761-BFED-726E2A38DD38}" type="datetimeFigureOut">
              <a:rPr lang="en-US" smtClean="0"/>
              <a:t>5/14/2015</a:t>
            </a:fld>
            <a:endParaRPr lang="en-US" dirty="0"/>
          </a:p>
        </p:txBody>
      </p:sp>
      <p:sp>
        <p:nvSpPr>
          <p:cNvPr id="6" name="Slide Number Placeholder 5"/>
          <p:cNvSpPr>
            <a:spLocks noGrp="1"/>
          </p:cNvSpPr>
          <p:nvPr>
            <p:ph type="sldNum" sz="quarter" idx="4"/>
          </p:nvPr>
        </p:nvSpPr>
        <p:spPr>
          <a:xfrm>
            <a:off x="3962400" y="6188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2ED87-FC71-44B5-9EDE-04B9F267A4D8}" type="slidenum">
              <a:rPr lang="en-US" smtClean="0"/>
              <a:t>‹#›</a:t>
            </a:fld>
            <a:endParaRPr lang="en-US"/>
          </a:p>
        </p:txBody>
      </p:sp>
    </p:spTree>
    <p:extLst>
      <p:ext uri="{BB962C8B-B14F-4D97-AF65-F5344CB8AC3E}">
        <p14:creationId xmlns:p14="http://schemas.microsoft.com/office/powerpoint/2010/main" val="3899925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0" r:id="rId12"/>
    <p:sldLayoutId id="2147483721" r:id="rId13"/>
  </p:sldLayoutIdLst>
  <p:hf sldNum="0" hdr="0" ftr="0" dt="0"/>
  <p:txStyles>
    <p:titleStyle>
      <a:lvl1pPr algn="l" defTabSz="914400" rtl="0" eaLnBrk="1" latinLnBrk="0" hangingPunct="1">
        <a:spcBef>
          <a:spcPct val="0"/>
        </a:spcBef>
        <a:buNone/>
        <a:defRPr sz="4400" kern="1200">
          <a:solidFill>
            <a:srgbClr val="2B3864"/>
          </a:solidFill>
          <a:latin typeface="Franklin Gothic Demi Cond" panose="020B07060304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2B3864"/>
          </a:solidFill>
          <a:latin typeface="Franklin Gothic Medium Cond" panose="020B06060304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B3864"/>
          </a:solidFill>
          <a:latin typeface="Franklin Gothic Medium Cond" panose="020B06060304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B3864"/>
          </a:solidFill>
          <a:latin typeface="Franklin Gothic Medium Cond" panose="020B06060304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905000" y="228600"/>
            <a:ext cx="6858000" cy="563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267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880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1502D-A185-4761-BFED-726E2A38DD38}" type="datetimeFigureOut">
              <a:rPr lang="en-US" smtClean="0"/>
              <a:t>5/14/2015</a:t>
            </a:fld>
            <a:endParaRPr lang="en-US" dirty="0"/>
          </a:p>
        </p:txBody>
      </p:sp>
      <p:sp>
        <p:nvSpPr>
          <p:cNvPr id="6" name="Slide Number Placeholder 5"/>
          <p:cNvSpPr>
            <a:spLocks noGrp="1"/>
          </p:cNvSpPr>
          <p:nvPr>
            <p:ph type="sldNum" sz="quarter" idx="4"/>
          </p:nvPr>
        </p:nvSpPr>
        <p:spPr>
          <a:xfrm>
            <a:off x="3962400" y="6188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2ED87-FC71-44B5-9EDE-04B9F267A4D8}" type="slidenum">
              <a:rPr lang="en-US" smtClean="0"/>
              <a:t>‹#›</a:t>
            </a:fld>
            <a:endParaRPr lang="en-US"/>
          </a:p>
        </p:txBody>
      </p:sp>
    </p:spTree>
    <p:extLst>
      <p:ext uri="{BB962C8B-B14F-4D97-AF65-F5344CB8AC3E}">
        <p14:creationId xmlns:p14="http://schemas.microsoft.com/office/powerpoint/2010/main" val="18191967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400" kern="1200">
          <a:solidFill>
            <a:srgbClr val="2B3864"/>
          </a:solidFill>
          <a:latin typeface="Franklin Gothic Demi Cond" panose="020B07060304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2B3864"/>
          </a:solidFill>
          <a:latin typeface="Franklin Gothic Medium Cond" panose="020B06060304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B3864"/>
          </a:solidFill>
          <a:latin typeface="Franklin Gothic Medium Cond" panose="020B06060304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B3864"/>
          </a:solidFill>
          <a:latin typeface="Franklin Gothic Medium Cond" panose="020B06060304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905000" y="228600"/>
            <a:ext cx="6858000" cy="563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267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880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1502D-A185-4761-BFED-726E2A38DD38}" type="datetimeFigureOut">
              <a:rPr lang="en-US" smtClean="0"/>
              <a:t>5/14/2015</a:t>
            </a:fld>
            <a:endParaRPr lang="en-US" dirty="0"/>
          </a:p>
        </p:txBody>
      </p:sp>
      <p:sp>
        <p:nvSpPr>
          <p:cNvPr id="6" name="Slide Number Placeholder 5"/>
          <p:cNvSpPr>
            <a:spLocks noGrp="1"/>
          </p:cNvSpPr>
          <p:nvPr>
            <p:ph type="sldNum" sz="quarter" idx="4"/>
          </p:nvPr>
        </p:nvSpPr>
        <p:spPr>
          <a:xfrm>
            <a:off x="3962400" y="6188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2ED87-FC71-44B5-9EDE-04B9F267A4D8}" type="slidenum">
              <a:rPr lang="en-US" smtClean="0"/>
              <a:t>‹#›</a:t>
            </a:fld>
            <a:endParaRPr lang="en-US"/>
          </a:p>
        </p:txBody>
      </p:sp>
    </p:spTree>
    <p:extLst>
      <p:ext uri="{BB962C8B-B14F-4D97-AF65-F5344CB8AC3E}">
        <p14:creationId xmlns:p14="http://schemas.microsoft.com/office/powerpoint/2010/main" val="72707122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400" kern="1200">
          <a:solidFill>
            <a:srgbClr val="2B3864"/>
          </a:solidFill>
          <a:latin typeface="Franklin Gothic Demi Cond" panose="020B07060304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2B3864"/>
          </a:solidFill>
          <a:latin typeface="Franklin Gothic Medium Cond" panose="020B06060304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B3864"/>
          </a:solidFill>
          <a:latin typeface="Franklin Gothic Medium Cond" panose="020B06060304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B3864"/>
          </a:solidFill>
          <a:latin typeface="Franklin Gothic Medium Cond" panose="020B06060304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905000" y="228600"/>
            <a:ext cx="6858000" cy="563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267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880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1502D-A185-4761-BFED-726E2A38DD38}" type="datetimeFigureOut">
              <a:rPr lang="en-US" smtClean="0"/>
              <a:t>5/14/2015</a:t>
            </a:fld>
            <a:endParaRPr lang="en-US" dirty="0"/>
          </a:p>
        </p:txBody>
      </p:sp>
      <p:sp>
        <p:nvSpPr>
          <p:cNvPr id="6" name="Slide Number Placeholder 5"/>
          <p:cNvSpPr>
            <a:spLocks noGrp="1"/>
          </p:cNvSpPr>
          <p:nvPr>
            <p:ph type="sldNum" sz="quarter" idx="4"/>
          </p:nvPr>
        </p:nvSpPr>
        <p:spPr>
          <a:xfrm>
            <a:off x="3962400" y="6188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2ED87-FC71-44B5-9EDE-04B9F267A4D8}" type="slidenum">
              <a:rPr lang="en-US" smtClean="0"/>
              <a:t>‹#›</a:t>
            </a:fld>
            <a:endParaRPr lang="en-US"/>
          </a:p>
        </p:txBody>
      </p:sp>
    </p:spTree>
    <p:extLst>
      <p:ext uri="{BB962C8B-B14F-4D97-AF65-F5344CB8AC3E}">
        <p14:creationId xmlns:p14="http://schemas.microsoft.com/office/powerpoint/2010/main" val="8527315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400" kern="1200">
          <a:solidFill>
            <a:srgbClr val="2B3864"/>
          </a:solidFill>
          <a:latin typeface="Franklin Gothic Demi Cond" panose="020B07060304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2B3864"/>
          </a:solidFill>
          <a:latin typeface="Franklin Gothic Medium Cond" panose="020B06060304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B3864"/>
          </a:solidFill>
          <a:latin typeface="Franklin Gothic Medium Cond" panose="020B06060304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B3864"/>
          </a:solidFill>
          <a:latin typeface="Franklin Gothic Medium Cond" panose="020B06060304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905000" y="228600"/>
            <a:ext cx="6858000" cy="563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267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880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1502D-A185-4761-BFED-726E2A38DD38}" type="datetimeFigureOut">
              <a:rPr lang="en-US" smtClean="0"/>
              <a:t>5/14/2015</a:t>
            </a:fld>
            <a:endParaRPr lang="en-US" dirty="0"/>
          </a:p>
        </p:txBody>
      </p:sp>
      <p:sp>
        <p:nvSpPr>
          <p:cNvPr id="6" name="Slide Number Placeholder 5"/>
          <p:cNvSpPr>
            <a:spLocks noGrp="1"/>
          </p:cNvSpPr>
          <p:nvPr>
            <p:ph type="sldNum" sz="quarter" idx="4"/>
          </p:nvPr>
        </p:nvSpPr>
        <p:spPr>
          <a:xfrm>
            <a:off x="3962400" y="6188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2ED87-FC71-44B5-9EDE-04B9F267A4D8}" type="slidenum">
              <a:rPr lang="en-US" smtClean="0"/>
              <a:t>‹#›</a:t>
            </a:fld>
            <a:endParaRPr lang="en-US"/>
          </a:p>
        </p:txBody>
      </p:sp>
    </p:spTree>
    <p:extLst>
      <p:ext uri="{BB962C8B-B14F-4D97-AF65-F5344CB8AC3E}">
        <p14:creationId xmlns:p14="http://schemas.microsoft.com/office/powerpoint/2010/main" val="17161271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400" kern="1200">
          <a:solidFill>
            <a:srgbClr val="2B3864"/>
          </a:solidFill>
          <a:latin typeface="Franklin Gothic Demi Cond" panose="020B07060304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2B3864"/>
          </a:solidFill>
          <a:latin typeface="Franklin Gothic Medium Cond" panose="020B06060304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B3864"/>
          </a:solidFill>
          <a:latin typeface="Franklin Gothic Medium Cond" panose="020B06060304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B3864"/>
          </a:solidFill>
          <a:latin typeface="Franklin Gothic Medium Cond" panose="020B06060304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905000" y="228600"/>
            <a:ext cx="6858000" cy="563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267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880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1502D-A185-4761-BFED-726E2A38DD38}" type="datetimeFigureOut">
              <a:rPr lang="en-US" smtClean="0"/>
              <a:t>5/14/2015</a:t>
            </a:fld>
            <a:endParaRPr lang="en-US" dirty="0"/>
          </a:p>
        </p:txBody>
      </p:sp>
      <p:sp>
        <p:nvSpPr>
          <p:cNvPr id="6" name="Slide Number Placeholder 5"/>
          <p:cNvSpPr>
            <a:spLocks noGrp="1"/>
          </p:cNvSpPr>
          <p:nvPr>
            <p:ph type="sldNum" sz="quarter" idx="4"/>
          </p:nvPr>
        </p:nvSpPr>
        <p:spPr>
          <a:xfrm>
            <a:off x="3962400" y="6188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2ED87-FC71-44B5-9EDE-04B9F267A4D8}" type="slidenum">
              <a:rPr lang="en-US" smtClean="0"/>
              <a:t>‹#›</a:t>
            </a:fld>
            <a:endParaRPr lang="en-US"/>
          </a:p>
        </p:txBody>
      </p:sp>
    </p:spTree>
    <p:extLst>
      <p:ext uri="{BB962C8B-B14F-4D97-AF65-F5344CB8AC3E}">
        <p14:creationId xmlns:p14="http://schemas.microsoft.com/office/powerpoint/2010/main" val="1186395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solidFill>
            <a:schemeClr val="bg1"/>
          </a:solidFill>
          <a:latin typeface="Franklin Gothic Demi Cond" panose="020B07060304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Franklin Gothic Medium Cond" panose="020B06060304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Franklin Gothic Medium Cond" panose="020B06060304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Franklin Gothic Medium Cond" panose="020B06060304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Franklin Gothic Medium Cond" panose="020B06060304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Franklin Gothic Medium Cond" panose="020B06060304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hhs.gov/ocr/privacy/hipaa/administrative/securityrule/securityruleguidance.htm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hhs.gov/ocr/privacy"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7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mailto:mmstarry@hollandhart.com" TargetMode="External"/><Relationship Id="rId2" Type="http://schemas.openxmlformats.org/officeDocument/2006/relationships/hyperlink" Target="mailto:kcstanger@hollandhart.com" TargetMode="Externa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914401"/>
            <a:ext cx="7772400" cy="914400"/>
          </a:xfrm>
        </p:spPr>
        <p:txBody>
          <a:bodyPr/>
          <a:lstStyle/>
          <a:p>
            <a:pPr eaLnBrk="1" hangingPunct="1"/>
            <a:r>
              <a:rPr lang="en-US" dirty="0" smtClean="0"/>
              <a:t>HIPAA Privacy and Security Rules</a:t>
            </a:r>
          </a:p>
        </p:txBody>
      </p:sp>
      <p:sp>
        <p:nvSpPr>
          <p:cNvPr id="2051" name="Subtitle 2"/>
          <p:cNvSpPr>
            <a:spLocks noGrp="1"/>
          </p:cNvSpPr>
          <p:nvPr>
            <p:ph type="subTitle" idx="1"/>
          </p:nvPr>
        </p:nvSpPr>
        <p:spPr>
          <a:xfrm>
            <a:off x="5562600" y="2743200"/>
            <a:ext cx="3352800" cy="1752600"/>
          </a:xfrm>
        </p:spPr>
        <p:txBody>
          <a:bodyPr>
            <a:normAutofit lnSpcReduction="10000"/>
          </a:bodyPr>
          <a:lstStyle/>
          <a:p>
            <a:pPr marL="0" indent="0" algn="ctr" eaLnBrk="1" hangingPunct="1">
              <a:lnSpc>
                <a:spcPct val="90000"/>
              </a:lnSpc>
              <a:buFontTx/>
              <a:buNone/>
            </a:pPr>
            <a:r>
              <a:rPr lang="en-US" dirty="0" smtClean="0"/>
              <a:t>Kim C. Stanger</a:t>
            </a:r>
          </a:p>
          <a:p>
            <a:pPr marL="0" indent="0" algn="ctr" eaLnBrk="1" hangingPunct="1">
              <a:lnSpc>
                <a:spcPct val="90000"/>
              </a:lnSpc>
              <a:buFontTx/>
              <a:buNone/>
            </a:pPr>
            <a:r>
              <a:rPr lang="en-US" dirty="0" smtClean="0"/>
              <a:t>Compliance </a:t>
            </a:r>
            <a:r>
              <a:rPr lang="en-US" dirty="0" err="1" smtClean="0"/>
              <a:t>Bootcamp</a:t>
            </a:r>
            <a:endParaRPr lang="en-US" dirty="0" smtClean="0"/>
          </a:p>
          <a:p>
            <a:pPr marL="0" indent="0" algn="ctr" eaLnBrk="1" hangingPunct="1">
              <a:lnSpc>
                <a:spcPct val="90000"/>
              </a:lnSpc>
              <a:buFontTx/>
              <a:buNone/>
            </a:pPr>
            <a:r>
              <a:rPr lang="en-US" sz="2400" smtClean="0"/>
              <a:t>(5/15</a:t>
            </a:r>
            <a:r>
              <a:rPr lang="en-US" sz="2400" dirty="0" smtClean="0"/>
              <a:t>)</a:t>
            </a:r>
          </a:p>
          <a:p>
            <a:pPr marL="0" indent="0" algn="ctr" eaLnBrk="1" hangingPunct="1">
              <a:lnSpc>
                <a:spcPct val="90000"/>
              </a:lnSpc>
              <a:buFontTx/>
              <a:buNone/>
            </a:pPr>
            <a:endParaRPr lang="en-US" sz="14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05000"/>
            <a:ext cx="4876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819188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p:txBody>
          <a:bodyPr>
            <a:normAutofit fontScale="90000"/>
          </a:bodyPr>
          <a:lstStyle/>
          <a:p>
            <a:pPr eaLnBrk="1" hangingPunct="1"/>
            <a:r>
              <a:rPr lang="en-US" dirty="0" smtClean="0">
                <a:solidFill>
                  <a:schemeClr val="tx2">
                    <a:lumMod val="75000"/>
                  </a:schemeClr>
                </a:solidFill>
              </a:rPr>
              <a:t>Enforcement</a:t>
            </a:r>
          </a:p>
        </p:txBody>
      </p:sp>
      <p:sp>
        <p:nvSpPr>
          <p:cNvPr id="10243" name="Rectangle 3"/>
          <p:cNvSpPr>
            <a:spLocks noGrp="1" noChangeArrowheads="1"/>
          </p:cNvSpPr>
          <p:nvPr>
            <p:ph type="body" idx="4294967295"/>
          </p:nvPr>
        </p:nvSpPr>
        <p:spPr>
          <a:xfrm>
            <a:off x="304800" y="1066800"/>
            <a:ext cx="8534400" cy="4953000"/>
          </a:xfrm>
        </p:spPr>
        <p:txBody>
          <a:bodyPr>
            <a:normAutofit/>
          </a:bodyPr>
          <a:lstStyle/>
          <a:p>
            <a:pPr eaLnBrk="1" hangingPunct="1">
              <a:lnSpc>
                <a:spcPct val="90000"/>
              </a:lnSpc>
            </a:pPr>
            <a:r>
              <a:rPr lang="en-US" sz="2800" dirty="0" smtClean="0"/>
              <a:t>State attorney general can bring lawsuit.</a:t>
            </a:r>
          </a:p>
          <a:p>
            <a:pPr lvl="1" eaLnBrk="1" hangingPunct="1">
              <a:lnSpc>
                <a:spcPct val="90000"/>
              </a:lnSpc>
            </a:pPr>
            <a:r>
              <a:rPr lang="en-US" dirty="0" smtClean="0"/>
              <a:t>$25,000 fine per violation + fees and costs</a:t>
            </a:r>
          </a:p>
          <a:p>
            <a:pPr eaLnBrk="1" hangingPunct="1">
              <a:lnSpc>
                <a:spcPct val="90000"/>
              </a:lnSpc>
            </a:pPr>
            <a:r>
              <a:rPr lang="en-US" sz="2800" dirty="0" smtClean="0"/>
              <a:t>In future, individuals may recover percentage of penalties.</a:t>
            </a:r>
          </a:p>
          <a:p>
            <a:pPr lvl="1">
              <a:lnSpc>
                <a:spcPct val="90000"/>
              </a:lnSpc>
            </a:pPr>
            <a:r>
              <a:rPr lang="en-US" dirty="0" smtClean="0"/>
              <a:t>Still waiting for regulations.</a:t>
            </a:r>
          </a:p>
          <a:p>
            <a:pPr eaLnBrk="1" hangingPunct="1">
              <a:lnSpc>
                <a:spcPct val="90000"/>
              </a:lnSpc>
            </a:pPr>
            <a:r>
              <a:rPr lang="en-US" sz="2800" dirty="0" smtClean="0"/>
              <a:t>Must sanction employees who violate </a:t>
            </a:r>
            <a:r>
              <a:rPr lang="en-US" sz="2800" dirty="0" err="1" smtClean="0"/>
              <a:t>HIPAA</a:t>
            </a:r>
            <a:r>
              <a:rPr lang="en-US" sz="2800" dirty="0" smtClean="0"/>
              <a:t>.</a:t>
            </a:r>
          </a:p>
          <a:p>
            <a:pPr eaLnBrk="1" hangingPunct="1">
              <a:lnSpc>
                <a:spcPct val="90000"/>
              </a:lnSpc>
            </a:pPr>
            <a:r>
              <a:rPr lang="en-US" sz="2800" dirty="0" smtClean="0"/>
              <a:t>OCR to resume compliance audits.</a:t>
            </a:r>
          </a:p>
          <a:p>
            <a:pPr eaLnBrk="1" hangingPunct="1">
              <a:lnSpc>
                <a:spcPct val="90000"/>
              </a:lnSpc>
            </a:pPr>
            <a:r>
              <a:rPr lang="en-US" sz="2800" dirty="0" smtClean="0"/>
              <a:t>Must self-report breaches of unsecured protected health info.</a:t>
            </a:r>
          </a:p>
          <a:p>
            <a:pPr lvl="1">
              <a:lnSpc>
                <a:spcPct val="90000"/>
              </a:lnSpc>
            </a:pPr>
            <a:r>
              <a:rPr lang="en-US" sz="2400" dirty="0" smtClean="0"/>
              <a:t>To affected individuals.</a:t>
            </a:r>
          </a:p>
          <a:p>
            <a:pPr lvl="1">
              <a:lnSpc>
                <a:spcPct val="90000"/>
              </a:lnSpc>
            </a:pPr>
            <a:r>
              <a:rPr lang="en-US" sz="2400" dirty="0" smtClean="0"/>
              <a:t>To </a:t>
            </a:r>
            <a:r>
              <a:rPr lang="en-US" sz="2400" dirty="0" err="1" smtClean="0"/>
              <a:t>HHS</a:t>
            </a:r>
            <a:r>
              <a:rPr lang="en-US" sz="2400" dirty="0" smtClean="0"/>
              <a:t>.</a:t>
            </a:r>
          </a:p>
          <a:p>
            <a:pPr lvl="1">
              <a:lnSpc>
                <a:spcPct val="90000"/>
              </a:lnSpc>
            </a:pPr>
            <a:r>
              <a:rPr lang="en-US" sz="2400" dirty="0" smtClean="0"/>
              <a:t>To media if breach involves &gt; 500 persons.</a:t>
            </a:r>
          </a:p>
        </p:txBody>
      </p:sp>
    </p:spTree>
    <p:extLst>
      <p:ext uri="{BB962C8B-B14F-4D97-AF65-F5344CB8AC3E}">
        <p14:creationId xmlns:p14="http://schemas.microsoft.com/office/powerpoint/2010/main" val="181869479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0"/>
            <a:ext cx="16002000" cy="900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2126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447800"/>
            <a:ext cx="15087600" cy="848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599" y="2286000"/>
            <a:ext cx="2541587" cy="348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6094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and What Does it Cover?</a:t>
            </a:r>
            <a:endParaRPr lang="en-US" dirty="0"/>
          </a:p>
        </p:txBody>
      </p:sp>
      <p:sp>
        <p:nvSpPr>
          <p:cNvPr id="3" name="Content Placeholder 2"/>
          <p:cNvSpPr>
            <a:spLocks noGrp="1"/>
          </p:cNvSpPr>
          <p:nvPr>
            <p:ph idx="1"/>
          </p:nvPr>
        </p:nvSpPr>
        <p:spPr/>
        <p:txBody>
          <a:bodyPr/>
          <a:lstStyle/>
          <a:p>
            <a:endParaRPr lang="en-US" dirty="0"/>
          </a:p>
        </p:txBody>
      </p:sp>
      <p:pic>
        <p:nvPicPr>
          <p:cNvPr id="5" name="Picture 2" descr="http://wonderopolis.org/wp-content/uploads/2011/08/business-man-doctor-nurse_shutterstock_23776111-640x385.jpg"/>
          <p:cNvPicPr>
            <a:picLocks noChangeAspect="1" noChangeArrowheads="1"/>
          </p:cNvPicPr>
          <p:nvPr/>
        </p:nvPicPr>
        <p:blipFill>
          <a:blip r:embed="rId3" cstate="print"/>
          <a:srcRect/>
          <a:stretch>
            <a:fillRect/>
          </a:stretch>
        </p:blipFill>
        <p:spPr bwMode="auto">
          <a:xfrm>
            <a:off x="304800" y="838200"/>
            <a:ext cx="8634350" cy="5194103"/>
          </a:xfrm>
          <a:prstGeom prst="rect">
            <a:avLst/>
          </a:prstGeom>
          <a:noFill/>
        </p:spPr>
      </p:pic>
    </p:spTree>
    <p:extLst>
      <p:ext uri="{BB962C8B-B14F-4D97-AF65-F5344CB8AC3E}">
        <p14:creationId xmlns:p14="http://schemas.microsoft.com/office/powerpoint/2010/main" val="39576544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828800" y="46038"/>
            <a:ext cx="5715000" cy="868362"/>
          </a:xfrm>
        </p:spPr>
        <p:txBody>
          <a:bodyPr>
            <a:normAutofit/>
          </a:bodyPr>
          <a:lstStyle/>
          <a:p>
            <a:pPr eaLnBrk="1" hangingPunct="1"/>
            <a:r>
              <a:rPr lang="en-US" sz="4000" dirty="0" smtClean="0"/>
              <a:t>Entities Subject to </a:t>
            </a:r>
            <a:r>
              <a:rPr lang="en-US" sz="4000" dirty="0" err="1" smtClean="0"/>
              <a:t>HIPAA</a:t>
            </a:r>
            <a:endParaRPr lang="en-US" sz="4000" dirty="0" smtClean="0"/>
          </a:p>
        </p:txBody>
      </p:sp>
      <p:sp>
        <p:nvSpPr>
          <p:cNvPr id="15363" name="Rectangle 3"/>
          <p:cNvSpPr>
            <a:spLocks noGrp="1" noChangeArrowheads="1"/>
          </p:cNvSpPr>
          <p:nvPr>
            <p:ph type="body" sz="half" idx="1"/>
          </p:nvPr>
        </p:nvSpPr>
        <p:spPr>
          <a:xfrm>
            <a:off x="304800" y="1066800"/>
            <a:ext cx="8077200" cy="5029200"/>
          </a:xfrm>
        </p:spPr>
        <p:txBody>
          <a:bodyPr>
            <a:normAutofit lnSpcReduction="10000"/>
          </a:bodyPr>
          <a:lstStyle/>
          <a:p>
            <a:pPr eaLnBrk="1" hangingPunct="1"/>
            <a:r>
              <a:rPr lang="en-US" dirty="0" smtClean="0"/>
              <a:t>Covered entities</a:t>
            </a:r>
          </a:p>
          <a:p>
            <a:pPr lvl="1" eaLnBrk="1" hangingPunct="1"/>
            <a:r>
              <a:rPr lang="en-US" sz="2800" dirty="0" smtClean="0"/>
              <a:t>Health care providers who engage in certain electronic transactions.</a:t>
            </a:r>
          </a:p>
          <a:p>
            <a:pPr lvl="1" eaLnBrk="1" hangingPunct="1"/>
            <a:r>
              <a:rPr lang="en-US" sz="2800" dirty="0" smtClean="0"/>
              <a:t>Health plans, including employee group health plans if:</a:t>
            </a:r>
          </a:p>
          <a:p>
            <a:pPr lvl="2" eaLnBrk="1" hangingPunct="1"/>
            <a:r>
              <a:rPr lang="en-US" sz="2800" dirty="0" smtClean="0"/>
              <a:t>50 or more participants; or</a:t>
            </a:r>
          </a:p>
          <a:p>
            <a:pPr lvl="2" eaLnBrk="1" hangingPunct="1"/>
            <a:r>
              <a:rPr lang="en-US" sz="2800" dirty="0" smtClean="0"/>
              <a:t>Administered by third party (e.g., TPA or insurer).</a:t>
            </a:r>
          </a:p>
          <a:p>
            <a:pPr lvl="1" eaLnBrk="1" hangingPunct="1"/>
            <a:r>
              <a:rPr lang="en-US" sz="2800" dirty="0" smtClean="0"/>
              <a:t>Health care clearinghouses.</a:t>
            </a:r>
          </a:p>
          <a:p>
            <a:pPr eaLnBrk="1" hangingPunct="1"/>
            <a:r>
              <a:rPr lang="en-US" dirty="0" smtClean="0"/>
              <a:t>Business associates of covered entities</a:t>
            </a:r>
          </a:p>
          <a:p>
            <a:pPr lvl="1"/>
            <a:r>
              <a:rPr lang="en-US" dirty="0" smtClean="0"/>
              <a:t>Entities with whom you share PHI to perform services on your behalf.</a:t>
            </a:r>
          </a:p>
        </p:txBody>
      </p:sp>
    </p:spTree>
    <p:extLst>
      <p:ext uri="{BB962C8B-B14F-4D97-AF65-F5344CB8AC3E}">
        <p14:creationId xmlns:p14="http://schemas.microsoft.com/office/powerpoint/2010/main" val="4091839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828800" y="76200"/>
            <a:ext cx="6400800" cy="868362"/>
          </a:xfrm>
        </p:spPr>
        <p:txBody>
          <a:bodyPr>
            <a:normAutofit fontScale="90000"/>
          </a:bodyPr>
          <a:lstStyle/>
          <a:p>
            <a:pPr eaLnBrk="1" hangingPunct="1"/>
            <a:r>
              <a:rPr lang="en-US" dirty="0" smtClean="0"/>
              <a:t>Protected Health Information</a:t>
            </a:r>
          </a:p>
        </p:txBody>
      </p:sp>
      <p:sp>
        <p:nvSpPr>
          <p:cNvPr id="16387" name="Rectangle 4"/>
          <p:cNvSpPr>
            <a:spLocks noGrp="1" noChangeArrowheads="1"/>
          </p:cNvSpPr>
          <p:nvPr>
            <p:ph type="body" sz="half" idx="2"/>
          </p:nvPr>
        </p:nvSpPr>
        <p:spPr>
          <a:xfrm>
            <a:off x="381000" y="1066800"/>
            <a:ext cx="8305800" cy="4953000"/>
          </a:xfrm>
        </p:spPr>
        <p:txBody>
          <a:bodyPr>
            <a:normAutofit/>
          </a:bodyPr>
          <a:lstStyle/>
          <a:p>
            <a:pPr eaLnBrk="1" hangingPunct="1"/>
            <a:r>
              <a:rPr lang="en-US" sz="2800" dirty="0" smtClean="0"/>
              <a:t>Protected health info (“PHI”) =</a:t>
            </a:r>
          </a:p>
          <a:p>
            <a:pPr lvl="1"/>
            <a:r>
              <a:rPr lang="en-US" dirty="0" smtClean="0"/>
              <a:t>Individually identifiable health info, i.e., info that could be used to identify individual.</a:t>
            </a:r>
          </a:p>
          <a:p>
            <a:pPr lvl="1"/>
            <a:r>
              <a:rPr lang="en-US" dirty="0" smtClean="0"/>
              <a:t>Concerns physical or mental health, health care, or payment.</a:t>
            </a:r>
          </a:p>
          <a:p>
            <a:pPr lvl="1"/>
            <a:r>
              <a:rPr lang="en-US" dirty="0" smtClean="0"/>
              <a:t>Created or received by covered entity in its capacity as a healthcare provider.</a:t>
            </a:r>
          </a:p>
          <a:p>
            <a:pPr lvl="1"/>
            <a:r>
              <a:rPr lang="en-US" dirty="0" smtClean="0"/>
              <a:t>Maintained in any form or medium, e.g., oral, paper, electronic, images, etc.</a:t>
            </a:r>
          </a:p>
          <a:p>
            <a:r>
              <a:rPr lang="en-US" sz="2800" dirty="0" smtClean="0"/>
              <a:t>Not de-identified info.</a:t>
            </a:r>
          </a:p>
        </p:txBody>
      </p:sp>
    </p:spTree>
    <p:extLst>
      <p:ext uri="{BB962C8B-B14F-4D97-AF65-F5344CB8AC3E}">
        <p14:creationId xmlns:p14="http://schemas.microsoft.com/office/powerpoint/2010/main" val="630688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828800" y="152400"/>
            <a:ext cx="7086600" cy="685800"/>
          </a:xfrm>
        </p:spPr>
        <p:txBody>
          <a:bodyPr>
            <a:noAutofit/>
          </a:bodyPr>
          <a:lstStyle/>
          <a:p>
            <a:pPr eaLnBrk="1" hangingPunct="1"/>
            <a:r>
              <a:rPr lang="en-US" sz="4000" dirty="0" smtClean="0"/>
              <a:t>Prohibited Actions</a:t>
            </a:r>
          </a:p>
        </p:txBody>
      </p:sp>
      <p:sp>
        <p:nvSpPr>
          <p:cNvPr id="17411" name="Rectangle 4"/>
          <p:cNvSpPr>
            <a:spLocks noGrp="1" noChangeArrowheads="1"/>
          </p:cNvSpPr>
          <p:nvPr>
            <p:ph type="body" sz="half" idx="2"/>
          </p:nvPr>
        </p:nvSpPr>
        <p:spPr>
          <a:xfrm>
            <a:off x="533400" y="1143000"/>
            <a:ext cx="7848600" cy="4648200"/>
          </a:xfrm>
        </p:spPr>
        <p:txBody>
          <a:bodyPr>
            <a:normAutofit/>
          </a:bodyPr>
          <a:lstStyle/>
          <a:p>
            <a:pPr eaLnBrk="1" hangingPunct="1"/>
            <a:r>
              <a:rPr lang="en-US" sz="3000" dirty="0" smtClean="0"/>
              <a:t>Unauthorized disclosure outside covered entity.</a:t>
            </a:r>
          </a:p>
          <a:p>
            <a:pPr eaLnBrk="1" hangingPunct="1"/>
            <a:r>
              <a:rPr lang="en-US" sz="3000" dirty="0" smtClean="0"/>
              <a:t>Unauthorized use within covered entity.</a:t>
            </a:r>
          </a:p>
          <a:p>
            <a:pPr eaLnBrk="1" hangingPunct="1"/>
            <a:r>
              <a:rPr lang="en-US" sz="3000" dirty="0" smtClean="0"/>
              <a:t>Unauthorized access within covered entity.</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48000"/>
            <a:ext cx="3581400" cy="2844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985110"/>
            <a:ext cx="3657600" cy="2907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0671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1905000" y="533400"/>
            <a:ext cx="6858000" cy="563562"/>
          </a:xfrm>
        </p:spPr>
        <p:txBody>
          <a:bodyPr>
            <a:normAutofit fontScale="90000"/>
          </a:bodyPr>
          <a:lstStyle/>
          <a:p>
            <a:pPr eaLnBrk="1" hangingPunct="1"/>
            <a:r>
              <a:rPr lang="en-US" dirty="0" smtClean="0"/>
              <a:t>Use and Disclosure Rules</a:t>
            </a:r>
            <a:br>
              <a:rPr lang="en-US" dirty="0" smtClean="0"/>
            </a:br>
            <a:r>
              <a:rPr lang="en-US" dirty="0" smtClean="0"/>
              <a:t>(45 CFR 164.502-.514)</a:t>
            </a:r>
          </a:p>
        </p:txBody>
      </p:sp>
      <p:pic>
        <p:nvPicPr>
          <p:cNvPr id="18435" name="Picture 6" descr="Copy of j0316767"/>
          <p:cNvPicPr>
            <a:picLocks noGrp="1" noChangeAspect="1" noChangeArrowheads="1"/>
          </p:cNvPicPr>
          <p:nvPr>
            <p:ph idx="1"/>
          </p:nvPr>
        </p:nvPicPr>
        <p:blipFill>
          <a:blip r:embed="rId3" cstate="print"/>
          <a:stretch>
            <a:fillRect/>
          </a:stretch>
        </p:blipFill>
        <p:spPr>
          <a:xfrm>
            <a:off x="1371600" y="1600200"/>
            <a:ext cx="6629400" cy="4397502"/>
          </a:xfrm>
          <a:noFill/>
        </p:spPr>
      </p:pic>
    </p:spTree>
    <p:extLst>
      <p:ext uri="{BB962C8B-B14F-4D97-AF65-F5344CB8AC3E}">
        <p14:creationId xmlns:p14="http://schemas.microsoft.com/office/powerpoint/2010/main" val="24398765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body" idx="1"/>
          </p:nvPr>
        </p:nvSpPr>
        <p:spPr>
          <a:xfrm>
            <a:off x="304800" y="1066800"/>
            <a:ext cx="8382000" cy="4953000"/>
          </a:xfrm>
        </p:spPr>
        <p:txBody>
          <a:bodyPr>
            <a:normAutofit fontScale="92500" lnSpcReduction="10000"/>
          </a:bodyPr>
          <a:lstStyle/>
          <a:p>
            <a:pPr eaLnBrk="1" hangingPunct="1"/>
            <a:r>
              <a:rPr lang="en-US" dirty="0" smtClean="0"/>
              <a:t>Cannot use or disclose PHI unless—</a:t>
            </a:r>
          </a:p>
          <a:p>
            <a:pPr lvl="1" eaLnBrk="1" hangingPunct="1"/>
            <a:r>
              <a:rPr lang="en-US" dirty="0" smtClean="0"/>
              <a:t>For purposes of treatment, payment, or healthcare operations.</a:t>
            </a:r>
          </a:p>
          <a:p>
            <a:pPr lvl="1" eaLnBrk="1" hangingPunct="1"/>
            <a:r>
              <a:rPr lang="en-US" dirty="0" smtClean="0"/>
              <a:t>For disclosures to family members and others involved patients care or payment for care if:</a:t>
            </a:r>
          </a:p>
          <a:p>
            <a:pPr lvl="2" eaLnBrk="1" hangingPunct="1"/>
            <a:r>
              <a:rPr lang="en-US" sz="2400" dirty="0" smtClean="0"/>
              <a:t>Patient has not objected,</a:t>
            </a:r>
          </a:p>
          <a:p>
            <a:pPr lvl="2" eaLnBrk="1" hangingPunct="1"/>
            <a:r>
              <a:rPr lang="en-US" sz="2400" dirty="0" smtClean="0"/>
              <a:t>Disclosure appropriate under circumstances, and</a:t>
            </a:r>
          </a:p>
          <a:p>
            <a:pPr lvl="2" eaLnBrk="1" hangingPunct="1"/>
            <a:r>
              <a:rPr lang="en-US" sz="2400" dirty="0" smtClean="0"/>
              <a:t>Limit disclosure to person’s involvement.</a:t>
            </a:r>
          </a:p>
          <a:p>
            <a:pPr lvl="1" eaLnBrk="1" hangingPunct="1"/>
            <a:r>
              <a:rPr lang="en-US" dirty="0" smtClean="0"/>
              <a:t>For certain safety or government purposes as listed in 45 CFR 164.512.</a:t>
            </a:r>
          </a:p>
          <a:p>
            <a:pPr lvl="1" eaLnBrk="1" hangingPunct="1"/>
            <a:r>
              <a:rPr lang="en-US" dirty="0" smtClean="0"/>
              <a:t>Have a valid written authorization signed by patient that complies with 45 CFR 164.508.</a:t>
            </a:r>
          </a:p>
        </p:txBody>
      </p:sp>
      <p:sp>
        <p:nvSpPr>
          <p:cNvPr id="6" name="Title 5"/>
          <p:cNvSpPr>
            <a:spLocks noGrp="1"/>
          </p:cNvSpPr>
          <p:nvPr>
            <p:ph type="title"/>
          </p:nvPr>
        </p:nvSpPr>
        <p:spPr/>
        <p:txBody>
          <a:bodyPr>
            <a:normAutofit fontScale="90000"/>
          </a:bodyPr>
          <a:lstStyle/>
          <a:p>
            <a:r>
              <a:rPr lang="en-US" dirty="0" smtClean="0"/>
              <a:t>Use and Disclosure Rules</a:t>
            </a:r>
            <a:endParaRPr lang="en-US" dirty="0"/>
          </a:p>
        </p:txBody>
      </p:sp>
    </p:spTree>
    <p:extLst>
      <p:ext uri="{BB962C8B-B14F-4D97-AF65-F5344CB8AC3E}">
        <p14:creationId xmlns:p14="http://schemas.microsoft.com/office/powerpoint/2010/main" val="3829160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304800" y="1066801"/>
            <a:ext cx="8534400" cy="4952999"/>
          </a:xfrm>
        </p:spPr>
        <p:txBody>
          <a:bodyPr>
            <a:normAutofit/>
          </a:bodyPr>
          <a:lstStyle/>
          <a:p>
            <a:pPr eaLnBrk="1" hangingPunct="1"/>
            <a:r>
              <a:rPr lang="en-US" sz="2800" dirty="0" smtClean="0"/>
              <a:t>May use or disclose PHI without patient’s authorization for:</a:t>
            </a:r>
          </a:p>
          <a:p>
            <a:pPr lvl="1" eaLnBrk="1" hangingPunct="1"/>
            <a:r>
              <a:rPr lang="en-US" dirty="0" smtClean="0"/>
              <a:t>Treatment</a:t>
            </a:r>
          </a:p>
          <a:p>
            <a:pPr lvl="1" eaLnBrk="1" hangingPunct="1"/>
            <a:r>
              <a:rPr lang="en-US" dirty="0" smtClean="0"/>
              <a:t>Payment</a:t>
            </a:r>
          </a:p>
          <a:p>
            <a:pPr lvl="1" eaLnBrk="1" hangingPunct="1"/>
            <a:r>
              <a:rPr lang="en-US" dirty="0" smtClean="0"/>
              <a:t>Health care operations</a:t>
            </a:r>
          </a:p>
          <a:p>
            <a:pPr marL="457200" lvl="1" indent="0" eaLnBrk="1" hangingPunct="1">
              <a:buNone/>
            </a:pPr>
            <a:r>
              <a:rPr lang="en-US" dirty="0" smtClean="0"/>
              <a:t>Except psychotherapy notes.</a:t>
            </a:r>
          </a:p>
          <a:p>
            <a:pPr eaLnBrk="1" hangingPunct="1"/>
            <a:r>
              <a:rPr lang="en-US" sz="2800" dirty="0" smtClean="0"/>
              <a:t>If agree with patient to limit use or disclosure for treatment, payment, or healthcare operations, you must abide by that agreement except in an emergency.</a:t>
            </a:r>
          </a:p>
          <a:p>
            <a:pPr lvl="1" eaLnBrk="1" hangingPunct="1"/>
            <a:r>
              <a:rPr lang="en-US" dirty="0" smtClean="0"/>
              <a:t>Don’t agree!  It increases liability.</a:t>
            </a:r>
          </a:p>
          <a:p>
            <a:pPr marL="0" indent="0">
              <a:buNone/>
            </a:pPr>
            <a:r>
              <a:rPr lang="en-US" sz="2000" dirty="0" smtClean="0"/>
              <a:t>(45 </a:t>
            </a:r>
            <a:r>
              <a:rPr lang="en-US" sz="2000" dirty="0" err="1" smtClean="0"/>
              <a:t>CFR</a:t>
            </a:r>
            <a:r>
              <a:rPr lang="en-US" sz="2000" dirty="0" smtClean="0"/>
              <a:t> 164.506 and 164.522)</a:t>
            </a:r>
          </a:p>
        </p:txBody>
      </p:sp>
      <p:sp>
        <p:nvSpPr>
          <p:cNvPr id="6" name="Title 5"/>
          <p:cNvSpPr>
            <a:spLocks noGrp="1"/>
          </p:cNvSpPr>
          <p:nvPr>
            <p:ph type="title"/>
          </p:nvPr>
        </p:nvSpPr>
        <p:spPr>
          <a:xfrm>
            <a:off x="1905000" y="228600"/>
            <a:ext cx="6858000" cy="563562"/>
          </a:xfrm>
        </p:spPr>
        <p:txBody>
          <a:bodyPr>
            <a:normAutofit fontScale="90000"/>
          </a:bodyPr>
          <a:lstStyle/>
          <a:p>
            <a:r>
              <a:rPr lang="en-US" dirty="0" smtClean="0"/>
              <a:t>Treatment, Payment or Operations</a:t>
            </a:r>
            <a:endParaRPr lang="en-US" dirty="0"/>
          </a:p>
        </p:txBody>
      </p:sp>
    </p:spTree>
    <p:extLst>
      <p:ext uri="{BB962C8B-B14F-4D97-AF65-F5344CB8AC3E}">
        <p14:creationId xmlns:p14="http://schemas.microsoft.com/office/powerpoint/2010/main" val="1265381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a:xfrm>
            <a:off x="457200" y="1143000"/>
            <a:ext cx="8229600" cy="4724401"/>
          </a:xfrm>
        </p:spPr>
        <p:txBody>
          <a:bodyPr>
            <a:normAutofit fontScale="92500" lnSpcReduction="10000"/>
          </a:bodyPr>
          <a:lstStyle/>
          <a:p>
            <a:pPr marL="0" indent="0">
              <a:buNone/>
            </a:pPr>
            <a:r>
              <a:rPr lang="en-US" dirty="0"/>
              <a:t>This presentation is similar to any other legal education materials designed to provide general information on pertinent legal topics. The statements made as part of the presentation are provided for educational purposes only. They do not constitute legal advice nor do they necessarily reflect the views of Holland &amp; Hart LLP or any of its attorneys other than the speaker. This presentation is not intended to create an attorney-client relationship between you and Holland &amp; Hart LLP. If you have specific questions as to the application of law to your activities, you should seek the advice of your legal counsel.</a:t>
            </a:r>
          </a:p>
          <a:p>
            <a:endParaRPr lang="en-US" dirty="0"/>
          </a:p>
        </p:txBody>
      </p:sp>
    </p:spTree>
    <p:extLst>
      <p:ext uri="{BB962C8B-B14F-4D97-AF65-F5344CB8AC3E}">
        <p14:creationId xmlns:p14="http://schemas.microsoft.com/office/powerpoint/2010/main" val="606365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sz="half" idx="2"/>
          </p:nvPr>
        </p:nvSpPr>
        <p:spPr>
          <a:xfrm>
            <a:off x="304800" y="1066800"/>
            <a:ext cx="8534400" cy="4953000"/>
          </a:xfrm>
        </p:spPr>
        <p:txBody>
          <a:bodyPr>
            <a:normAutofit lnSpcReduction="10000"/>
          </a:bodyPr>
          <a:lstStyle/>
          <a:p>
            <a:pPr eaLnBrk="1" hangingPunct="1">
              <a:lnSpc>
                <a:spcPct val="90000"/>
              </a:lnSpc>
            </a:pPr>
            <a:r>
              <a:rPr lang="en-US" sz="2600" dirty="0" smtClean="0">
                <a:solidFill>
                  <a:schemeClr val="tx2">
                    <a:lumMod val="75000"/>
                  </a:schemeClr>
                </a:solidFill>
              </a:rPr>
              <a:t>May use or disclose PHI to family or others involved in patient’s care or payment for care if conditions met.</a:t>
            </a:r>
          </a:p>
          <a:p>
            <a:pPr lvl="1" eaLnBrk="1" hangingPunct="1">
              <a:lnSpc>
                <a:spcPct val="90000"/>
              </a:lnSpc>
            </a:pPr>
            <a:r>
              <a:rPr lang="en-US" sz="2600" dirty="0" smtClean="0">
                <a:solidFill>
                  <a:schemeClr val="tx2">
                    <a:lumMod val="75000"/>
                  </a:schemeClr>
                </a:solidFill>
              </a:rPr>
              <a:t>If patient present, may disclose if:</a:t>
            </a:r>
          </a:p>
          <a:p>
            <a:pPr lvl="2" eaLnBrk="1" hangingPunct="1">
              <a:lnSpc>
                <a:spcPct val="90000"/>
              </a:lnSpc>
            </a:pPr>
            <a:r>
              <a:rPr lang="en-US" sz="2600" dirty="0" smtClean="0">
                <a:solidFill>
                  <a:schemeClr val="tx2">
                    <a:lumMod val="75000"/>
                  </a:schemeClr>
                </a:solidFill>
              </a:rPr>
              <a:t>Patient agrees to disclosure or has chance to object and does not object, or</a:t>
            </a:r>
          </a:p>
          <a:p>
            <a:pPr lvl="2" eaLnBrk="1" hangingPunct="1">
              <a:lnSpc>
                <a:spcPct val="90000"/>
              </a:lnSpc>
            </a:pPr>
            <a:r>
              <a:rPr lang="en-US" sz="2600" dirty="0" smtClean="0">
                <a:solidFill>
                  <a:schemeClr val="tx2">
                    <a:lumMod val="75000"/>
                  </a:schemeClr>
                </a:solidFill>
              </a:rPr>
              <a:t>Reasonable to infer agreement from circumstances.</a:t>
            </a:r>
          </a:p>
          <a:p>
            <a:pPr lvl="1" eaLnBrk="1" hangingPunct="1">
              <a:lnSpc>
                <a:spcPct val="90000"/>
              </a:lnSpc>
            </a:pPr>
            <a:r>
              <a:rPr lang="en-US" sz="2600" dirty="0" smtClean="0">
                <a:solidFill>
                  <a:schemeClr val="tx2">
                    <a:lumMod val="75000"/>
                  </a:schemeClr>
                </a:solidFill>
              </a:rPr>
              <a:t>If patient unable to agree, may disclose if:</a:t>
            </a:r>
          </a:p>
          <a:p>
            <a:pPr lvl="2" eaLnBrk="1" hangingPunct="1">
              <a:lnSpc>
                <a:spcPct val="90000"/>
              </a:lnSpc>
            </a:pPr>
            <a:r>
              <a:rPr lang="en-US" sz="2600" dirty="0" smtClean="0">
                <a:solidFill>
                  <a:schemeClr val="tx2">
                    <a:lumMod val="75000"/>
                  </a:schemeClr>
                </a:solidFill>
              </a:rPr>
              <a:t>Patient has not objected; and</a:t>
            </a:r>
          </a:p>
          <a:p>
            <a:pPr lvl="2" eaLnBrk="1" hangingPunct="1">
              <a:lnSpc>
                <a:spcPct val="90000"/>
              </a:lnSpc>
            </a:pPr>
            <a:r>
              <a:rPr lang="en-US" sz="2600" dirty="0" smtClean="0">
                <a:solidFill>
                  <a:schemeClr val="tx2">
                    <a:lumMod val="75000"/>
                  </a:schemeClr>
                </a:solidFill>
              </a:rPr>
              <a:t>You determine it is in the best interest of patient.</a:t>
            </a:r>
          </a:p>
          <a:p>
            <a:pPr lvl="1" eaLnBrk="1" hangingPunct="1">
              <a:lnSpc>
                <a:spcPct val="90000"/>
              </a:lnSpc>
            </a:pPr>
            <a:r>
              <a:rPr lang="en-US" sz="2600" dirty="0" smtClean="0">
                <a:solidFill>
                  <a:schemeClr val="tx2">
                    <a:lumMod val="75000"/>
                  </a:schemeClr>
                </a:solidFill>
              </a:rPr>
              <a:t>Limit disclosure to scope of person’s involvement.</a:t>
            </a:r>
          </a:p>
          <a:p>
            <a:pPr eaLnBrk="1" hangingPunct="1">
              <a:lnSpc>
                <a:spcPct val="90000"/>
              </a:lnSpc>
            </a:pPr>
            <a:r>
              <a:rPr lang="en-US" sz="2600" dirty="0" smtClean="0">
                <a:solidFill>
                  <a:schemeClr val="tx2">
                    <a:lumMod val="75000"/>
                  </a:schemeClr>
                </a:solidFill>
              </a:rPr>
              <a:t>Applies to disclosures after the patient is deceased.</a:t>
            </a:r>
          </a:p>
          <a:p>
            <a:pPr marL="0" indent="0" eaLnBrk="1" hangingPunct="1">
              <a:lnSpc>
                <a:spcPct val="90000"/>
              </a:lnSpc>
              <a:buNone/>
            </a:pPr>
            <a:r>
              <a:rPr lang="en-US" sz="2000" dirty="0" smtClean="0">
                <a:solidFill>
                  <a:schemeClr val="tx2">
                    <a:lumMod val="75000"/>
                  </a:schemeClr>
                </a:solidFill>
              </a:rPr>
              <a:t>(45 </a:t>
            </a:r>
            <a:r>
              <a:rPr lang="en-US" sz="2000" dirty="0" err="1" smtClean="0">
                <a:solidFill>
                  <a:schemeClr val="tx2">
                    <a:lumMod val="75000"/>
                  </a:schemeClr>
                </a:solidFill>
              </a:rPr>
              <a:t>CFR</a:t>
            </a:r>
            <a:r>
              <a:rPr lang="en-US" sz="2000" dirty="0" smtClean="0">
                <a:solidFill>
                  <a:schemeClr val="tx2">
                    <a:lumMod val="75000"/>
                  </a:schemeClr>
                </a:solidFill>
              </a:rPr>
              <a:t> 164.510)</a:t>
            </a:r>
          </a:p>
        </p:txBody>
      </p:sp>
      <p:sp>
        <p:nvSpPr>
          <p:cNvPr id="6" name="Title 5"/>
          <p:cNvSpPr>
            <a:spLocks noGrp="1"/>
          </p:cNvSpPr>
          <p:nvPr>
            <p:ph type="title"/>
          </p:nvPr>
        </p:nvSpPr>
        <p:spPr>
          <a:xfrm>
            <a:off x="1828800" y="152400"/>
            <a:ext cx="6400800" cy="685800"/>
          </a:xfrm>
        </p:spPr>
        <p:txBody>
          <a:bodyPr>
            <a:noAutofit/>
          </a:bodyPr>
          <a:lstStyle/>
          <a:p>
            <a:r>
              <a:rPr lang="en-US" sz="4000" dirty="0" smtClean="0"/>
              <a:t>Persons Involved in Care</a:t>
            </a:r>
            <a:endParaRPr lang="en-US" sz="4000" dirty="0"/>
          </a:p>
        </p:txBody>
      </p:sp>
    </p:spTree>
    <p:extLst>
      <p:ext uri="{BB962C8B-B14F-4D97-AF65-F5344CB8AC3E}">
        <p14:creationId xmlns:p14="http://schemas.microsoft.com/office/powerpoint/2010/main" val="2785584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828800" y="228600"/>
            <a:ext cx="8153400" cy="609600"/>
          </a:xfrm>
        </p:spPr>
        <p:txBody>
          <a:bodyPr>
            <a:normAutofit fontScale="90000"/>
          </a:bodyPr>
          <a:lstStyle/>
          <a:p>
            <a:pPr eaLnBrk="1" hangingPunct="1"/>
            <a:r>
              <a:rPr lang="en-US" dirty="0" smtClean="0"/>
              <a:t>Safety and Govt Functions </a:t>
            </a:r>
          </a:p>
        </p:txBody>
      </p:sp>
      <p:sp>
        <p:nvSpPr>
          <p:cNvPr id="20483" name="Rectangle 3"/>
          <p:cNvSpPr>
            <a:spLocks noGrp="1" noChangeArrowheads="1"/>
          </p:cNvSpPr>
          <p:nvPr>
            <p:ph type="body" idx="1"/>
          </p:nvPr>
        </p:nvSpPr>
        <p:spPr>
          <a:xfrm>
            <a:off x="457200" y="1066800"/>
            <a:ext cx="8229600" cy="5029200"/>
          </a:xfrm>
        </p:spPr>
        <p:txBody>
          <a:bodyPr>
            <a:normAutofit lnSpcReduction="10000"/>
          </a:bodyPr>
          <a:lstStyle/>
          <a:p>
            <a:pPr eaLnBrk="1" hangingPunct="1">
              <a:lnSpc>
                <a:spcPct val="80000"/>
              </a:lnSpc>
            </a:pPr>
            <a:r>
              <a:rPr lang="en-US" sz="2800" dirty="0" smtClean="0"/>
              <a:t>Authorization is not required if certain regulatory conditions are satisfied.</a:t>
            </a:r>
          </a:p>
          <a:p>
            <a:pPr lvl="1" eaLnBrk="1" hangingPunct="1">
              <a:lnSpc>
                <a:spcPct val="80000"/>
              </a:lnSpc>
            </a:pPr>
            <a:r>
              <a:rPr lang="en-US" sz="2400" dirty="0" smtClean="0"/>
              <a:t>Avoid serious and imminent threat</a:t>
            </a:r>
          </a:p>
          <a:p>
            <a:pPr lvl="1" eaLnBrk="1" hangingPunct="1">
              <a:lnSpc>
                <a:spcPct val="80000"/>
              </a:lnSpc>
            </a:pPr>
            <a:r>
              <a:rPr lang="en-US" sz="2400" dirty="0" smtClean="0"/>
              <a:t>Another law requires disclosure</a:t>
            </a:r>
          </a:p>
          <a:p>
            <a:pPr lvl="1" eaLnBrk="1" hangingPunct="1">
              <a:lnSpc>
                <a:spcPct val="80000"/>
              </a:lnSpc>
            </a:pPr>
            <a:r>
              <a:rPr lang="en-US" sz="2400" dirty="0" smtClean="0"/>
              <a:t>Per court order, warrant or subpoena</a:t>
            </a:r>
          </a:p>
          <a:p>
            <a:pPr lvl="1" eaLnBrk="1" hangingPunct="1">
              <a:lnSpc>
                <a:spcPct val="80000"/>
              </a:lnSpc>
            </a:pPr>
            <a:r>
              <a:rPr lang="en-US" sz="2400" dirty="0" smtClean="0"/>
              <a:t>Law enforcement if conditions satisfied</a:t>
            </a:r>
          </a:p>
          <a:p>
            <a:pPr lvl="1" eaLnBrk="1" hangingPunct="1">
              <a:lnSpc>
                <a:spcPct val="80000"/>
              </a:lnSpc>
            </a:pPr>
            <a:r>
              <a:rPr lang="en-US" sz="2400" dirty="0" smtClean="0"/>
              <a:t>Public health activities</a:t>
            </a:r>
          </a:p>
          <a:p>
            <a:pPr lvl="1" eaLnBrk="1" hangingPunct="1">
              <a:lnSpc>
                <a:spcPct val="80000"/>
              </a:lnSpc>
            </a:pPr>
            <a:r>
              <a:rPr lang="en-US" sz="2400" dirty="0" smtClean="0"/>
              <a:t>Health oversight activities</a:t>
            </a:r>
          </a:p>
          <a:p>
            <a:pPr lvl="1" eaLnBrk="1" hangingPunct="1">
              <a:lnSpc>
                <a:spcPct val="80000"/>
              </a:lnSpc>
            </a:pPr>
            <a:r>
              <a:rPr lang="en-US" sz="2400" dirty="0" smtClean="0"/>
              <a:t>Workers compensation</a:t>
            </a:r>
          </a:p>
          <a:p>
            <a:pPr lvl="1" eaLnBrk="1" hangingPunct="1">
              <a:lnSpc>
                <a:spcPct val="80000"/>
              </a:lnSpc>
            </a:pPr>
            <a:r>
              <a:rPr lang="en-US" sz="2400" dirty="0" smtClean="0"/>
              <a:t>Coroners</a:t>
            </a:r>
          </a:p>
          <a:p>
            <a:pPr lvl="1" eaLnBrk="1" hangingPunct="1">
              <a:lnSpc>
                <a:spcPct val="80000"/>
              </a:lnSpc>
            </a:pPr>
            <a:r>
              <a:rPr lang="en-US" sz="2400" dirty="0" smtClean="0"/>
              <a:t>Persons in custody</a:t>
            </a:r>
          </a:p>
          <a:p>
            <a:pPr lvl="1" eaLnBrk="1" hangingPunct="1">
              <a:lnSpc>
                <a:spcPct val="80000"/>
              </a:lnSpc>
            </a:pPr>
            <a:r>
              <a:rPr lang="en-US" sz="2400" dirty="0" smtClean="0"/>
              <a:t>Military purposes</a:t>
            </a:r>
          </a:p>
          <a:p>
            <a:pPr eaLnBrk="1" hangingPunct="1">
              <a:lnSpc>
                <a:spcPct val="80000"/>
              </a:lnSpc>
            </a:pPr>
            <a:r>
              <a:rPr lang="en-US" sz="2400" dirty="0" smtClean="0"/>
              <a:t>Check with privacy officer or 42 CFR 164.512 to determine if conditions are satisfied.</a:t>
            </a:r>
          </a:p>
          <a:p>
            <a:pPr marL="0" indent="0" eaLnBrk="1" hangingPunct="1">
              <a:lnSpc>
                <a:spcPct val="80000"/>
              </a:lnSpc>
              <a:buNone/>
            </a:pPr>
            <a:r>
              <a:rPr lang="en-US" sz="2000" dirty="0" smtClean="0"/>
              <a:t>(45 </a:t>
            </a:r>
            <a:r>
              <a:rPr lang="en-US" sz="2000" dirty="0" err="1" smtClean="0"/>
              <a:t>CFR</a:t>
            </a:r>
            <a:r>
              <a:rPr lang="en-US" sz="2000" dirty="0" smtClean="0"/>
              <a:t> 164.512)</a:t>
            </a:r>
          </a:p>
        </p:txBody>
      </p:sp>
    </p:spTree>
    <p:extLst>
      <p:ext uri="{BB962C8B-B14F-4D97-AF65-F5344CB8AC3E}">
        <p14:creationId xmlns:p14="http://schemas.microsoft.com/office/powerpoint/2010/main" val="28059187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type="body" idx="1"/>
          </p:nvPr>
        </p:nvSpPr>
        <p:spPr>
          <a:xfrm>
            <a:off x="381000" y="1066800"/>
            <a:ext cx="8382000" cy="4953000"/>
          </a:xfrm>
        </p:spPr>
        <p:txBody>
          <a:bodyPr>
            <a:normAutofit/>
          </a:bodyPr>
          <a:lstStyle/>
          <a:p>
            <a:pPr eaLnBrk="1" hangingPunct="1">
              <a:lnSpc>
                <a:spcPct val="90000"/>
              </a:lnSpc>
            </a:pPr>
            <a:r>
              <a:rPr lang="en-US" sz="2600" dirty="0" smtClean="0"/>
              <a:t>May use or disclose PHI if have valid written authorization signed by patient or their personal representative.</a:t>
            </a:r>
          </a:p>
          <a:p>
            <a:pPr eaLnBrk="1" hangingPunct="1">
              <a:lnSpc>
                <a:spcPct val="90000"/>
              </a:lnSpc>
            </a:pPr>
            <a:r>
              <a:rPr lang="en-US" sz="2600" dirty="0" smtClean="0"/>
              <a:t>Authorization must contain elements and statements required in 45 CFR 164.508.</a:t>
            </a:r>
          </a:p>
          <a:p>
            <a:pPr eaLnBrk="1" hangingPunct="1">
              <a:lnSpc>
                <a:spcPct val="90000"/>
              </a:lnSpc>
            </a:pPr>
            <a:r>
              <a:rPr lang="en-US" sz="2600" dirty="0" smtClean="0"/>
              <a:t>Cannot combine HIPAA authorization with other consents or documents.</a:t>
            </a:r>
          </a:p>
          <a:p>
            <a:pPr eaLnBrk="1" hangingPunct="1">
              <a:lnSpc>
                <a:spcPct val="90000"/>
              </a:lnSpc>
            </a:pPr>
            <a:r>
              <a:rPr lang="en-US" sz="2600" dirty="0" smtClean="0"/>
              <a:t>Certain uses or disclosures require authorization.</a:t>
            </a:r>
          </a:p>
          <a:p>
            <a:pPr lvl="1" eaLnBrk="1" hangingPunct="1">
              <a:lnSpc>
                <a:spcPct val="90000"/>
              </a:lnSpc>
            </a:pPr>
            <a:r>
              <a:rPr lang="en-US" sz="2600" dirty="0" smtClean="0"/>
              <a:t>Psychotherapy notes, except provider’s use of own notes for treatment purposes.</a:t>
            </a:r>
          </a:p>
          <a:p>
            <a:pPr lvl="1" eaLnBrk="1" hangingPunct="1">
              <a:lnSpc>
                <a:spcPct val="90000"/>
              </a:lnSpc>
            </a:pPr>
            <a:r>
              <a:rPr lang="en-US" sz="2600" dirty="0" smtClean="0"/>
              <a:t>For marketing purposes.</a:t>
            </a:r>
          </a:p>
          <a:p>
            <a:pPr lvl="1" eaLnBrk="1" hangingPunct="1">
              <a:lnSpc>
                <a:spcPct val="90000"/>
              </a:lnSpc>
            </a:pPr>
            <a:r>
              <a:rPr lang="en-US" sz="2600" dirty="0" smtClean="0"/>
              <a:t>For sale of protected info.</a:t>
            </a:r>
          </a:p>
          <a:p>
            <a:pPr marL="0" indent="0">
              <a:lnSpc>
                <a:spcPct val="90000"/>
              </a:lnSpc>
              <a:buNone/>
            </a:pPr>
            <a:r>
              <a:rPr lang="en-US" sz="2000" dirty="0" smtClean="0"/>
              <a:t>(45 </a:t>
            </a:r>
            <a:r>
              <a:rPr lang="en-US" sz="2000" dirty="0" err="1" smtClean="0"/>
              <a:t>CFR</a:t>
            </a:r>
            <a:r>
              <a:rPr lang="en-US" sz="2000" dirty="0" smtClean="0"/>
              <a:t> 164.508)</a:t>
            </a:r>
          </a:p>
        </p:txBody>
      </p:sp>
      <p:sp>
        <p:nvSpPr>
          <p:cNvPr id="6" name="Title 5"/>
          <p:cNvSpPr>
            <a:spLocks noGrp="1"/>
          </p:cNvSpPr>
          <p:nvPr>
            <p:ph type="title"/>
          </p:nvPr>
        </p:nvSpPr>
        <p:spPr>
          <a:xfrm>
            <a:off x="1905000" y="228600"/>
            <a:ext cx="6858000" cy="563562"/>
          </a:xfrm>
        </p:spPr>
        <p:txBody>
          <a:bodyPr>
            <a:normAutofit fontScale="90000"/>
          </a:bodyPr>
          <a:lstStyle/>
          <a:p>
            <a:r>
              <a:rPr lang="en-US" dirty="0" smtClean="0"/>
              <a:t>Authorization</a:t>
            </a:r>
            <a:endParaRPr lang="en-US" dirty="0"/>
          </a:p>
        </p:txBody>
      </p:sp>
    </p:spTree>
    <p:extLst>
      <p:ext uri="{BB962C8B-B14F-4D97-AF65-F5344CB8AC3E}">
        <p14:creationId xmlns:p14="http://schemas.microsoft.com/office/powerpoint/2010/main" val="3128319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828800" y="76200"/>
            <a:ext cx="4572000" cy="777875"/>
          </a:xfrm>
        </p:spPr>
        <p:txBody>
          <a:bodyPr>
            <a:normAutofit/>
          </a:bodyPr>
          <a:lstStyle/>
          <a:p>
            <a:pPr eaLnBrk="1" hangingPunct="1"/>
            <a:r>
              <a:rPr lang="en-US" sz="4000" dirty="0" smtClean="0"/>
              <a:t>Verification</a:t>
            </a:r>
          </a:p>
        </p:txBody>
      </p:sp>
      <p:sp>
        <p:nvSpPr>
          <p:cNvPr id="22531" name="Rectangle 3"/>
          <p:cNvSpPr>
            <a:spLocks noGrp="1" noChangeArrowheads="1"/>
          </p:cNvSpPr>
          <p:nvPr>
            <p:ph type="body" sz="half" idx="2"/>
          </p:nvPr>
        </p:nvSpPr>
        <p:spPr>
          <a:xfrm>
            <a:off x="228600" y="1066800"/>
            <a:ext cx="8610600" cy="4953000"/>
          </a:xfrm>
        </p:spPr>
        <p:txBody>
          <a:bodyPr>
            <a:normAutofit/>
          </a:bodyPr>
          <a:lstStyle/>
          <a:p>
            <a:pPr eaLnBrk="1" hangingPunct="1"/>
            <a:r>
              <a:rPr lang="en-US" sz="2600" dirty="0" smtClean="0"/>
              <a:t>Before disclosing PHI:</a:t>
            </a:r>
          </a:p>
          <a:p>
            <a:pPr lvl="1" eaLnBrk="1" hangingPunct="1"/>
            <a:r>
              <a:rPr lang="en-US" sz="2600" dirty="0" smtClean="0"/>
              <a:t>Verify the identity and authority of person requesting info if he/she is not known.</a:t>
            </a:r>
          </a:p>
          <a:p>
            <a:pPr lvl="2" eaLnBrk="1" hangingPunct="1"/>
            <a:r>
              <a:rPr lang="en-US" sz="2600" dirty="0" smtClean="0"/>
              <a:t>E.g., check the badge or papers of officers; birthdates or SSN for family; etc.</a:t>
            </a:r>
          </a:p>
          <a:p>
            <a:pPr lvl="1" eaLnBrk="1" hangingPunct="1"/>
            <a:r>
              <a:rPr lang="en-US" sz="2600" dirty="0" smtClean="0"/>
              <a:t>Obtain any documents, representations, or  statements required to make disclosure.</a:t>
            </a:r>
          </a:p>
          <a:p>
            <a:pPr lvl="2" eaLnBrk="1" hangingPunct="1"/>
            <a:r>
              <a:rPr lang="en-US" sz="2600" dirty="0" smtClean="0"/>
              <a:t>E.g., written satisfactory assurances accompanying a subpoena, or representations from police that they need info for immediate identification purposes. </a:t>
            </a:r>
          </a:p>
          <a:p>
            <a:pPr marL="0" indent="0">
              <a:buNone/>
            </a:pPr>
            <a:r>
              <a:rPr lang="en-US" sz="2000" dirty="0" smtClean="0"/>
              <a:t>(45 </a:t>
            </a:r>
            <a:r>
              <a:rPr lang="en-US" sz="2000" dirty="0" err="1" smtClean="0"/>
              <a:t>CFR</a:t>
            </a:r>
            <a:r>
              <a:rPr lang="en-US" sz="2000" dirty="0" smtClean="0"/>
              <a:t> 164.512(f))</a:t>
            </a:r>
          </a:p>
          <a:p>
            <a:pPr lvl="2" eaLnBrk="1" hangingPunct="1"/>
            <a:endParaRPr lang="en-US" sz="2600" dirty="0" smtClean="0"/>
          </a:p>
        </p:txBody>
      </p:sp>
    </p:spTree>
    <p:extLst>
      <p:ext uri="{BB962C8B-B14F-4D97-AF65-F5344CB8AC3E}">
        <p14:creationId xmlns:p14="http://schemas.microsoft.com/office/powerpoint/2010/main" val="6167404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828800" y="0"/>
            <a:ext cx="6934200" cy="1066799"/>
          </a:xfrm>
        </p:spPr>
        <p:txBody>
          <a:bodyPr>
            <a:normAutofit/>
          </a:bodyPr>
          <a:lstStyle/>
          <a:p>
            <a:pPr eaLnBrk="1" hangingPunct="1"/>
            <a:r>
              <a:rPr lang="en-US" sz="4000" dirty="0" smtClean="0"/>
              <a:t>Minimum Necessary Standard</a:t>
            </a:r>
          </a:p>
        </p:txBody>
      </p:sp>
      <p:sp>
        <p:nvSpPr>
          <p:cNvPr id="23555" name="Rectangle 3"/>
          <p:cNvSpPr>
            <a:spLocks noGrp="1" noChangeArrowheads="1"/>
          </p:cNvSpPr>
          <p:nvPr>
            <p:ph type="body" idx="1"/>
          </p:nvPr>
        </p:nvSpPr>
        <p:spPr>
          <a:xfrm>
            <a:off x="381000" y="1066800"/>
            <a:ext cx="8534400" cy="4953000"/>
          </a:xfrm>
        </p:spPr>
        <p:txBody>
          <a:bodyPr>
            <a:normAutofit/>
          </a:bodyPr>
          <a:lstStyle/>
          <a:p>
            <a:pPr eaLnBrk="1" hangingPunct="1">
              <a:lnSpc>
                <a:spcPct val="90000"/>
              </a:lnSpc>
            </a:pPr>
            <a:r>
              <a:rPr lang="en-US" sz="2800" dirty="0" smtClean="0"/>
              <a:t>Cannot use or disclose more than is reasonably necessary for intended purpose.</a:t>
            </a:r>
          </a:p>
          <a:p>
            <a:pPr eaLnBrk="1" hangingPunct="1">
              <a:lnSpc>
                <a:spcPct val="90000"/>
              </a:lnSpc>
            </a:pPr>
            <a:r>
              <a:rPr lang="en-US" sz="2800" dirty="0" smtClean="0"/>
              <a:t>Does not apply to disclosures to:</a:t>
            </a:r>
          </a:p>
          <a:p>
            <a:pPr lvl="1" eaLnBrk="1" hangingPunct="1">
              <a:lnSpc>
                <a:spcPct val="90000"/>
              </a:lnSpc>
            </a:pPr>
            <a:r>
              <a:rPr lang="en-US" dirty="0" smtClean="0"/>
              <a:t>Patient</a:t>
            </a:r>
          </a:p>
          <a:p>
            <a:pPr lvl="1" eaLnBrk="1" hangingPunct="1">
              <a:lnSpc>
                <a:spcPct val="90000"/>
              </a:lnSpc>
            </a:pPr>
            <a:r>
              <a:rPr lang="en-US" dirty="0" smtClean="0"/>
              <a:t>Provider for treatment</a:t>
            </a:r>
          </a:p>
          <a:p>
            <a:pPr lvl="1" eaLnBrk="1" hangingPunct="1">
              <a:lnSpc>
                <a:spcPct val="90000"/>
              </a:lnSpc>
            </a:pPr>
            <a:r>
              <a:rPr lang="en-US" dirty="0" smtClean="0"/>
              <a:t>Per individual’s authorization</a:t>
            </a:r>
          </a:p>
          <a:p>
            <a:pPr eaLnBrk="1" hangingPunct="1">
              <a:lnSpc>
                <a:spcPct val="90000"/>
              </a:lnSpc>
            </a:pPr>
            <a:r>
              <a:rPr lang="en-US" sz="2800" dirty="0" smtClean="0"/>
              <a:t>Must have policies regarding</a:t>
            </a:r>
          </a:p>
          <a:p>
            <a:pPr lvl="1" eaLnBrk="1" hangingPunct="1">
              <a:lnSpc>
                <a:spcPct val="90000"/>
              </a:lnSpc>
            </a:pPr>
            <a:r>
              <a:rPr lang="en-US" dirty="0" smtClean="0"/>
              <a:t>Role-based access</a:t>
            </a:r>
          </a:p>
          <a:p>
            <a:pPr lvl="1" eaLnBrk="1" hangingPunct="1">
              <a:lnSpc>
                <a:spcPct val="90000"/>
              </a:lnSpc>
            </a:pPr>
            <a:r>
              <a:rPr lang="en-US" dirty="0" smtClean="0"/>
              <a:t>Routine disclosures and requests for info</a:t>
            </a:r>
          </a:p>
          <a:p>
            <a:pPr marL="0" indent="0">
              <a:lnSpc>
                <a:spcPct val="90000"/>
              </a:lnSpc>
              <a:buNone/>
            </a:pPr>
            <a:r>
              <a:rPr lang="en-US" sz="2000" dirty="0" smtClean="0"/>
              <a:t>(45 </a:t>
            </a:r>
            <a:r>
              <a:rPr lang="en-US" sz="2000" dirty="0" err="1" smtClean="0"/>
              <a:t>CFR</a:t>
            </a:r>
            <a:r>
              <a:rPr lang="en-US" sz="2000" dirty="0" smtClean="0"/>
              <a:t> 164.502 and .514)</a:t>
            </a:r>
          </a:p>
        </p:txBody>
      </p:sp>
    </p:spTree>
    <p:extLst>
      <p:ext uri="{BB962C8B-B14F-4D97-AF65-F5344CB8AC3E}">
        <p14:creationId xmlns:p14="http://schemas.microsoft.com/office/powerpoint/2010/main" val="21657454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type="body" idx="1"/>
          </p:nvPr>
        </p:nvSpPr>
        <p:spPr>
          <a:xfrm>
            <a:off x="381000" y="1066800"/>
            <a:ext cx="8305800" cy="4953000"/>
          </a:xfrm>
        </p:spPr>
        <p:txBody>
          <a:bodyPr>
            <a:normAutofit/>
          </a:bodyPr>
          <a:lstStyle/>
          <a:p>
            <a:pPr eaLnBrk="1" hangingPunct="1">
              <a:lnSpc>
                <a:spcPct val="90000"/>
              </a:lnSpc>
            </a:pPr>
            <a:r>
              <a:rPr lang="en-US" sz="2600" dirty="0" smtClean="0"/>
              <a:t>Under HIPAA, you must treat the personal rep as if they were the patient.</a:t>
            </a:r>
          </a:p>
          <a:p>
            <a:pPr eaLnBrk="1" hangingPunct="1">
              <a:lnSpc>
                <a:spcPct val="90000"/>
              </a:lnSpc>
            </a:pPr>
            <a:r>
              <a:rPr lang="en-US" sz="2600" dirty="0" smtClean="0"/>
              <a:t>Personal reps generally have right to exercise patient rights, e.g.,</a:t>
            </a:r>
          </a:p>
          <a:p>
            <a:pPr lvl="1" eaLnBrk="1" hangingPunct="1">
              <a:lnSpc>
                <a:spcPct val="90000"/>
              </a:lnSpc>
            </a:pPr>
            <a:r>
              <a:rPr lang="en-US" sz="2600" dirty="0" smtClean="0"/>
              <a:t>Request restrictions on use or disclosure of protected info.</a:t>
            </a:r>
          </a:p>
          <a:p>
            <a:pPr lvl="1" eaLnBrk="1" hangingPunct="1">
              <a:lnSpc>
                <a:spcPct val="90000"/>
              </a:lnSpc>
            </a:pPr>
            <a:r>
              <a:rPr lang="en-US" sz="2600" dirty="0" smtClean="0"/>
              <a:t>Access protected info.</a:t>
            </a:r>
          </a:p>
          <a:p>
            <a:pPr lvl="1" eaLnBrk="1" hangingPunct="1">
              <a:lnSpc>
                <a:spcPct val="90000"/>
              </a:lnSpc>
            </a:pPr>
            <a:r>
              <a:rPr lang="en-US" sz="2600" dirty="0" smtClean="0"/>
              <a:t>Amend protected info.</a:t>
            </a:r>
          </a:p>
          <a:p>
            <a:pPr lvl="1" eaLnBrk="1" hangingPunct="1">
              <a:lnSpc>
                <a:spcPct val="90000"/>
              </a:lnSpc>
            </a:pPr>
            <a:r>
              <a:rPr lang="en-US" sz="2600" dirty="0" smtClean="0"/>
              <a:t>Obtain accounting of disclosures of protected info.</a:t>
            </a:r>
          </a:p>
          <a:p>
            <a:pPr eaLnBrk="1" hangingPunct="1">
              <a:lnSpc>
                <a:spcPct val="90000"/>
              </a:lnSpc>
            </a:pPr>
            <a:r>
              <a:rPr lang="en-US" sz="2600" dirty="0" smtClean="0"/>
              <a:t>Personal rep = persons with authority under state law to:</a:t>
            </a:r>
          </a:p>
          <a:p>
            <a:pPr lvl="1" eaLnBrk="1" hangingPunct="1">
              <a:lnSpc>
                <a:spcPct val="90000"/>
              </a:lnSpc>
            </a:pPr>
            <a:r>
              <a:rPr lang="en-US" sz="2600" dirty="0" smtClean="0"/>
              <a:t>Make healthcare decisions for patient.</a:t>
            </a:r>
          </a:p>
          <a:p>
            <a:pPr lvl="1" eaLnBrk="1" hangingPunct="1">
              <a:lnSpc>
                <a:spcPct val="90000"/>
              </a:lnSpc>
            </a:pPr>
            <a:r>
              <a:rPr lang="en-US" sz="2600" dirty="0" smtClean="0"/>
              <a:t>Make decisions for deceased patient’s estate.</a:t>
            </a:r>
          </a:p>
          <a:p>
            <a:pPr marL="0" indent="0">
              <a:lnSpc>
                <a:spcPct val="90000"/>
              </a:lnSpc>
              <a:buNone/>
            </a:pPr>
            <a:r>
              <a:rPr lang="en-US" sz="2000" dirty="0" smtClean="0"/>
              <a:t>(45 </a:t>
            </a:r>
            <a:r>
              <a:rPr lang="en-US" sz="2000" dirty="0" err="1" smtClean="0"/>
              <a:t>CFR</a:t>
            </a:r>
            <a:r>
              <a:rPr lang="en-US" sz="2000" dirty="0" smtClean="0"/>
              <a:t> 164.502(g))</a:t>
            </a:r>
          </a:p>
          <a:p>
            <a:pPr eaLnBrk="1" hangingPunct="1">
              <a:lnSpc>
                <a:spcPct val="90000"/>
              </a:lnSpc>
            </a:pPr>
            <a:endParaRPr lang="en-US" dirty="0" smtClean="0"/>
          </a:p>
        </p:txBody>
      </p:sp>
      <p:sp>
        <p:nvSpPr>
          <p:cNvPr id="5" name="Title 4"/>
          <p:cNvSpPr>
            <a:spLocks noGrp="1"/>
          </p:cNvSpPr>
          <p:nvPr>
            <p:ph type="title"/>
          </p:nvPr>
        </p:nvSpPr>
        <p:spPr>
          <a:xfrm>
            <a:off x="1828800" y="228600"/>
            <a:ext cx="6858000" cy="563562"/>
          </a:xfrm>
        </p:spPr>
        <p:txBody>
          <a:bodyPr>
            <a:normAutofit fontScale="90000"/>
          </a:bodyPr>
          <a:lstStyle/>
          <a:p>
            <a:r>
              <a:rPr lang="en-US" dirty="0" smtClean="0"/>
              <a:t>Personal Representatives</a:t>
            </a:r>
            <a:endParaRPr lang="en-US" dirty="0"/>
          </a:p>
        </p:txBody>
      </p:sp>
    </p:spTree>
    <p:extLst>
      <p:ext uri="{BB962C8B-B14F-4D97-AF65-F5344CB8AC3E}">
        <p14:creationId xmlns:p14="http://schemas.microsoft.com/office/powerpoint/2010/main" val="37233596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type="body" idx="1"/>
          </p:nvPr>
        </p:nvSpPr>
        <p:spPr>
          <a:xfrm>
            <a:off x="304800" y="1066800"/>
            <a:ext cx="8534400" cy="5064125"/>
          </a:xfrm>
        </p:spPr>
        <p:txBody>
          <a:bodyPr>
            <a:normAutofit/>
          </a:bodyPr>
          <a:lstStyle/>
          <a:p>
            <a:pPr eaLnBrk="1" hangingPunct="1">
              <a:lnSpc>
                <a:spcPct val="90000"/>
              </a:lnSpc>
            </a:pPr>
            <a:r>
              <a:rPr lang="en-US" sz="2800" dirty="0" smtClean="0"/>
              <a:t>Not required to treat personal rep of minor (i.e., do not disclose protected info to them) if:</a:t>
            </a:r>
          </a:p>
          <a:p>
            <a:pPr lvl="1" eaLnBrk="1" hangingPunct="1">
              <a:lnSpc>
                <a:spcPct val="90000"/>
              </a:lnSpc>
            </a:pPr>
            <a:r>
              <a:rPr lang="en-US" dirty="0" smtClean="0"/>
              <a:t>Minor has authority to consent to care.</a:t>
            </a:r>
          </a:p>
          <a:p>
            <a:pPr lvl="1" eaLnBrk="1" hangingPunct="1">
              <a:lnSpc>
                <a:spcPct val="90000"/>
              </a:lnSpc>
            </a:pPr>
            <a:r>
              <a:rPr lang="en-US" dirty="0" smtClean="0"/>
              <a:t>Minor obtains care at the direction of a court or person appointed by the court.</a:t>
            </a:r>
          </a:p>
          <a:p>
            <a:pPr lvl="1" eaLnBrk="1" hangingPunct="1">
              <a:lnSpc>
                <a:spcPct val="90000"/>
              </a:lnSpc>
            </a:pPr>
            <a:r>
              <a:rPr lang="en-US" dirty="0" smtClean="0"/>
              <a:t>Parent agrees that provider may have a confidential relationship.</a:t>
            </a:r>
          </a:p>
          <a:p>
            <a:pPr lvl="1" eaLnBrk="1" hangingPunct="1">
              <a:lnSpc>
                <a:spcPct val="90000"/>
              </a:lnSpc>
            </a:pPr>
            <a:r>
              <a:rPr lang="en-US" dirty="0" smtClean="0"/>
              <a:t>Provider determines that treating personal rep as the patient is not in the best interest of patient, e.g., abuse.</a:t>
            </a:r>
          </a:p>
        </p:txBody>
      </p:sp>
      <p:sp>
        <p:nvSpPr>
          <p:cNvPr id="5" name="Title 4"/>
          <p:cNvSpPr>
            <a:spLocks noGrp="1"/>
          </p:cNvSpPr>
          <p:nvPr>
            <p:ph type="title"/>
          </p:nvPr>
        </p:nvSpPr>
        <p:spPr/>
        <p:txBody>
          <a:bodyPr>
            <a:normAutofit fontScale="90000"/>
          </a:bodyPr>
          <a:lstStyle/>
          <a:p>
            <a:r>
              <a:rPr lang="en-US" dirty="0" smtClean="0"/>
              <a:t>Personal Representatives</a:t>
            </a:r>
            <a:endParaRPr lang="en-US" dirty="0"/>
          </a:p>
        </p:txBody>
      </p:sp>
    </p:spTree>
    <p:extLst>
      <p:ext uri="{BB962C8B-B14F-4D97-AF65-F5344CB8AC3E}">
        <p14:creationId xmlns:p14="http://schemas.microsoft.com/office/powerpoint/2010/main" val="32339781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body" idx="1"/>
          </p:nvPr>
        </p:nvSpPr>
        <p:spPr>
          <a:xfrm>
            <a:off x="381000" y="1447800"/>
            <a:ext cx="8382000" cy="4683125"/>
          </a:xfrm>
        </p:spPr>
        <p:txBody>
          <a:bodyPr>
            <a:normAutofit/>
          </a:bodyPr>
          <a:lstStyle/>
          <a:p>
            <a:pPr eaLnBrk="1" hangingPunct="1"/>
            <a:r>
              <a:rPr lang="en-US" sz="2600" dirty="0" smtClean="0"/>
              <a:t>Potential bases for disclosure</a:t>
            </a:r>
          </a:p>
          <a:p>
            <a:pPr lvl="1" eaLnBrk="1" hangingPunct="1"/>
            <a:r>
              <a:rPr lang="en-US" sz="2600" dirty="0" smtClean="0"/>
              <a:t>Personal rep has right to access protected info.</a:t>
            </a:r>
          </a:p>
          <a:p>
            <a:pPr lvl="1" eaLnBrk="1" hangingPunct="1"/>
            <a:r>
              <a:rPr lang="en-US" sz="2600" dirty="0" smtClean="0"/>
              <a:t>Disclosure for treatment, payment or health care operations.</a:t>
            </a:r>
          </a:p>
          <a:p>
            <a:pPr lvl="1" eaLnBrk="1" hangingPunct="1"/>
            <a:r>
              <a:rPr lang="en-US" sz="2600" dirty="0" smtClean="0"/>
              <a:t>Disclosure to family members or others involved in care or payment if:</a:t>
            </a:r>
          </a:p>
          <a:p>
            <a:pPr lvl="2" eaLnBrk="1" hangingPunct="1"/>
            <a:r>
              <a:rPr lang="en-US" sz="2600" dirty="0" smtClean="0"/>
              <a:t>Patient did not object,</a:t>
            </a:r>
          </a:p>
          <a:p>
            <a:pPr lvl="2" eaLnBrk="1" hangingPunct="1"/>
            <a:r>
              <a:rPr lang="en-US" sz="2600" dirty="0" smtClean="0"/>
              <a:t>In patient’s best interests, and</a:t>
            </a:r>
          </a:p>
          <a:p>
            <a:pPr lvl="2" eaLnBrk="1" hangingPunct="1"/>
            <a:r>
              <a:rPr lang="en-US" sz="2600" dirty="0" smtClean="0"/>
              <a:t>Limit disclosure to scope of person’s involvement.</a:t>
            </a:r>
          </a:p>
          <a:p>
            <a:pPr lvl="1" eaLnBrk="1" hangingPunct="1"/>
            <a:r>
              <a:rPr lang="en-US" sz="2600" dirty="0" smtClean="0"/>
              <a:t>Other HIPAA exception.</a:t>
            </a:r>
          </a:p>
        </p:txBody>
      </p:sp>
      <p:sp>
        <p:nvSpPr>
          <p:cNvPr id="5" name="Title 4"/>
          <p:cNvSpPr>
            <a:spLocks noGrp="1"/>
          </p:cNvSpPr>
          <p:nvPr>
            <p:ph type="title"/>
          </p:nvPr>
        </p:nvSpPr>
        <p:spPr>
          <a:xfrm>
            <a:off x="1905000" y="503238"/>
            <a:ext cx="6858000" cy="563562"/>
          </a:xfrm>
        </p:spPr>
        <p:txBody>
          <a:bodyPr>
            <a:normAutofit fontScale="90000"/>
          </a:bodyPr>
          <a:lstStyle/>
          <a:p>
            <a:r>
              <a:rPr lang="en-US" dirty="0" smtClean="0"/>
              <a:t>Disclosures to Family and Personal Representatives</a:t>
            </a:r>
            <a:endParaRPr lang="en-US" dirty="0"/>
          </a:p>
        </p:txBody>
      </p:sp>
    </p:spTree>
    <p:extLst>
      <p:ext uri="{BB962C8B-B14F-4D97-AF65-F5344CB8AC3E}">
        <p14:creationId xmlns:p14="http://schemas.microsoft.com/office/powerpoint/2010/main" val="4833810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752600" y="381000"/>
            <a:ext cx="6399212" cy="762000"/>
          </a:xfrm>
        </p:spPr>
        <p:txBody>
          <a:bodyPr>
            <a:noAutofit/>
          </a:bodyPr>
          <a:lstStyle/>
          <a:p>
            <a:pPr eaLnBrk="1" hangingPunct="1"/>
            <a:r>
              <a:rPr lang="en-US" sz="4000" dirty="0" smtClean="0"/>
              <a:t>Business Associates</a:t>
            </a:r>
            <a:br>
              <a:rPr lang="en-US" sz="4000" dirty="0" smtClean="0"/>
            </a:br>
            <a:r>
              <a:rPr lang="en-US" sz="4000" dirty="0" smtClean="0"/>
              <a:t>(45 CFR 164.502 and .504)</a:t>
            </a:r>
          </a:p>
        </p:txBody>
      </p:sp>
      <p:pic>
        <p:nvPicPr>
          <p:cNvPr id="33795" name="Picture 5" descr="MPj04386720000[1]"/>
          <p:cNvPicPr>
            <a:picLocks noChangeAspect="1" noChangeArrowheads="1"/>
          </p:cNvPicPr>
          <p:nvPr/>
        </p:nvPicPr>
        <p:blipFill>
          <a:blip r:embed="rId3" cstate="print"/>
          <a:srcRect/>
          <a:stretch>
            <a:fillRect/>
          </a:stretch>
        </p:blipFill>
        <p:spPr bwMode="auto">
          <a:xfrm>
            <a:off x="1295400" y="1524000"/>
            <a:ext cx="6553200" cy="4368800"/>
          </a:xfrm>
          <a:prstGeom prst="rect">
            <a:avLst/>
          </a:prstGeom>
          <a:noFill/>
          <a:ln w="9525">
            <a:noFill/>
            <a:miter lim="800000"/>
            <a:headEnd/>
            <a:tailEnd/>
          </a:ln>
        </p:spPr>
      </p:pic>
      <p:sp>
        <p:nvSpPr>
          <p:cNvPr id="2" name="TextBox 1"/>
          <p:cNvSpPr txBox="1"/>
          <p:nvPr/>
        </p:nvSpPr>
        <p:spPr>
          <a:xfrm>
            <a:off x="5334000" y="2819400"/>
            <a:ext cx="1524000" cy="923330"/>
          </a:xfrm>
          <a:prstGeom prst="rect">
            <a:avLst/>
          </a:prstGeom>
          <a:noFill/>
        </p:spPr>
        <p:txBody>
          <a:bodyPr wrap="square" rtlCol="0">
            <a:spAutoFit/>
          </a:bodyPr>
          <a:lstStyle/>
          <a:p>
            <a:pPr algn="ctr"/>
            <a:r>
              <a:rPr lang="en-US" dirty="0" smtClean="0">
                <a:solidFill>
                  <a:srgbClr val="C00000"/>
                </a:solidFill>
                <a:latin typeface="Eras Bold ITC" panose="020B0907030504020204" pitchFamily="34" charset="0"/>
              </a:rPr>
              <a:t>I am your Business Associate</a:t>
            </a:r>
            <a:endParaRPr lang="en-US" dirty="0">
              <a:solidFill>
                <a:srgbClr val="C00000"/>
              </a:solidFill>
              <a:latin typeface="Eras Bold ITC" panose="020B0907030504020204" pitchFamily="34" charset="0"/>
            </a:endParaRPr>
          </a:p>
        </p:txBody>
      </p:sp>
    </p:spTree>
    <p:extLst>
      <p:ext uri="{BB962C8B-B14F-4D97-AF65-F5344CB8AC3E}">
        <p14:creationId xmlns:p14="http://schemas.microsoft.com/office/powerpoint/2010/main" val="29125091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52600" y="228600"/>
            <a:ext cx="8382000" cy="606425"/>
          </a:xfrm>
        </p:spPr>
        <p:txBody>
          <a:bodyPr>
            <a:normAutofit fontScale="90000"/>
          </a:bodyPr>
          <a:lstStyle/>
          <a:p>
            <a:pPr eaLnBrk="1" hangingPunct="1"/>
            <a:r>
              <a:rPr lang="en-US" dirty="0" smtClean="0"/>
              <a:t>Business Associates</a:t>
            </a:r>
          </a:p>
        </p:txBody>
      </p:sp>
      <p:sp>
        <p:nvSpPr>
          <p:cNvPr id="34819" name="Rectangle 3"/>
          <p:cNvSpPr>
            <a:spLocks noGrp="1" noChangeArrowheads="1"/>
          </p:cNvSpPr>
          <p:nvPr>
            <p:ph type="body" idx="1"/>
          </p:nvPr>
        </p:nvSpPr>
        <p:spPr>
          <a:xfrm>
            <a:off x="381000" y="1143000"/>
            <a:ext cx="7848600" cy="4876800"/>
          </a:xfrm>
        </p:spPr>
        <p:txBody>
          <a:bodyPr>
            <a:normAutofit/>
          </a:bodyPr>
          <a:lstStyle/>
          <a:p>
            <a:pPr eaLnBrk="1" hangingPunct="1">
              <a:lnSpc>
                <a:spcPct val="80000"/>
              </a:lnSpc>
              <a:spcBef>
                <a:spcPts val="1200"/>
              </a:spcBef>
            </a:pPr>
            <a:r>
              <a:rPr lang="en-US" sz="2800" dirty="0" smtClean="0"/>
              <a:t>May disclose PHI to business associate </a:t>
            </a:r>
            <a:r>
              <a:rPr lang="en-US" sz="2800" u="sng" dirty="0" smtClean="0"/>
              <a:t>if</a:t>
            </a:r>
            <a:r>
              <a:rPr lang="en-US" sz="2800" dirty="0" smtClean="0"/>
              <a:t> you have valid business associate agreement.</a:t>
            </a:r>
          </a:p>
          <a:p>
            <a:pPr lvl="1" eaLnBrk="1" hangingPunct="1">
              <a:lnSpc>
                <a:spcPct val="80000"/>
              </a:lnSpc>
              <a:spcBef>
                <a:spcPts val="1200"/>
              </a:spcBef>
            </a:pPr>
            <a:r>
              <a:rPr lang="en-US" dirty="0" smtClean="0"/>
              <a:t>Requires business associate to comply with certain HIPAA requirements.</a:t>
            </a:r>
          </a:p>
          <a:p>
            <a:pPr lvl="1" eaLnBrk="1" hangingPunct="1">
              <a:lnSpc>
                <a:spcPct val="80000"/>
              </a:lnSpc>
              <a:spcBef>
                <a:spcPts val="1200"/>
              </a:spcBef>
            </a:pPr>
            <a:r>
              <a:rPr lang="en-US" dirty="0" smtClean="0"/>
              <a:t>Must contain required elements.</a:t>
            </a:r>
          </a:p>
          <a:p>
            <a:pPr eaLnBrk="1" hangingPunct="1">
              <a:lnSpc>
                <a:spcPct val="80000"/>
              </a:lnSpc>
              <a:spcBef>
                <a:spcPts val="1200"/>
              </a:spcBef>
            </a:pPr>
            <a:r>
              <a:rPr lang="en-US" sz="2800" dirty="0" smtClean="0"/>
              <a:t>Business associate = someone you want to create, maintain, or access PHI for you.</a:t>
            </a:r>
          </a:p>
        </p:txBody>
      </p:sp>
    </p:spTree>
    <p:extLst>
      <p:ext uri="{BB962C8B-B14F-4D97-AF65-F5344CB8AC3E}">
        <p14:creationId xmlns:p14="http://schemas.microsoft.com/office/powerpoint/2010/main" val="1264833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33400"/>
            <a:ext cx="6858000" cy="563562"/>
          </a:xfrm>
        </p:spPr>
        <p:txBody>
          <a:bodyPr>
            <a:normAutofit fontScale="90000"/>
          </a:bodyPr>
          <a:lstStyle/>
          <a:p>
            <a:r>
              <a:rPr lang="en-US" dirty="0" smtClean="0"/>
              <a:t>Health Insurance Portability and Accountability Act (“</a:t>
            </a:r>
            <a:r>
              <a:rPr lang="en-US" dirty="0" err="1" smtClean="0"/>
              <a:t>HIPAA</a:t>
            </a:r>
            <a:r>
              <a:rPr lang="en-US" dirty="0" smtClean="0"/>
              <a:t>”)</a:t>
            </a:r>
            <a:endParaRPr lang="en-US" dirty="0"/>
          </a:p>
        </p:txBody>
      </p:sp>
      <p:sp>
        <p:nvSpPr>
          <p:cNvPr id="3" name="Content Placeholder 2"/>
          <p:cNvSpPr>
            <a:spLocks noGrp="1"/>
          </p:cNvSpPr>
          <p:nvPr>
            <p:ph idx="1"/>
          </p:nvPr>
        </p:nvSpPr>
        <p:spPr>
          <a:xfrm>
            <a:off x="304800" y="1600200"/>
            <a:ext cx="8534400" cy="4419600"/>
          </a:xfrm>
        </p:spPr>
        <p:txBody>
          <a:bodyPr>
            <a:normAutofit/>
          </a:bodyPr>
          <a:lstStyle/>
          <a:p>
            <a:r>
              <a:rPr lang="en-US" sz="2400" dirty="0" smtClean="0"/>
              <a:t>2003:  Privacy Rules, 45 CFR 164.500</a:t>
            </a:r>
          </a:p>
          <a:p>
            <a:pPr lvl="1"/>
            <a:r>
              <a:rPr lang="en-US" sz="2000" dirty="0" smtClean="0"/>
              <a:t>Requires covered entities to protect privacy of protected health info</a:t>
            </a:r>
            <a:r>
              <a:rPr lang="en-US" sz="2000" dirty="0"/>
              <a:t> </a:t>
            </a:r>
            <a:r>
              <a:rPr lang="en-US" sz="2000" dirty="0" smtClean="0"/>
              <a:t>(“PHI”)</a:t>
            </a:r>
          </a:p>
          <a:p>
            <a:pPr lvl="1"/>
            <a:r>
              <a:rPr lang="en-US" sz="2000" dirty="0" smtClean="0"/>
              <a:t>Gives patients certain rights concerning their info.</a:t>
            </a:r>
          </a:p>
          <a:p>
            <a:r>
              <a:rPr lang="en-US" sz="2400" dirty="0" smtClean="0"/>
              <a:t>2005:  Security Rules, 45 CFR 164.300</a:t>
            </a:r>
          </a:p>
          <a:p>
            <a:pPr lvl="1"/>
            <a:r>
              <a:rPr lang="en-US" sz="2000" dirty="0" smtClean="0"/>
              <a:t>Requires covered entities to implement safeguards to protect electronic PHI.</a:t>
            </a:r>
          </a:p>
          <a:p>
            <a:r>
              <a:rPr lang="en-US" sz="2400" dirty="0" smtClean="0"/>
              <a:t>2009:  HITECH Act</a:t>
            </a:r>
          </a:p>
          <a:p>
            <a:pPr lvl="1"/>
            <a:r>
              <a:rPr lang="en-US" sz="2000" dirty="0" smtClean="0"/>
              <a:t>Expanded and strengthened HIPAA.</a:t>
            </a:r>
          </a:p>
          <a:p>
            <a:r>
              <a:rPr lang="en-US" sz="2400" dirty="0" smtClean="0"/>
              <a:t>2009:  Breach Notification Rule, 45 CFR 164.400</a:t>
            </a:r>
          </a:p>
          <a:p>
            <a:pPr lvl="1"/>
            <a:r>
              <a:rPr lang="en-US" sz="2000" dirty="0" smtClean="0"/>
              <a:t>Requires covered entities to report breaches of unsecured info.</a:t>
            </a:r>
          </a:p>
          <a:p>
            <a:r>
              <a:rPr lang="en-US" sz="2400" dirty="0" smtClean="0"/>
              <a:t>2013:  HIPAA Omnibus Rule, 78 FR 5566 (1/25/13)</a:t>
            </a:r>
          </a:p>
          <a:p>
            <a:pPr lvl="1"/>
            <a:r>
              <a:rPr lang="en-US" sz="2000" dirty="0" smtClean="0"/>
              <a:t>Implemented and finalized HITECH Act requirements.</a:t>
            </a:r>
          </a:p>
        </p:txBody>
      </p:sp>
    </p:spTree>
    <p:extLst>
      <p:ext uri="{BB962C8B-B14F-4D97-AF65-F5344CB8AC3E}">
        <p14:creationId xmlns:p14="http://schemas.microsoft.com/office/powerpoint/2010/main" val="2806422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Business Associates</a:t>
            </a:r>
            <a:endParaRPr lang="en-US" dirty="0"/>
          </a:p>
        </p:txBody>
      </p:sp>
      <p:sp>
        <p:nvSpPr>
          <p:cNvPr id="4" name="Content Placeholder 3"/>
          <p:cNvSpPr>
            <a:spLocks noGrp="1"/>
          </p:cNvSpPr>
          <p:nvPr>
            <p:ph sz="half" idx="1"/>
          </p:nvPr>
        </p:nvSpPr>
        <p:spPr/>
        <p:txBody>
          <a:bodyPr>
            <a:normAutofit fontScale="92500" lnSpcReduction="10000"/>
          </a:bodyPr>
          <a:lstStyle/>
          <a:p>
            <a:pPr>
              <a:buNone/>
            </a:pPr>
            <a:r>
              <a:rPr lang="en-US" sz="2400" u="sng" dirty="0" smtClean="0"/>
              <a:t>Business Associates</a:t>
            </a:r>
          </a:p>
          <a:p>
            <a:r>
              <a:rPr lang="en-US" sz="2200" dirty="0" smtClean="0"/>
              <a:t>Management company</a:t>
            </a:r>
          </a:p>
          <a:p>
            <a:r>
              <a:rPr lang="en-US" sz="2200" dirty="0" smtClean="0"/>
              <a:t>Billing company</a:t>
            </a:r>
          </a:p>
          <a:p>
            <a:r>
              <a:rPr lang="en-US" sz="2200" dirty="0" smtClean="0"/>
              <a:t>EMR / IT specialist</a:t>
            </a:r>
          </a:p>
          <a:p>
            <a:r>
              <a:rPr lang="en-US" sz="2200" dirty="0" smtClean="0"/>
              <a:t>Consultant</a:t>
            </a:r>
          </a:p>
          <a:p>
            <a:r>
              <a:rPr lang="en-US" sz="2200" dirty="0" smtClean="0"/>
              <a:t>Accountant</a:t>
            </a:r>
          </a:p>
          <a:p>
            <a:r>
              <a:rPr lang="en-US" sz="2200" dirty="0" smtClean="0"/>
              <a:t>Attorney</a:t>
            </a:r>
          </a:p>
          <a:p>
            <a:r>
              <a:rPr lang="en-US" sz="2200" dirty="0" smtClean="0"/>
              <a:t>Malpractice insurer</a:t>
            </a:r>
          </a:p>
          <a:p>
            <a:r>
              <a:rPr lang="en-US" sz="2200" dirty="0" smtClean="0"/>
              <a:t>Interpreters</a:t>
            </a:r>
          </a:p>
          <a:p>
            <a:r>
              <a:rPr lang="en-US" sz="2200" dirty="0" smtClean="0"/>
              <a:t>Data storage entities</a:t>
            </a:r>
          </a:p>
          <a:p>
            <a:r>
              <a:rPr lang="en-US" sz="2200" dirty="0" smtClean="0"/>
              <a:t>Data transmission services if have routine access to info</a:t>
            </a:r>
          </a:p>
          <a:p>
            <a:r>
              <a:rPr lang="en-US" sz="2200" dirty="0" smtClean="0"/>
              <a:t>Subcontractors of forgoing</a:t>
            </a:r>
          </a:p>
          <a:p>
            <a:endParaRPr lang="en-US" sz="2400" dirty="0" smtClean="0"/>
          </a:p>
          <a:p>
            <a:endParaRPr lang="en-US" sz="2400" dirty="0" smtClean="0"/>
          </a:p>
          <a:p>
            <a:endParaRPr lang="en-US" sz="2400" dirty="0" smtClean="0"/>
          </a:p>
        </p:txBody>
      </p:sp>
      <p:sp>
        <p:nvSpPr>
          <p:cNvPr id="5" name="Content Placeholder 4"/>
          <p:cNvSpPr>
            <a:spLocks noGrp="1"/>
          </p:cNvSpPr>
          <p:nvPr>
            <p:ph sz="half" idx="2"/>
          </p:nvPr>
        </p:nvSpPr>
        <p:spPr/>
        <p:txBody>
          <a:bodyPr>
            <a:normAutofit fontScale="92500" lnSpcReduction="10000"/>
          </a:bodyPr>
          <a:lstStyle/>
          <a:p>
            <a:pPr>
              <a:buNone/>
            </a:pPr>
            <a:r>
              <a:rPr lang="en-US" sz="2400" u="sng" dirty="0" smtClean="0"/>
              <a:t>NOT Business Associates</a:t>
            </a:r>
          </a:p>
          <a:p>
            <a:r>
              <a:rPr lang="en-US" sz="2200" dirty="0" smtClean="0"/>
              <a:t>Workforce members, i.e., if you have right to control</a:t>
            </a:r>
          </a:p>
          <a:p>
            <a:r>
              <a:rPr lang="en-US" sz="2200" dirty="0" smtClean="0"/>
              <a:t>Other providers when they are providing treatment</a:t>
            </a:r>
          </a:p>
          <a:p>
            <a:r>
              <a:rPr lang="en-US" sz="2200" dirty="0" smtClean="0"/>
              <a:t>Members of organized healthcare arrangement</a:t>
            </a:r>
          </a:p>
          <a:p>
            <a:r>
              <a:rPr lang="en-US" sz="2200" dirty="0" smtClean="0"/>
              <a:t>Insurance companies unless acting for you</a:t>
            </a:r>
          </a:p>
          <a:p>
            <a:r>
              <a:rPr lang="en-US" sz="2200" dirty="0" smtClean="0"/>
              <a:t>Mere conduits of information, e.g., mailman</a:t>
            </a:r>
          </a:p>
          <a:p>
            <a:r>
              <a:rPr lang="en-US" sz="2200" dirty="0" smtClean="0"/>
              <a:t>Janitors</a:t>
            </a:r>
          </a:p>
        </p:txBody>
      </p:sp>
    </p:spTree>
    <p:extLst>
      <p:ext uri="{BB962C8B-B14F-4D97-AF65-F5344CB8AC3E}">
        <p14:creationId xmlns:p14="http://schemas.microsoft.com/office/powerpoint/2010/main" val="33109814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Business Associates		</a:t>
            </a:r>
            <a:endParaRPr lang="en-US" dirty="0"/>
          </a:p>
        </p:txBody>
      </p:sp>
      <p:sp>
        <p:nvSpPr>
          <p:cNvPr id="7" name="Content Placeholder 6"/>
          <p:cNvSpPr>
            <a:spLocks noGrp="1"/>
          </p:cNvSpPr>
          <p:nvPr>
            <p:ph idx="1"/>
          </p:nvPr>
        </p:nvSpPr>
        <p:spPr>
          <a:xfrm>
            <a:off x="457200" y="1066800"/>
            <a:ext cx="8229600" cy="5029200"/>
          </a:xfrm>
        </p:spPr>
        <p:txBody>
          <a:bodyPr>
            <a:normAutofit/>
          </a:bodyPr>
          <a:lstStyle/>
          <a:p>
            <a:r>
              <a:rPr lang="en-US" sz="2800" dirty="0" smtClean="0"/>
              <a:t>Covered entity is liable for acts of business associate if:</a:t>
            </a:r>
          </a:p>
          <a:p>
            <a:pPr lvl="1"/>
            <a:r>
              <a:rPr lang="en-US" dirty="0" smtClean="0"/>
              <a:t>Knew or should know that business associate is violating HIPAA and covered entity fails to act; or</a:t>
            </a:r>
          </a:p>
          <a:p>
            <a:pPr lvl="1"/>
            <a:r>
              <a:rPr lang="en-US" dirty="0" smtClean="0"/>
              <a:t>Business associate is the covered entity’s agent.</a:t>
            </a:r>
          </a:p>
          <a:p>
            <a:r>
              <a:rPr lang="en-US" sz="2800" dirty="0" smtClean="0"/>
              <a:t>Make sure business associate is an independent contractor, not an agent.</a:t>
            </a:r>
          </a:p>
          <a:p>
            <a:pPr lvl="1"/>
            <a:r>
              <a:rPr lang="en-US" dirty="0" smtClean="0"/>
              <a:t>Business associate agreement should confirm same.</a:t>
            </a:r>
          </a:p>
          <a:p>
            <a:pPr lvl="1"/>
            <a:r>
              <a:rPr lang="en-US" dirty="0" smtClean="0"/>
              <a:t>Make sure you do not control method and manner of business associate’s functions.</a:t>
            </a:r>
          </a:p>
        </p:txBody>
      </p:sp>
    </p:spTree>
    <p:extLst>
      <p:ext uri="{BB962C8B-B14F-4D97-AF65-F5344CB8AC3E}">
        <p14:creationId xmlns:p14="http://schemas.microsoft.com/office/powerpoint/2010/main" val="8743039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03238"/>
            <a:ext cx="6858000" cy="563562"/>
          </a:xfrm>
        </p:spPr>
        <p:txBody>
          <a:bodyPr>
            <a:normAutofit fontScale="90000"/>
          </a:bodyPr>
          <a:lstStyle/>
          <a:p>
            <a:r>
              <a:rPr lang="en-US" dirty="0" smtClean="0"/>
              <a:t>HIPAA Security Rule</a:t>
            </a:r>
            <a:br>
              <a:rPr lang="en-US" dirty="0" smtClean="0"/>
            </a:br>
            <a:r>
              <a:rPr lang="en-US" dirty="0" smtClean="0"/>
              <a:t>(45 CFR 164.300 et seq.)</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1524000"/>
            <a:ext cx="5486399" cy="439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94861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7620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2568" y="1143000"/>
            <a:ext cx="3188516" cy="2125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429000"/>
            <a:ext cx="3200400" cy="248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9990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Civil Penalties (2014)</a:t>
            </a:r>
            <a:endParaRPr lang="en-US" sz="4000" dirty="0"/>
          </a:p>
        </p:txBody>
      </p:sp>
      <p:sp>
        <p:nvSpPr>
          <p:cNvPr id="3" name="Content Placeholder 2"/>
          <p:cNvSpPr>
            <a:spLocks noGrp="1"/>
          </p:cNvSpPr>
          <p:nvPr>
            <p:ph idx="1"/>
          </p:nvPr>
        </p:nvSpPr>
        <p:spPr>
          <a:xfrm>
            <a:off x="457200" y="990600"/>
            <a:ext cx="5943600" cy="5029200"/>
          </a:xfrm>
        </p:spPr>
        <p:txBody>
          <a:bodyPr>
            <a:normAutofit fontScale="70000" lnSpcReduction="20000"/>
          </a:bodyPr>
          <a:lstStyle/>
          <a:p>
            <a:r>
              <a:rPr lang="en-US" sz="3400" dirty="0" smtClean="0"/>
              <a:t>Anchorage Community Mental Health Services pays $150,000 for failing to maintain patches on software.</a:t>
            </a:r>
          </a:p>
          <a:p>
            <a:r>
              <a:rPr lang="en-US" sz="3400" dirty="0" smtClean="0"/>
              <a:t>New York hospitals pay  $4.8 million for leaving electronic medical records vulnerable to searches.</a:t>
            </a:r>
          </a:p>
          <a:p>
            <a:r>
              <a:rPr lang="en-US" sz="3400" dirty="0" smtClean="0"/>
              <a:t>Concentra pays $1.7 million for lost unencrypted laptop.</a:t>
            </a:r>
          </a:p>
          <a:p>
            <a:r>
              <a:rPr lang="en-US" sz="3400" dirty="0" err="1" smtClean="0"/>
              <a:t>QCA</a:t>
            </a:r>
            <a:r>
              <a:rPr lang="en-US" sz="3400" dirty="0" smtClean="0"/>
              <a:t> Health Plan pays $250,000 for lost unencrypted laptop.</a:t>
            </a:r>
          </a:p>
          <a:p>
            <a:r>
              <a:rPr lang="en-US" sz="3400" dirty="0" smtClean="0"/>
              <a:t>Skagit County, WA pays $215,000 because PHI was available on public database.</a:t>
            </a:r>
          </a:p>
          <a:p>
            <a:r>
              <a:rPr lang="en-US" sz="3400" dirty="0" smtClean="0"/>
              <a:t>Parkview Community Health:  fined $800,000 for leaving 71 boxes of records in physician’s driveway.</a:t>
            </a:r>
          </a:p>
          <a:p>
            <a:pPr lvl="1"/>
            <a:endParaRPr lang="en-US" dirty="0" smtClean="0"/>
          </a:p>
          <a:p>
            <a:pPr lvl="1"/>
            <a:endParaRPr lang="en-US" dirty="0"/>
          </a:p>
        </p:txBody>
      </p:sp>
      <p:sp>
        <p:nvSpPr>
          <p:cNvPr id="4" name="Right Brace 3"/>
          <p:cNvSpPr/>
          <p:nvPr/>
        </p:nvSpPr>
        <p:spPr>
          <a:xfrm>
            <a:off x="6477000" y="1143000"/>
            <a:ext cx="304800" cy="3505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6934200" y="2203102"/>
            <a:ext cx="1905000" cy="1384995"/>
          </a:xfrm>
          <a:prstGeom prst="rect">
            <a:avLst/>
          </a:prstGeom>
          <a:noFill/>
        </p:spPr>
        <p:txBody>
          <a:bodyPr wrap="square" rtlCol="0">
            <a:spAutoFit/>
          </a:bodyPr>
          <a:lstStyle/>
          <a:p>
            <a:r>
              <a:rPr lang="en-US" sz="2800" b="1" i="1" dirty="0" smtClean="0">
                <a:solidFill>
                  <a:srgbClr val="C00000"/>
                </a:solidFill>
                <a:latin typeface="Franklin Gothic Medium Cond" panose="020B0606030402020204" pitchFamily="34" charset="0"/>
              </a:rPr>
              <a:t>All involved security rule violations</a:t>
            </a:r>
            <a:endParaRPr lang="en-US" sz="2800" b="1" i="1" dirty="0">
              <a:solidFill>
                <a:srgbClr val="C00000"/>
              </a:solidFill>
              <a:latin typeface="Franklin Gothic Medium Cond" panose="020B0606030402020204" pitchFamily="34" charset="0"/>
            </a:endParaRPr>
          </a:p>
        </p:txBody>
      </p:sp>
    </p:spTree>
    <p:extLst>
      <p:ext uri="{BB962C8B-B14F-4D97-AF65-F5344CB8AC3E}">
        <p14:creationId xmlns:p14="http://schemas.microsoft.com/office/powerpoint/2010/main" val="397040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Security Rule</a:t>
            </a:r>
            <a:endParaRPr lang="en-US" dirty="0"/>
          </a:p>
        </p:txBody>
      </p:sp>
      <p:sp>
        <p:nvSpPr>
          <p:cNvPr id="3" name="Content Placeholder 2"/>
          <p:cNvSpPr>
            <a:spLocks noGrp="1"/>
          </p:cNvSpPr>
          <p:nvPr>
            <p:ph sz="half" idx="1"/>
          </p:nvPr>
        </p:nvSpPr>
        <p:spPr>
          <a:xfrm>
            <a:off x="457200" y="1219200"/>
            <a:ext cx="4038600" cy="4800600"/>
          </a:xfrm>
        </p:spPr>
        <p:txBody>
          <a:bodyPr>
            <a:noAutofit/>
          </a:bodyPr>
          <a:lstStyle/>
          <a:p>
            <a:r>
              <a:rPr lang="en-US" sz="3200" dirty="0" smtClean="0"/>
              <a:t>Conduct risk analysis.</a:t>
            </a:r>
          </a:p>
          <a:p>
            <a:r>
              <a:rPr lang="en-US" sz="3200" dirty="0" smtClean="0"/>
              <a:t>Implement safeguards.</a:t>
            </a:r>
          </a:p>
          <a:p>
            <a:pPr lvl="1"/>
            <a:r>
              <a:rPr lang="en-US" sz="3200" dirty="0" smtClean="0"/>
              <a:t>Administrative</a:t>
            </a:r>
          </a:p>
          <a:p>
            <a:pPr lvl="1"/>
            <a:r>
              <a:rPr lang="en-US" sz="3200" dirty="0" smtClean="0"/>
              <a:t>Technical</a:t>
            </a:r>
          </a:p>
          <a:p>
            <a:pPr lvl="1"/>
            <a:r>
              <a:rPr lang="en-US" sz="3200" dirty="0" smtClean="0"/>
              <a:t>Physical</a:t>
            </a:r>
          </a:p>
          <a:p>
            <a:r>
              <a:rPr lang="en-US" sz="3200" dirty="0" smtClean="0"/>
              <a:t>Execute business associate agreements.</a:t>
            </a:r>
            <a:endParaRPr lang="en-US" sz="3200" dirty="0"/>
          </a:p>
        </p:txBody>
      </p:sp>
      <p:sp>
        <p:nvSpPr>
          <p:cNvPr id="4" name="Content Placeholder 3"/>
          <p:cNvSpPr>
            <a:spLocks noGrp="1"/>
          </p:cNvSpPr>
          <p:nvPr>
            <p:ph sz="half" idx="2"/>
          </p:nvPr>
        </p:nvSpPr>
        <p:spPr>
          <a:xfrm>
            <a:off x="5105400" y="1828800"/>
            <a:ext cx="3429000" cy="2971800"/>
          </a:xfrm>
        </p:spPr>
        <p:txBody>
          <a:bodyPr>
            <a:normAutofit/>
          </a:bodyPr>
          <a:lstStyle/>
          <a:p>
            <a:pPr marL="0" indent="0">
              <a:buNone/>
            </a:pPr>
            <a:r>
              <a:rPr lang="en-US" sz="3200" dirty="0" smtClean="0">
                <a:solidFill>
                  <a:srgbClr val="C00000"/>
                </a:solidFill>
              </a:rPr>
              <a:t>Intended to ensure:</a:t>
            </a:r>
          </a:p>
          <a:p>
            <a:r>
              <a:rPr lang="en-US" sz="3200" dirty="0" smtClean="0">
                <a:solidFill>
                  <a:srgbClr val="C00000"/>
                </a:solidFill>
              </a:rPr>
              <a:t>Confidentiality</a:t>
            </a:r>
          </a:p>
          <a:p>
            <a:r>
              <a:rPr lang="en-US" sz="3200" dirty="0" smtClean="0">
                <a:solidFill>
                  <a:srgbClr val="C00000"/>
                </a:solidFill>
              </a:rPr>
              <a:t>Integrity</a:t>
            </a:r>
          </a:p>
          <a:p>
            <a:r>
              <a:rPr lang="en-US" sz="3200" dirty="0" smtClean="0">
                <a:solidFill>
                  <a:srgbClr val="C00000"/>
                </a:solidFill>
              </a:rPr>
              <a:t>Availability </a:t>
            </a:r>
          </a:p>
          <a:p>
            <a:pPr marL="0" indent="0">
              <a:buNone/>
            </a:pPr>
            <a:r>
              <a:rPr lang="en-US" sz="3200" dirty="0" smtClean="0">
                <a:solidFill>
                  <a:srgbClr val="C00000"/>
                </a:solidFill>
              </a:rPr>
              <a:t>of </a:t>
            </a:r>
            <a:r>
              <a:rPr lang="en-US" sz="3200" dirty="0" err="1" smtClean="0">
                <a:solidFill>
                  <a:srgbClr val="C00000"/>
                </a:solidFill>
              </a:rPr>
              <a:t>ePHI</a:t>
            </a:r>
            <a:r>
              <a:rPr lang="en-US" sz="3200" dirty="0" smtClean="0">
                <a:solidFill>
                  <a:srgbClr val="C00000"/>
                </a:solidFill>
              </a:rPr>
              <a:t>.</a:t>
            </a:r>
            <a:endParaRPr lang="en-US" sz="3200" dirty="0">
              <a:solidFill>
                <a:srgbClr val="C00000"/>
              </a:solidFill>
            </a:endParaRPr>
          </a:p>
        </p:txBody>
      </p:sp>
      <p:sp>
        <p:nvSpPr>
          <p:cNvPr id="5" name="Right Brace 4"/>
          <p:cNvSpPr/>
          <p:nvPr/>
        </p:nvSpPr>
        <p:spPr>
          <a:xfrm>
            <a:off x="4419600" y="1371600"/>
            <a:ext cx="533400" cy="3886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96701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Security Rule</a:t>
            </a:r>
            <a:r>
              <a:rPr lang="en-US" dirty="0"/>
              <a:t> </a:t>
            </a:r>
            <a:r>
              <a:rPr lang="en-US" dirty="0" smtClean="0"/>
              <a:t>Compliance</a:t>
            </a:r>
            <a:endParaRPr lang="en-US" dirty="0"/>
          </a:p>
        </p:txBody>
      </p:sp>
      <p:sp>
        <p:nvSpPr>
          <p:cNvPr id="4" name="AutoShape 8"/>
          <p:cNvSpPr>
            <a:spLocks noChangeArrowheads="1"/>
          </p:cNvSpPr>
          <p:nvPr/>
        </p:nvSpPr>
        <p:spPr bwMode="auto">
          <a:xfrm>
            <a:off x="1676400" y="1600200"/>
            <a:ext cx="1828800" cy="914400"/>
          </a:xfrm>
          <a:prstGeom prst="flowChartAlternateProcess">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2000" dirty="0">
                <a:solidFill>
                  <a:schemeClr val="bg1"/>
                </a:solidFill>
              </a:rPr>
              <a:t>Administrative </a:t>
            </a:r>
          </a:p>
          <a:p>
            <a:pPr algn="ctr"/>
            <a:r>
              <a:rPr lang="en-US" sz="2000" dirty="0">
                <a:solidFill>
                  <a:schemeClr val="bg1"/>
                </a:solidFill>
              </a:rPr>
              <a:t>Safeguards</a:t>
            </a:r>
          </a:p>
        </p:txBody>
      </p:sp>
      <p:sp>
        <p:nvSpPr>
          <p:cNvPr id="5" name="AutoShape 9"/>
          <p:cNvSpPr>
            <a:spLocks noChangeArrowheads="1"/>
          </p:cNvSpPr>
          <p:nvPr/>
        </p:nvSpPr>
        <p:spPr bwMode="auto">
          <a:xfrm>
            <a:off x="3733800" y="1600200"/>
            <a:ext cx="1828800" cy="914400"/>
          </a:xfrm>
          <a:prstGeom prst="flowChartAlternateProcess">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2000" dirty="0">
                <a:solidFill>
                  <a:schemeClr val="bg1"/>
                </a:solidFill>
              </a:rPr>
              <a:t>Physical </a:t>
            </a:r>
          </a:p>
          <a:p>
            <a:pPr algn="ctr"/>
            <a:r>
              <a:rPr lang="en-US" sz="2000" dirty="0">
                <a:solidFill>
                  <a:schemeClr val="bg1"/>
                </a:solidFill>
              </a:rPr>
              <a:t>Safeguards</a:t>
            </a:r>
          </a:p>
        </p:txBody>
      </p:sp>
      <p:sp>
        <p:nvSpPr>
          <p:cNvPr id="6" name="AutoShape 10"/>
          <p:cNvSpPr>
            <a:spLocks noChangeArrowheads="1"/>
          </p:cNvSpPr>
          <p:nvPr/>
        </p:nvSpPr>
        <p:spPr bwMode="auto">
          <a:xfrm>
            <a:off x="5791200" y="1600200"/>
            <a:ext cx="1828800" cy="914400"/>
          </a:xfrm>
          <a:prstGeom prst="flowChartAlternateProcess">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2000" dirty="0">
                <a:solidFill>
                  <a:schemeClr val="bg1"/>
                </a:solidFill>
              </a:rPr>
              <a:t>Technical</a:t>
            </a:r>
          </a:p>
          <a:p>
            <a:pPr algn="ctr"/>
            <a:r>
              <a:rPr lang="en-US" sz="2000" dirty="0">
                <a:solidFill>
                  <a:schemeClr val="bg1"/>
                </a:solidFill>
              </a:rPr>
              <a:t>Safeguards</a:t>
            </a:r>
          </a:p>
        </p:txBody>
      </p:sp>
      <p:sp>
        <p:nvSpPr>
          <p:cNvPr id="7" name="AutoShape 19"/>
          <p:cNvSpPr>
            <a:spLocks noChangeArrowheads="1"/>
          </p:cNvSpPr>
          <p:nvPr/>
        </p:nvSpPr>
        <p:spPr bwMode="auto">
          <a:xfrm>
            <a:off x="1676400" y="2819400"/>
            <a:ext cx="1828800" cy="914400"/>
          </a:xfrm>
          <a:prstGeom prst="flowChartAlternateProcess">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2000" dirty="0">
                <a:solidFill>
                  <a:schemeClr val="bg1"/>
                </a:solidFill>
              </a:rPr>
              <a:t>Standards</a:t>
            </a:r>
          </a:p>
        </p:txBody>
      </p:sp>
      <p:sp>
        <p:nvSpPr>
          <p:cNvPr id="8" name="AutoShape 20"/>
          <p:cNvSpPr>
            <a:spLocks noChangeArrowheads="1"/>
          </p:cNvSpPr>
          <p:nvPr/>
        </p:nvSpPr>
        <p:spPr bwMode="auto">
          <a:xfrm>
            <a:off x="1676400" y="4038600"/>
            <a:ext cx="1828800" cy="2057400"/>
          </a:xfrm>
          <a:prstGeom prst="flowChartAlternateProcess">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2000" dirty="0">
                <a:solidFill>
                  <a:schemeClr val="bg1"/>
                </a:solidFill>
              </a:rPr>
              <a:t>Implementation</a:t>
            </a:r>
          </a:p>
          <a:p>
            <a:pPr algn="ctr"/>
            <a:r>
              <a:rPr lang="en-US" sz="2000" dirty="0">
                <a:solidFill>
                  <a:schemeClr val="bg1"/>
                </a:solidFill>
              </a:rPr>
              <a:t>Specifications</a:t>
            </a:r>
          </a:p>
          <a:p>
            <a:pPr algn="ctr">
              <a:buFontTx/>
              <a:buChar char="•"/>
            </a:pPr>
            <a:r>
              <a:rPr lang="en-US" sz="2000" dirty="0">
                <a:solidFill>
                  <a:schemeClr val="bg1"/>
                </a:solidFill>
              </a:rPr>
              <a:t> Required</a:t>
            </a:r>
          </a:p>
          <a:p>
            <a:pPr algn="ctr">
              <a:buFontTx/>
              <a:buChar char="•"/>
            </a:pPr>
            <a:r>
              <a:rPr lang="en-US" sz="2000" dirty="0">
                <a:solidFill>
                  <a:schemeClr val="bg1"/>
                </a:solidFill>
              </a:rPr>
              <a:t>Addressable</a:t>
            </a:r>
          </a:p>
        </p:txBody>
      </p:sp>
      <p:sp>
        <p:nvSpPr>
          <p:cNvPr id="9" name="AutoShape 21"/>
          <p:cNvSpPr>
            <a:spLocks noChangeArrowheads="1"/>
          </p:cNvSpPr>
          <p:nvPr/>
        </p:nvSpPr>
        <p:spPr bwMode="auto">
          <a:xfrm>
            <a:off x="3733800" y="2819400"/>
            <a:ext cx="1828800" cy="914400"/>
          </a:xfrm>
          <a:prstGeom prst="flowChartAlternateProcess">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2000" dirty="0">
                <a:solidFill>
                  <a:schemeClr val="bg1"/>
                </a:solidFill>
              </a:rPr>
              <a:t>Standards</a:t>
            </a:r>
          </a:p>
        </p:txBody>
      </p:sp>
      <p:sp>
        <p:nvSpPr>
          <p:cNvPr id="10" name="AutoShape 22"/>
          <p:cNvSpPr>
            <a:spLocks noChangeArrowheads="1"/>
          </p:cNvSpPr>
          <p:nvPr/>
        </p:nvSpPr>
        <p:spPr bwMode="auto">
          <a:xfrm>
            <a:off x="5791200" y="2819400"/>
            <a:ext cx="1828800" cy="914400"/>
          </a:xfrm>
          <a:prstGeom prst="flowChartAlternateProcess">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2000" dirty="0">
                <a:solidFill>
                  <a:schemeClr val="bg1"/>
                </a:solidFill>
              </a:rPr>
              <a:t>Standards</a:t>
            </a:r>
          </a:p>
        </p:txBody>
      </p:sp>
      <p:sp>
        <p:nvSpPr>
          <p:cNvPr id="11" name="AutoShape 23"/>
          <p:cNvSpPr>
            <a:spLocks noChangeArrowheads="1"/>
          </p:cNvSpPr>
          <p:nvPr/>
        </p:nvSpPr>
        <p:spPr bwMode="auto">
          <a:xfrm>
            <a:off x="3733800" y="4038600"/>
            <a:ext cx="1828800" cy="2057400"/>
          </a:xfrm>
          <a:prstGeom prst="flowChartAlternateProcess">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2000" dirty="0">
                <a:solidFill>
                  <a:schemeClr val="bg1"/>
                </a:solidFill>
              </a:rPr>
              <a:t>Implementation</a:t>
            </a:r>
          </a:p>
          <a:p>
            <a:pPr algn="ctr"/>
            <a:r>
              <a:rPr lang="en-US" sz="2000" dirty="0">
                <a:solidFill>
                  <a:schemeClr val="bg1"/>
                </a:solidFill>
              </a:rPr>
              <a:t>Specifications</a:t>
            </a:r>
          </a:p>
          <a:p>
            <a:pPr algn="ctr">
              <a:buFontTx/>
              <a:buChar char="•"/>
            </a:pPr>
            <a:r>
              <a:rPr lang="en-US" sz="2000" dirty="0">
                <a:solidFill>
                  <a:schemeClr val="bg1"/>
                </a:solidFill>
              </a:rPr>
              <a:t> Required</a:t>
            </a:r>
          </a:p>
          <a:p>
            <a:pPr algn="ctr">
              <a:buFontTx/>
              <a:buChar char="•"/>
            </a:pPr>
            <a:r>
              <a:rPr lang="en-US" sz="2000" dirty="0">
                <a:solidFill>
                  <a:schemeClr val="bg1"/>
                </a:solidFill>
              </a:rPr>
              <a:t>Addressable</a:t>
            </a:r>
          </a:p>
        </p:txBody>
      </p:sp>
      <p:sp>
        <p:nvSpPr>
          <p:cNvPr id="12" name="AutoShape 24"/>
          <p:cNvSpPr>
            <a:spLocks noChangeArrowheads="1"/>
          </p:cNvSpPr>
          <p:nvPr/>
        </p:nvSpPr>
        <p:spPr bwMode="auto">
          <a:xfrm>
            <a:off x="5791200" y="4038600"/>
            <a:ext cx="1828800" cy="2057400"/>
          </a:xfrm>
          <a:prstGeom prst="flowChartAlternateProcess">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2000" dirty="0">
                <a:solidFill>
                  <a:schemeClr val="bg1"/>
                </a:solidFill>
              </a:rPr>
              <a:t>Implementation</a:t>
            </a:r>
          </a:p>
          <a:p>
            <a:pPr algn="ctr"/>
            <a:r>
              <a:rPr lang="en-US" sz="2000" dirty="0">
                <a:solidFill>
                  <a:schemeClr val="bg1"/>
                </a:solidFill>
              </a:rPr>
              <a:t>Specifications</a:t>
            </a:r>
          </a:p>
          <a:p>
            <a:pPr algn="ctr">
              <a:buFontTx/>
              <a:buChar char="•"/>
            </a:pPr>
            <a:r>
              <a:rPr lang="en-US" sz="2000" dirty="0">
                <a:solidFill>
                  <a:schemeClr val="bg1"/>
                </a:solidFill>
              </a:rPr>
              <a:t> Required</a:t>
            </a:r>
          </a:p>
          <a:p>
            <a:pPr algn="ctr">
              <a:buFontTx/>
              <a:buChar char="•"/>
            </a:pPr>
            <a:r>
              <a:rPr lang="en-US" sz="2000" dirty="0">
                <a:solidFill>
                  <a:schemeClr val="bg1"/>
                </a:solidFill>
              </a:rPr>
              <a:t>Addressable</a:t>
            </a:r>
          </a:p>
        </p:txBody>
      </p:sp>
      <p:cxnSp>
        <p:nvCxnSpPr>
          <p:cNvPr id="13" name="AutoShape 45"/>
          <p:cNvCxnSpPr>
            <a:cxnSpLocks noChangeShapeType="1"/>
            <a:stCxn id="4" idx="2"/>
            <a:endCxn id="7" idx="0"/>
          </p:cNvCxnSpPr>
          <p:nvPr/>
        </p:nvCxnSpPr>
        <p:spPr bwMode="auto">
          <a:xfrm>
            <a:off x="2590800" y="2514600"/>
            <a:ext cx="0" cy="304800"/>
          </a:xfrm>
          <a:prstGeom prst="straightConnector1">
            <a:avLst/>
          </a:prstGeom>
          <a:noFill/>
          <a:ln w="12700" cap="sq">
            <a:solidFill>
              <a:schemeClr val="tx1"/>
            </a:solidFill>
            <a:round/>
            <a:headEnd type="none" w="sm" len="sm"/>
            <a:tailEnd type="none" w="sm" len="sm"/>
          </a:ln>
        </p:spPr>
      </p:cxnSp>
      <p:cxnSp>
        <p:nvCxnSpPr>
          <p:cNvPr id="14" name="AutoShape 46"/>
          <p:cNvCxnSpPr>
            <a:cxnSpLocks noChangeShapeType="1"/>
            <a:stCxn id="7" idx="2"/>
            <a:endCxn id="8" idx="0"/>
          </p:cNvCxnSpPr>
          <p:nvPr/>
        </p:nvCxnSpPr>
        <p:spPr bwMode="auto">
          <a:xfrm>
            <a:off x="2590800" y="3733800"/>
            <a:ext cx="0" cy="304800"/>
          </a:xfrm>
          <a:prstGeom prst="straightConnector1">
            <a:avLst/>
          </a:prstGeom>
          <a:noFill/>
          <a:ln w="12700" cap="sq">
            <a:solidFill>
              <a:schemeClr val="tx1"/>
            </a:solidFill>
            <a:round/>
            <a:headEnd type="none" w="sm" len="sm"/>
            <a:tailEnd type="none" w="sm" len="sm"/>
          </a:ln>
        </p:spPr>
      </p:cxnSp>
      <p:cxnSp>
        <p:nvCxnSpPr>
          <p:cNvPr id="15" name="AutoShape 47"/>
          <p:cNvCxnSpPr>
            <a:cxnSpLocks noChangeShapeType="1"/>
            <a:stCxn id="5" idx="2"/>
            <a:endCxn id="9" idx="0"/>
          </p:cNvCxnSpPr>
          <p:nvPr/>
        </p:nvCxnSpPr>
        <p:spPr bwMode="auto">
          <a:xfrm>
            <a:off x="4648200" y="2514600"/>
            <a:ext cx="0" cy="304800"/>
          </a:xfrm>
          <a:prstGeom prst="straightConnector1">
            <a:avLst/>
          </a:prstGeom>
          <a:noFill/>
          <a:ln w="12700" cap="sq">
            <a:solidFill>
              <a:schemeClr val="tx1"/>
            </a:solidFill>
            <a:round/>
            <a:headEnd type="none" w="sm" len="sm"/>
            <a:tailEnd type="none" w="sm" len="sm"/>
          </a:ln>
        </p:spPr>
      </p:cxnSp>
      <p:cxnSp>
        <p:nvCxnSpPr>
          <p:cNvPr id="16" name="AutoShape 48"/>
          <p:cNvCxnSpPr>
            <a:cxnSpLocks noChangeShapeType="1"/>
            <a:stCxn id="9" idx="2"/>
            <a:endCxn id="11" idx="0"/>
          </p:cNvCxnSpPr>
          <p:nvPr/>
        </p:nvCxnSpPr>
        <p:spPr bwMode="auto">
          <a:xfrm>
            <a:off x="4648200" y="3733800"/>
            <a:ext cx="0" cy="304800"/>
          </a:xfrm>
          <a:prstGeom prst="straightConnector1">
            <a:avLst/>
          </a:prstGeom>
          <a:noFill/>
          <a:ln w="12700" cap="sq">
            <a:solidFill>
              <a:schemeClr val="tx1"/>
            </a:solidFill>
            <a:round/>
            <a:headEnd type="none" w="sm" len="sm"/>
            <a:tailEnd type="none" w="sm" len="sm"/>
          </a:ln>
        </p:spPr>
      </p:cxnSp>
      <p:cxnSp>
        <p:nvCxnSpPr>
          <p:cNvPr id="17" name="AutoShape 49"/>
          <p:cNvCxnSpPr>
            <a:cxnSpLocks noChangeShapeType="1"/>
            <a:stCxn id="6" idx="2"/>
            <a:endCxn id="10" idx="0"/>
          </p:cNvCxnSpPr>
          <p:nvPr/>
        </p:nvCxnSpPr>
        <p:spPr bwMode="auto">
          <a:xfrm>
            <a:off x="6705600" y="2514600"/>
            <a:ext cx="0" cy="304800"/>
          </a:xfrm>
          <a:prstGeom prst="straightConnector1">
            <a:avLst/>
          </a:prstGeom>
          <a:noFill/>
          <a:ln w="12700" cap="sq">
            <a:solidFill>
              <a:schemeClr val="tx1"/>
            </a:solidFill>
            <a:round/>
            <a:headEnd type="none" w="sm" len="sm"/>
            <a:tailEnd type="none" w="sm" len="sm"/>
          </a:ln>
        </p:spPr>
      </p:cxnSp>
      <p:cxnSp>
        <p:nvCxnSpPr>
          <p:cNvPr id="18" name="AutoShape 50"/>
          <p:cNvCxnSpPr>
            <a:cxnSpLocks noChangeShapeType="1"/>
            <a:stCxn id="10" idx="2"/>
            <a:endCxn id="12" idx="0"/>
          </p:cNvCxnSpPr>
          <p:nvPr/>
        </p:nvCxnSpPr>
        <p:spPr bwMode="auto">
          <a:xfrm>
            <a:off x="6705600" y="3733800"/>
            <a:ext cx="0" cy="304800"/>
          </a:xfrm>
          <a:prstGeom prst="straightConnector1">
            <a:avLst/>
          </a:prstGeom>
          <a:noFill/>
          <a:ln w="12700" cap="sq">
            <a:solidFill>
              <a:schemeClr val="tx1"/>
            </a:solidFill>
            <a:round/>
            <a:headEnd type="none" w="sm" len="sm"/>
            <a:tailEnd type="none" w="sm" len="sm"/>
          </a:ln>
        </p:spPr>
      </p:cxnSp>
    </p:spTree>
    <p:extLst>
      <p:ext uri="{BB962C8B-B14F-4D97-AF65-F5344CB8AC3E}">
        <p14:creationId xmlns:p14="http://schemas.microsoft.com/office/powerpoint/2010/main" val="31336790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Administrative Safeguards</a:t>
            </a:r>
            <a:endParaRPr lang="en-US" dirty="0"/>
          </a:p>
        </p:txBody>
      </p:sp>
      <p:sp>
        <p:nvSpPr>
          <p:cNvPr id="3" name="Content Placeholder 2"/>
          <p:cNvSpPr>
            <a:spLocks noGrp="1"/>
          </p:cNvSpPr>
          <p:nvPr>
            <p:ph idx="1"/>
          </p:nvPr>
        </p:nvSpPr>
        <p:spPr>
          <a:xfrm>
            <a:off x="457200" y="1143000"/>
            <a:ext cx="8229600" cy="4724400"/>
          </a:xfrm>
        </p:spPr>
        <p:txBody>
          <a:bodyPr>
            <a:normAutofit lnSpcReduction="10000"/>
          </a:bodyPr>
          <a:lstStyle/>
          <a:p>
            <a:pPr marL="533400" indent="-533400" eaLnBrk="1" hangingPunct="1">
              <a:lnSpc>
                <a:spcPct val="90000"/>
              </a:lnSpc>
              <a:buFont typeface="Symbol" pitchFamily="18" charset="2"/>
              <a:buAutoNum type="arabicPeriod"/>
            </a:pPr>
            <a:r>
              <a:rPr lang="en-US" dirty="0" smtClean="0"/>
              <a:t>Security management process </a:t>
            </a:r>
          </a:p>
          <a:p>
            <a:pPr marL="533400" indent="-533400" eaLnBrk="1" hangingPunct="1">
              <a:lnSpc>
                <a:spcPct val="90000"/>
              </a:lnSpc>
              <a:buFont typeface="Symbol" pitchFamily="18" charset="2"/>
              <a:buAutoNum type="arabicPeriod"/>
            </a:pPr>
            <a:r>
              <a:rPr lang="en-US" dirty="0" smtClean="0"/>
              <a:t>Assigned security responsibility</a:t>
            </a:r>
          </a:p>
          <a:p>
            <a:pPr marL="533400" indent="-533400" eaLnBrk="1" hangingPunct="1">
              <a:lnSpc>
                <a:spcPct val="90000"/>
              </a:lnSpc>
              <a:buFont typeface="Symbol" pitchFamily="18" charset="2"/>
              <a:buAutoNum type="arabicPeriod"/>
            </a:pPr>
            <a:r>
              <a:rPr lang="en-US" dirty="0" smtClean="0"/>
              <a:t>Workforce security</a:t>
            </a:r>
          </a:p>
          <a:p>
            <a:pPr marL="533400" indent="-533400" eaLnBrk="1" hangingPunct="1">
              <a:lnSpc>
                <a:spcPct val="90000"/>
              </a:lnSpc>
              <a:buFont typeface="Symbol" pitchFamily="18" charset="2"/>
              <a:buAutoNum type="arabicPeriod"/>
            </a:pPr>
            <a:r>
              <a:rPr lang="en-US" dirty="0" smtClean="0"/>
              <a:t>Information access management</a:t>
            </a:r>
          </a:p>
          <a:p>
            <a:pPr marL="533400" indent="-533400" eaLnBrk="1" hangingPunct="1">
              <a:lnSpc>
                <a:spcPct val="90000"/>
              </a:lnSpc>
              <a:buFont typeface="Symbol" pitchFamily="18" charset="2"/>
              <a:buAutoNum type="arabicPeriod"/>
            </a:pPr>
            <a:r>
              <a:rPr lang="en-US" dirty="0" smtClean="0"/>
              <a:t>Security awareness and training</a:t>
            </a:r>
          </a:p>
          <a:p>
            <a:pPr marL="533400" indent="-533400" eaLnBrk="1" hangingPunct="1">
              <a:lnSpc>
                <a:spcPct val="90000"/>
              </a:lnSpc>
              <a:buFont typeface="Symbol" pitchFamily="18" charset="2"/>
              <a:buAutoNum type="arabicPeriod"/>
            </a:pPr>
            <a:r>
              <a:rPr lang="en-US" dirty="0" smtClean="0"/>
              <a:t>Security incident procedures</a:t>
            </a:r>
          </a:p>
          <a:p>
            <a:pPr marL="533400" indent="-533400" eaLnBrk="1" hangingPunct="1">
              <a:lnSpc>
                <a:spcPct val="90000"/>
              </a:lnSpc>
              <a:buFont typeface="Symbol" pitchFamily="18" charset="2"/>
              <a:buAutoNum type="arabicPeriod"/>
            </a:pPr>
            <a:r>
              <a:rPr lang="en-US" dirty="0" smtClean="0"/>
              <a:t>Contingency plan</a:t>
            </a:r>
          </a:p>
          <a:p>
            <a:pPr marL="533400" indent="-533400" eaLnBrk="1" hangingPunct="1">
              <a:lnSpc>
                <a:spcPct val="90000"/>
              </a:lnSpc>
              <a:buFont typeface="Symbol" pitchFamily="18" charset="2"/>
              <a:buAutoNum type="arabicPeriod"/>
            </a:pPr>
            <a:r>
              <a:rPr lang="en-US" dirty="0" smtClean="0"/>
              <a:t>Evaluation</a:t>
            </a:r>
          </a:p>
          <a:p>
            <a:pPr marL="533400" indent="-533400" eaLnBrk="1" hangingPunct="1">
              <a:lnSpc>
                <a:spcPct val="90000"/>
              </a:lnSpc>
              <a:buFont typeface="Symbol" pitchFamily="18" charset="2"/>
              <a:buAutoNum type="arabicPeriod"/>
            </a:pPr>
            <a:r>
              <a:rPr lang="en-US" dirty="0" smtClean="0"/>
              <a:t>Business associate contracts</a:t>
            </a:r>
          </a:p>
        </p:txBody>
      </p:sp>
    </p:spTree>
    <p:extLst>
      <p:ext uri="{BB962C8B-B14F-4D97-AF65-F5344CB8AC3E}">
        <p14:creationId xmlns:p14="http://schemas.microsoft.com/office/powerpoint/2010/main" val="15325697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Physical Safeguards</a:t>
            </a:r>
            <a:endParaRPr lang="en-US" dirty="0"/>
          </a:p>
        </p:txBody>
      </p:sp>
      <p:sp>
        <p:nvSpPr>
          <p:cNvPr id="3" name="Content Placeholder 2"/>
          <p:cNvSpPr>
            <a:spLocks noGrp="1"/>
          </p:cNvSpPr>
          <p:nvPr>
            <p:ph idx="1"/>
          </p:nvPr>
        </p:nvSpPr>
        <p:spPr>
          <a:xfrm>
            <a:off x="457200" y="1143000"/>
            <a:ext cx="8229600" cy="4724400"/>
          </a:xfrm>
        </p:spPr>
        <p:txBody>
          <a:bodyPr/>
          <a:lstStyle/>
          <a:p>
            <a:pPr marL="609600" indent="-609600" eaLnBrk="1" hangingPunct="1">
              <a:buFont typeface="Symbol" pitchFamily="18" charset="2"/>
              <a:buAutoNum type="arabicPeriod"/>
            </a:pPr>
            <a:r>
              <a:rPr lang="en-US" dirty="0" smtClean="0"/>
              <a:t>Facility access controls</a:t>
            </a:r>
          </a:p>
          <a:p>
            <a:pPr marL="609600" indent="-609600" eaLnBrk="1" hangingPunct="1">
              <a:buFont typeface="Symbol" pitchFamily="18" charset="2"/>
              <a:buAutoNum type="arabicPeriod"/>
            </a:pPr>
            <a:r>
              <a:rPr lang="en-US" dirty="0" smtClean="0"/>
              <a:t>Workstation use</a:t>
            </a:r>
          </a:p>
          <a:p>
            <a:pPr marL="609600" indent="-609600" eaLnBrk="1" hangingPunct="1">
              <a:buFont typeface="Symbol" pitchFamily="18" charset="2"/>
              <a:buAutoNum type="arabicPeriod"/>
            </a:pPr>
            <a:r>
              <a:rPr lang="en-US" dirty="0" smtClean="0"/>
              <a:t>Workstation security</a:t>
            </a:r>
          </a:p>
          <a:p>
            <a:pPr marL="609600" indent="-609600" eaLnBrk="1" hangingPunct="1">
              <a:buFont typeface="Symbol" pitchFamily="18" charset="2"/>
              <a:buAutoNum type="arabicPeriod"/>
            </a:pPr>
            <a:r>
              <a:rPr lang="en-US" dirty="0" smtClean="0"/>
              <a:t>Device and media controls</a:t>
            </a:r>
          </a:p>
          <a:p>
            <a:pPr marL="609600" indent="-609600" eaLnBrk="1" hangingPunct="1">
              <a:buFont typeface="Symbol" pitchFamily="18" charset="2"/>
              <a:buAutoNum type="arabicPeriod"/>
            </a:pPr>
            <a:endParaRPr lang="en-US" dirty="0" smtClean="0"/>
          </a:p>
          <a:p>
            <a:pPr marL="609600" indent="-609600" eaLnBrk="1" hangingPunct="1">
              <a:buNone/>
            </a:pPr>
            <a:endParaRPr lang="en-US" dirty="0" smtClean="0"/>
          </a:p>
          <a:p>
            <a:endParaRPr lang="en-US" dirty="0"/>
          </a:p>
        </p:txBody>
      </p:sp>
    </p:spTree>
    <p:extLst>
      <p:ext uri="{BB962C8B-B14F-4D97-AF65-F5344CB8AC3E}">
        <p14:creationId xmlns:p14="http://schemas.microsoft.com/office/powerpoint/2010/main" val="26466944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Technical Safeguards</a:t>
            </a:r>
            <a:endParaRPr lang="en-US" dirty="0"/>
          </a:p>
        </p:txBody>
      </p:sp>
      <p:sp>
        <p:nvSpPr>
          <p:cNvPr id="3" name="Content Placeholder 2"/>
          <p:cNvSpPr>
            <a:spLocks noGrp="1"/>
          </p:cNvSpPr>
          <p:nvPr>
            <p:ph idx="1"/>
          </p:nvPr>
        </p:nvSpPr>
        <p:spPr>
          <a:xfrm>
            <a:off x="457200" y="1143000"/>
            <a:ext cx="8229600" cy="4724400"/>
          </a:xfrm>
        </p:spPr>
        <p:txBody>
          <a:bodyPr/>
          <a:lstStyle/>
          <a:p>
            <a:pPr marL="609600" indent="-609600" eaLnBrk="1" hangingPunct="1">
              <a:buFont typeface="Symbol" pitchFamily="18" charset="2"/>
              <a:buAutoNum type="arabicPeriod"/>
            </a:pPr>
            <a:r>
              <a:rPr lang="en-US" dirty="0" smtClean="0"/>
              <a:t>Access controls</a:t>
            </a:r>
          </a:p>
          <a:p>
            <a:pPr marL="609600" indent="-609600" eaLnBrk="1" hangingPunct="1">
              <a:buFont typeface="Symbol" pitchFamily="18" charset="2"/>
              <a:buAutoNum type="arabicPeriod"/>
            </a:pPr>
            <a:r>
              <a:rPr lang="en-US" dirty="0" smtClean="0"/>
              <a:t>Audit controls</a:t>
            </a:r>
          </a:p>
          <a:p>
            <a:pPr marL="609600" indent="-609600" eaLnBrk="1" hangingPunct="1">
              <a:buFont typeface="Symbol" pitchFamily="18" charset="2"/>
              <a:buAutoNum type="arabicPeriod"/>
            </a:pPr>
            <a:r>
              <a:rPr lang="en-US" dirty="0" smtClean="0"/>
              <a:t>Integrity of e-PHI</a:t>
            </a:r>
          </a:p>
          <a:p>
            <a:pPr marL="609600" indent="-609600" eaLnBrk="1" hangingPunct="1">
              <a:buFont typeface="Symbol" pitchFamily="18" charset="2"/>
              <a:buAutoNum type="arabicPeriod"/>
            </a:pPr>
            <a:r>
              <a:rPr lang="en-US" dirty="0" smtClean="0"/>
              <a:t>Person or entity authorization</a:t>
            </a:r>
          </a:p>
          <a:p>
            <a:pPr marL="609600" indent="-609600" eaLnBrk="1" hangingPunct="1">
              <a:buFont typeface="Symbol" pitchFamily="18" charset="2"/>
              <a:buAutoNum type="arabicPeriod"/>
            </a:pPr>
            <a:r>
              <a:rPr lang="en-US" dirty="0" smtClean="0"/>
              <a:t>Transmission security</a:t>
            </a:r>
          </a:p>
          <a:p>
            <a:pPr marL="609600" indent="-609600" eaLnBrk="1" hangingPunct="1">
              <a:buNone/>
            </a:pPr>
            <a:endParaRPr lang="en-US" dirty="0" smtClean="0"/>
          </a:p>
          <a:p>
            <a:endParaRPr lang="en-US" dirty="0"/>
          </a:p>
        </p:txBody>
      </p:sp>
    </p:spTree>
    <p:extLst>
      <p:ext uri="{BB962C8B-B14F-4D97-AF65-F5344CB8AC3E}">
        <p14:creationId xmlns:p14="http://schemas.microsoft.com/office/powerpoint/2010/main" val="3581591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33563" y="152400"/>
            <a:ext cx="7081837" cy="715963"/>
          </a:xfrm>
        </p:spPr>
        <p:txBody>
          <a:bodyPr>
            <a:normAutofit fontScale="90000"/>
          </a:bodyPr>
          <a:lstStyle/>
          <a:p>
            <a:pPr eaLnBrk="1" hangingPunct="1"/>
            <a:r>
              <a:rPr lang="en-US" dirty="0" smtClean="0"/>
              <a:t>Other Privacy Laws</a:t>
            </a:r>
          </a:p>
        </p:txBody>
      </p:sp>
      <p:sp>
        <p:nvSpPr>
          <p:cNvPr id="4099" name="Rectangle 3"/>
          <p:cNvSpPr>
            <a:spLocks noGrp="1" noChangeArrowheads="1"/>
          </p:cNvSpPr>
          <p:nvPr>
            <p:ph type="body" idx="1"/>
          </p:nvPr>
        </p:nvSpPr>
        <p:spPr>
          <a:xfrm>
            <a:off x="381000" y="990600"/>
            <a:ext cx="8534400" cy="5029200"/>
          </a:xfrm>
        </p:spPr>
        <p:txBody>
          <a:bodyPr>
            <a:noAutofit/>
          </a:bodyPr>
          <a:lstStyle/>
          <a:p>
            <a:pPr eaLnBrk="1" hangingPunct="1"/>
            <a:r>
              <a:rPr lang="en-US" sz="2800" dirty="0" smtClean="0"/>
              <a:t>Must comply with other law if it is more strict than HIPAA, i.e.,</a:t>
            </a:r>
          </a:p>
          <a:p>
            <a:pPr lvl="1" eaLnBrk="1" hangingPunct="1"/>
            <a:r>
              <a:rPr lang="en-US" dirty="0" smtClean="0"/>
              <a:t>Provides greater protection to patient info.</a:t>
            </a:r>
          </a:p>
          <a:p>
            <a:pPr lvl="1" eaLnBrk="1" hangingPunct="1"/>
            <a:r>
              <a:rPr lang="en-US" dirty="0" smtClean="0"/>
              <a:t>Provides patients greater rights regarding their info.</a:t>
            </a:r>
          </a:p>
          <a:p>
            <a:r>
              <a:rPr lang="en-US" sz="2800" dirty="0" smtClean="0"/>
              <a:t>Other privacy laws:</a:t>
            </a:r>
          </a:p>
          <a:p>
            <a:pPr lvl="1"/>
            <a:r>
              <a:rPr lang="en-US" dirty="0" smtClean="0"/>
              <a:t>Federally funded drug and alcohol treatment programs, 42 </a:t>
            </a:r>
            <a:r>
              <a:rPr lang="en-US" dirty="0" err="1" smtClean="0"/>
              <a:t>CFR</a:t>
            </a:r>
            <a:r>
              <a:rPr lang="en-US" dirty="0" smtClean="0"/>
              <a:t> part 2</a:t>
            </a:r>
          </a:p>
          <a:p>
            <a:pPr lvl="1"/>
            <a:r>
              <a:rPr lang="en-US" dirty="0" smtClean="0"/>
              <a:t>State drug and alcohol treatment programs</a:t>
            </a:r>
          </a:p>
          <a:p>
            <a:pPr lvl="1"/>
            <a:r>
              <a:rPr lang="en-US" dirty="0" smtClean="0"/>
              <a:t>Common law privacy rights.</a:t>
            </a:r>
          </a:p>
          <a:p>
            <a:pPr lvl="1"/>
            <a:r>
              <a:rPr lang="en-US" dirty="0" smtClean="0"/>
              <a:t>Other?</a:t>
            </a:r>
          </a:p>
        </p:txBody>
      </p:sp>
    </p:spTree>
    <p:extLst>
      <p:ext uri="{BB962C8B-B14F-4D97-AF65-F5344CB8AC3E}">
        <p14:creationId xmlns:p14="http://schemas.microsoft.com/office/powerpoint/2010/main" val="37781967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Privacy and Security</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27603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Risk Analysis</a:t>
            </a:r>
            <a:endParaRPr lang="en-US" dirty="0"/>
          </a:p>
        </p:txBody>
      </p:sp>
      <p:sp>
        <p:nvSpPr>
          <p:cNvPr id="3" name="Content Placeholder 2"/>
          <p:cNvSpPr>
            <a:spLocks noGrp="1"/>
          </p:cNvSpPr>
          <p:nvPr>
            <p:ph idx="1"/>
          </p:nvPr>
        </p:nvSpPr>
        <p:spPr>
          <a:xfrm>
            <a:off x="457200" y="1143000"/>
            <a:ext cx="8229600" cy="4724400"/>
          </a:xfrm>
        </p:spPr>
        <p:txBody>
          <a:bodyPr>
            <a:normAutofit lnSpcReduction="10000"/>
          </a:bodyPr>
          <a:lstStyle/>
          <a:p>
            <a:r>
              <a:rPr lang="en-US" sz="2800" dirty="0" smtClean="0"/>
              <a:t>Security rule requires that covered entities and business associates “conduct an accurate and thorough assessment of the potential risks and vulnerabilities to the confidentiality, integrity and availability of [</a:t>
            </a:r>
            <a:r>
              <a:rPr lang="en-US" sz="2800" dirty="0" err="1" smtClean="0"/>
              <a:t>ePHI</a:t>
            </a:r>
            <a:r>
              <a:rPr lang="en-US" sz="2800" dirty="0" smtClean="0"/>
              <a:t>]…”  (45 </a:t>
            </a:r>
            <a:r>
              <a:rPr lang="en-US" sz="2800" dirty="0" err="1" smtClean="0"/>
              <a:t>CFR</a:t>
            </a:r>
            <a:r>
              <a:rPr lang="en-US" sz="2800" dirty="0" smtClean="0"/>
              <a:t> 164.308(a)).</a:t>
            </a:r>
          </a:p>
          <a:p>
            <a:pPr lvl="1"/>
            <a:r>
              <a:rPr lang="en-US" dirty="0" smtClean="0"/>
              <a:t>Frequently cited in recent violations.</a:t>
            </a:r>
          </a:p>
          <a:p>
            <a:r>
              <a:rPr lang="en-US" sz="2800" dirty="0" smtClean="0"/>
              <a:t>Periodically reevaluate analysis.</a:t>
            </a:r>
          </a:p>
          <a:p>
            <a:pPr lvl="1"/>
            <a:r>
              <a:rPr lang="en-US" dirty="0" smtClean="0"/>
              <a:t>New systems or equipment.</a:t>
            </a:r>
          </a:p>
          <a:p>
            <a:pPr lvl="1"/>
            <a:r>
              <a:rPr lang="en-US" dirty="0" smtClean="0"/>
              <a:t>Every few (very few?) years.</a:t>
            </a:r>
          </a:p>
          <a:p>
            <a:pPr lvl="1"/>
            <a:r>
              <a:rPr lang="en-US" dirty="0" smtClean="0"/>
              <a:t>Include mobile devices.</a:t>
            </a:r>
          </a:p>
          <a:p>
            <a:endParaRPr lang="en-US" sz="2400" dirty="0" smtClean="0"/>
          </a:p>
          <a:p>
            <a:endParaRPr lang="en-US" sz="2400" dirty="0" smtClean="0"/>
          </a:p>
        </p:txBody>
      </p:sp>
    </p:spTree>
    <p:extLst>
      <p:ext uri="{BB962C8B-B14F-4D97-AF65-F5344CB8AC3E}">
        <p14:creationId xmlns:p14="http://schemas.microsoft.com/office/powerpoint/2010/main" val="29348144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28678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Risk Analysis</a:t>
            </a:r>
            <a:endParaRPr lang="en-US" dirty="0"/>
          </a:p>
        </p:txBody>
      </p:sp>
      <p:sp>
        <p:nvSpPr>
          <p:cNvPr id="3" name="Content Placeholder 2"/>
          <p:cNvSpPr>
            <a:spLocks noGrp="1"/>
          </p:cNvSpPr>
          <p:nvPr>
            <p:ph idx="1"/>
          </p:nvPr>
        </p:nvSpPr>
        <p:spPr>
          <a:xfrm>
            <a:off x="457200" y="1143000"/>
            <a:ext cx="8229600" cy="4724401"/>
          </a:xfrm>
        </p:spPr>
        <p:txBody>
          <a:bodyPr/>
          <a:lstStyle/>
          <a:p>
            <a:r>
              <a:rPr lang="en-US" dirty="0" smtClean="0">
                <a:solidFill>
                  <a:schemeClr val="tx2">
                    <a:lumMod val="75000"/>
                  </a:schemeClr>
                </a:solidFill>
              </a:rPr>
              <a:t>Additional materials are available at </a:t>
            </a:r>
            <a:r>
              <a:rPr lang="en-US" dirty="0" smtClean="0">
                <a:solidFill>
                  <a:schemeClr val="tx2">
                    <a:lumMod val="75000"/>
                  </a:schemeClr>
                </a:solidFill>
                <a:hlinkClick r:id="rId2"/>
              </a:rPr>
              <a:t>www.hhs.gov/ocr/privacy/hipaa/administrative/securityrule/securityruleguidance.html</a:t>
            </a:r>
            <a:endParaRPr lang="en-US" dirty="0" smtClean="0">
              <a:solidFill>
                <a:schemeClr val="tx2">
                  <a:lumMod val="75000"/>
                </a:schemeClr>
              </a:solidFill>
            </a:endParaRPr>
          </a:p>
          <a:p>
            <a:pPr lvl="1"/>
            <a:r>
              <a:rPr lang="en-US" dirty="0" smtClean="0">
                <a:solidFill>
                  <a:schemeClr val="tx2">
                    <a:lumMod val="75000"/>
                  </a:schemeClr>
                </a:solidFill>
              </a:rPr>
              <a:t>Final Guidance on Risk Analysis</a:t>
            </a:r>
          </a:p>
          <a:p>
            <a:pPr lvl="1"/>
            <a:r>
              <a:rPr lang="en-US" dirty="0" smtClean="0">
                <a:solidFill>
                  <a:schemeClr val="tx2">
                    <a:lumMod val="75000"/>
                  </a:schemeClr>
                </a:solidFill>
              </a:rPr>
              <a:t>OCR Guidance re Risk Analysis</a:t>
            </a:r>
          </a:p>
          <a:p>
            <a:pPr lvl="1"/>
            <a:r>
              <a:rPr lang="en-US" dirty="0" err="1" smtClean="0">
                <a:solidFill>
                  <a:schemeClr val="tx2">
                    <a:lumMod val="75000"/>
                  </a:schemeClr>
                </a:solidFill>
              </a:rPr>
              <a:t>NIST</a:t>
            </a:r>
            <a:r>
              <a:rPr lang="en-US" dirty="0" smtClean="0">
                <a:solidFill>
                  <a:schemeClr val="tx2">
                    <a:lumMod val="75000"/>
                  </a:schemeClr>
                </a:solidFill>
              </a:rPr>
              <a:t> Publications</a:t>
            </a:r>
            <a:endParaRPr lang="en-US" dirty="0">
              <a:solidFill>
                <a:schemeClr val="tx2">
                  <a:lumMod val="75000"/>
                </a:schemeClr>
              </a:solidFill>
            </a:endParaRPr>
          </a:p>
        </p:txBody>
      </p:sp>
    </p:spTree>
    <p:extLst>
      <p:ext uri="{BB962C8B-B14F-4D97-AF65-F5344CB8AC3E}">
        <p14:creationId xmlns:p14="http://schemas.microsoft.com/office/powerpoint/2010/main" val="249803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48552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Encryption</a:t>
            </a:r>
            <a:endParaRPr lang="en-US" dirty="0"/>
          </a:p>
        </p:txBody>
      </p:sp>
      <p:sp>
        <p:nvSpPr>
          <p:cNvPr id="3" name="Content Placeholder 2"/>
          <p:cNvSpPr>
            <a:spLocks noGrp="1"/>
          </p:cNvSpPr>
          <p:nvPr>
            <p:ph idx="1"/>
          </p:nvPr>
        </p:nvSpPr>
        <p:spPr>
          <a:xfrm>
            <a:off x="457200" y="1143000"/>
            <a:ext cx="8229600" cy="4953000"/>
          </a:xfrm>
        </p:spPr>
        <p:txBody>
          <a:bodyPr>
            <a:normAutofit lnSpcReduction="10000"/>
          </a:bodyPr>
          <a:lstStyle/>
          <a:p>
            <a:r>
              <a:rPr lang="en-US" sz="2600" dirty="0" smtClean="0">
                <a:solidFill>
                  <a:schemeClr val="tx2">
                    <a:lumMod val="75000"/>
                  </a:schemeClr>
                </a:solidFill>
              </a:rPr>
              <a:t>Encryption is an addressable standard per 45 </a:t>
            </a:r>
            <a:r>
              <a:rPr lang="en-US" sz="2600" dirty="0" err="1" smtClean="0">
                <a:solidFill>
                  <a:schemeClr val="tx2">
                    <a:lumMod val="75000"/>
                  </a:schemeClr>
                </a:solidFill>
              </a:rPr>
              <a:t>CFR</a:t>
            </a:r>
            <a:r>
              <a:rPr lang="en-US" sz="2600" dirty="0" smtClean="0">
                <a:solidFill>
                  <a:schemeClr val="tx2">
                    <a:lumMod val="75000"/>
                  </a:schemeClr>
                </a:solidFill>
              </a:rPr>
              <a:t> 164.312:</a:t>
            </a:r>
          </a:p>
          <a:p>
            <a:pPr lvl="1">
              <a:buNone/>
            </a:pPr>
            <a:r>
              <a:rPr lang="en-US" sz="2600" dirty="0" smtClean="0">
                <a:solidFill>
                  <a:schemeClr val="tx2">
                    <a:lumMod val="75000"/>
                  </a:schemeClr>
                </a:solidFill>
              </a:rPr>
              <a:t>	(e)(1) </a:t>
            </a:r>
            <a:r>
              <a:rPr lang="en-US" sz="2600" i="1" dirty="0" smtClean="0">
                <a:solidFill>
                  <a:schemeClr val="tx2">
                    <a:lumMod val="75000"/>
                  </a:schemeClr>
                </a:solidFill>
              </a:rPr>
              <a:t>Standard: Transmission security.</a:t>
            </a:r>
            <a:r>
              <a:rPr lang="en-US" sz="2600" dirty="0" smtClean="0">
                <a:solidFill>
                  <a:schemeClr val="tx2">
                    <a:lumMod val="75000"/>
                  </a:schemeClr>
                </a:solidFill>
              </a:rPr>
              <a:t> Implement technical security measures to guard against unauthorized access to [</a:t>
            </a:r>
            <a:r>
              <a:rPr lang="en-US" sz="2600" dirty="0" err="1" smtClean="0">
                <a:solidFill>
                  <a:schemeClr val="tx2">
                    <a:lumMod val="75000"/>
                  </a:schemeClr>
                </a:solidFill>
              </a:rPr>
              <a:t>ePHI</a:t>
            </a:r>
            <a:r>
              <a:rPr lang="en-US" sz="2600" dirty="0" smtClean="0">
                <a:solidFill>
                  <a:schemeClr val="tx2">
                    <a:lumMod val="75000"/>
                  </a:schemeClr>
                </a:solidFill>
              </a:rPr>
              <a:t>] that is being transmitted over an electronic communications network.</a:t>
            </a:r>
          </a:p>
          <a:p>
            <a:pPr lvl="1">
              <a:buNone/>
            </a:pPr>
            <a:r>
              <a:rPr lang="en-US" sz="2600" dirty="0" smtClean="0">
                <a:solidFill>
                  <a:schemeClr val="tx2">
                    <a:lumMod val="75000"/>
                  </a:schemeClr>
                </a:solidFill>
              </a:rPr>
              <a:t>	(2)(ii) </a:t>
            </a:r>
            <a:r>
              <a:rPr lang="en-US" sz="2600" i="1" dirty="0" smtClean="0">
                <a:solidFill>
                  <a:schemeClr val="tx2">
                    <a:lumMod val="75000"/>
                  </a:schemeClr>
                </a:solidFill>
              </a:rPr>
              <a:t>Encryption (Addressable).</a:t>
            </a:r>
            <a:r>
              <a:rPr lang="en-US" sz="2600" dirty="0" smtClean="0">
                <a:solidFill>
                  <a:schemeClr val="tx2">
                    <a:lumMod val="75000"/>
                  </a:schemeClr>
                </a:solidFill>
              </a:rPr>
              <a:t> Implement a mechanism to encrypt electronic protected health information whenever deemed appropriate.</a:t>
            </a:r>
          </a:p>
          <a:p>
            <a:r>
              <a:rPr lang="en-US" sz="2600" dirty="0" err="1" smtClean="0">
                <a:solidFill>
                  <a:schemeClr val="tx2">
                    <a:lumMod val="75000"/>
                  </a:schemeClr>
                </a:solidFill>
              </a:rPr>
              <a:t>ePHI</a:t>
            </a:r>
            <a:r>
              <a:rPr lang="en-US" sz="2600" dirty="0" smtClean="0">
                <a:solidFill>
                  <a:schemeClr val="tx2">
                    <a:lumMod val="75000"/>
                  </a:schemeClr>
                </a:solidFill>
              </a:rPr>
              <a:t> that is properly encrypted is “secured”.</a:t>
            </a:r>
          </a:p>
          <a:p>
            <a:pPr lvl="1"/>
            <a:r>
              <a:rPr lang="en-US" sz="2600" dirty="0" smtClean="0">
                <a:solidFill>
                  <a:schemeClr val="tx2">
                    <a:lumMod val="75000"/>
                  </a:schemeClr>
                </a:solidFill>
              </a:rPr>
              <a:t>Not subject to breach reporting.</a:t>
            </a:r>
          </a:p>
          <a:p>
            <a:r>
              <a:rPr lang="en-US" sz="2600" dirty="0" smtClean="0">
                <a:solidFill>
                  <a:schemeClr val="tx2">
                    <a:lumMod val="75000"/>
                  </a:schemeClr>
                </a:solidFill>
              </a:rPr>
              <a:t>OCR presumes that loss of unencrypted laptop, USB, mobile device is breach.</a:t>
            </a:r>
          </a:p>
          <a:p>
            <a:endParaRPr lang="en-US" dirty="0"/>
          </a:p>
        </p:txBody>
      </p:sp>
    </p:spTree>
    <p:extLst>
      <p:ext uri="{BB962C8B-B14F-4D97-AF65-F5344CB8AC3E}">
        <p14:creationId xmlns:p14="http://schemas.microsoft.com/office/powerpoint/2010/main" val="39215081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5867400" cy="457200"/>
          </a:xfrm>
        </p:spPr>
        <p:txBody>
          <a:bodyPr>
            <a:noAutofit/>
          </a:bodyPr>
          <a:lstStyle/>
          <a:p>
            <a:pPr algn="l"/>
            <a:endParaRPr lang="en-US" sz="20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039600" cy="9227107"/>
          </a:xfrm>
        </p:spPr>
      </p:pic>
    </p:spTree>
    <p:extLst>
      <p:ext uri="{BB962C8B-B14F-4D97-AF65-F5344CB8AC3E}">
        <p14:creationId xmlns:p14="http://schemas.microsoft.com/office/powerpoint/2010/main" val="3535865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Communicating by E-mail or Text</a:t>
            </a:r>
            <a:endParaRPr lang="en-US" sz="4000" dirty="0"/>
          </a:p>
        </p:txBody>
      </p:sp>
      <p:sp>
        <p:nvSpPr>
          <p:cNvPr id="3" name="Content Placeholder 2"/>
          <p:cNvSpPr>
            <a:spLocks noGrp="1"/>
          </p:cNvSpPr>
          <p:nvPr>
            <p:ph idx="1"/>
          </p:nvPr>
        </p:nvSpPr>
        <p:spPr>
          <a:xfrm>
            <a:off x="457200" y="1143000"/>
            <a:ext cx="8229600" cy="4800600"/>
          </a:xfrm>
        </p:spPr>
        <p:txBody>
          <a:bodyPr>
            <a:normAutofit/>
          </a:bodyPr>
          <a:lstStyle/>
          <a:p>
            <a:r>
              <a:rPr lang="en-US" sz="2800" dirty="0" err="1" smtClean="0"/>
              <a:t>HIPAA</a:t>
            </a:r>
            <a:r>
              <a:rPr lang="en-US" sz="2800" dirty="0" smtClean="0"/>
              <a:t> </a:t>
            </a:r>
            <a:r>
              <a:rPr lang="en-US" sz="2800" dirty="0"/>
              <a:t>P</a:t>
            </a:r>
            <a:r>
              <a:rPr lang="en-US" sz="2800" dirty="0" smtClean="0"/>
              <a:t>rivacy </a:t>
            </a:r>
            <a:r>
              <a:rPr lang="en-US" sz="2800" dirty="0"/>
              <a:t>R</a:t>
            </a:r>
            <a:r>
              <a:rPr lang="en-US" sz="2800" dirty="0" smtClean="0"/>
              <a:t>ule allows patient to request communications by alternative means or at alternative locations.</a:t>
            </a:r>
          </a:p>
          <a:p>
            <a:pPr lvl="1"/>
            <a:r>
              <a:rPr lang="en-US" dirty="0" smtClean="0"/>
              <a:t>Including unencrypted e-mail.</a:t>
            </a:r>
          </a:p>
          <a:p>
            <a:pPr>
              <a:buNone/>
            </a:pPr>
            <a:r>
              <a:rPr lang="en-US" sz="2000" dirty="0" smtClean="0"/>
              <a:t>(45 </a:t>
            </a:r>
            <a:r>
              <a:rPr lang="en-US" sz="2000" dirty="0" err="1" smtClean="0"/>
              <a:t>CFR</a:t>
            </a:r>
            <a:r>
              <a:rPr lang="en-US" sz="2000" dirty="0" smtClean="0"/>
              <a:t> 164.522(b))</a:t>
            </a:r>
          </a:p>
          <a:p>
            <a:r>
              <a:rPr lang="en-US" sz="2800" dirty="0" smtClean="0"/>
              <a:t>Omnibus Rule commentary states that covered entity or business associate may communicate with patient via unsecured e-mail so long as they warn patient of risks and patient elects to communicate via unsecured e-mail to text.</a:t>
            </a:r>
          </a:p>
          <a:p>
            <a:pPr>
              <a:buNone/>
            </a:pPr>
            <a:r>
              <a:rPr lang="en-US" sz="2000" dirty="0" smtClean="0"/>
              <a:t>(78 FR 5634)</a:t>
            </a:r>
            <a:endParaRPr lang="en-US" sz="2000" dirty="0"/>
          </a:p>
        </p:txBody>
      </p:sp>
    </p:spTree>
    <p:extLst>
      <p:ext uri="{BB962C8B-B14F-4D97-AF65-F5344CB8AC3E}">
        <p14:creationId xmlns:p14="http://schemas.microsoft.com/office/powerpoint/2010/main" val="18491099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13393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2" cstate="print"/>
          <a:srcRect/>
          <a:stretch>
            <a:fillRect/>
          </a:stretch>
        </p:blipFill>
        <p:spPr bwMode="auto">
          <a:xfrm>
            <a:off x="-152400" y="76200"/>
            <a:ext cx="11650132" cy="6553200"/>
          </a:xfrm>
          <a:prstGeom prst="rect">
            <a:avLst/>
          </a:prstGeom>
          <a:noFill/>
          <a:ln w="9525">
            <a:noFill/>
            <a:miter lim="800000"/>
            <a:headEnd/>
            <a:tailEnd/>
          </a:ln>
        </p:spPr>
      </p:pic>
    </p:spTree>
    <p:extLst>
      <p:ext uri="{BB962C8B-B14F-4D97-AF65-F5344CB8AC3E}">
        <p14:creationId xmlns:p14="http://schemas.microsoft.com/office/powerpoint/2010/main" val="632844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r>
              <a:rPr lang="en-US" dirty="0" err="1" smtClean="0"/>
              <a:t>HIPAA</a:t>
            </a:r>
            <a:r>
              <a:rPr lang="en-US" dirty="0" smtClean="0"/>
              <a:t> Enforcement</a:t>
            </a:r>
          </a:p>
        </p:txBody>
      </p:sp>
      <p:sp>
        <p:nvSpPr>
          <p:cNvPr id="7171" name="Content Placeholder 2"/>
          <p:cNvSpPr>
            <a:spLocks noGrp="1"/>
          </p:cNvSpPr>
          <p:nvPr>
            <p:ph idx="1"/>
          </p:nvPr>
        </p:nvSpPr>
        <p:spPr/>
        <p:txBody>
          <a:bodyPr/>
          <a:lstStyle/>
          <a:p>
            <a:pPr>
              <a:buFont typeface="Wingdings" pitchFamily="2" charset="2"/>
              <a:buNone/>
            </a:pPr>
            <a:endParaRPr lang="en-US" smtClean="0"/>
          </a:p>
        </p:txBody>
      </p:sp>
      <p:pic>
        <p:nvPicPr>
          <p:cNvPr id="7172" name="Picture 2" descr="http://billschannel.com/wp-content/uploads/2012/05/Screen-Shot-2012-05-15-at-6.34.41-PM.png"/>
          <p:cNvPicPr>
            <a:picLocks noChangeAspect="1" noChangeArrowheads="1"/>
          </p:cNvPicPr>
          <p:nvPr/>
        </p:nvPicPr>
        <p:blipFill>
          <a:blip r:embed="rId3" cstate="print"/>
          <a:srcRect/>
          <a:stretch>
            <a:fillRect/>
          </a:stretch>
        </p:blipFill>
        <p:spPr bwMode="auto">
          <a:xfrm>
            <a:off x="381000" y="990600"/>
            <a:ext cx="8382000" cy="4953000"/>
          </a:xfrm>
          <a:prstGeom prst="rect">
            <a:avLst/>
          </a:prstGeom>
          <a:noFill/>
          <a:ln w="9525">
            <a:noFill/>
            <a:miter lim="800000"/>
            <a:headEnd/>
            <a:tailEnd/>
          </a:ln>
        </p:spPr>
      </p:pic>
      <p:sp>
        <p:nvSpPr>
          <p:cNvPr id="5" name="TextBox 4"/>
          <p:cNvSpPr txBox="1"/>
          <p:nvPr/>
        </p:nvSpPr>
        <p:spPr>
          <a:xfrm>
            <a:off x="2819400" y="5181600"/>
            <a:ext cx="2971800" cy="461962"/>
          </a:xfrm>
          <a:prstGeom prst="rect">
            <a:avLst/>
          </a:prstGeom>
          <a:noFill/>
        </p:spPr>
        <p:txBody>
          <a:bodyPr>
            <a:spAutoFit/>
          </a:bodyPr>
          <a:lstStyle/>
          <a:p>
            <a:pPr algn="ctr">
              <a:defRPr/>
            </a:pPr>
            <a:r>
              <a:rPr lang="en-US" sz="2400" b="1" dirty="0">
                <a:solidFill>
                  <a:schemeClr val="accent2">
                    <a:lumMod val="75000"/>
                  </a:schemeClr>
                </a:solidFill>
              </a:rPr>
              <a:t>Covered Entities</a:t>
            </a:r>
          </a:p>
        </p:txBody>
      </p:sp>
      <p:sp>
        <p:nvSpPr>
          <p:cNvPr id="6" name="TextBox 5"/>
          <p:cNvSpPr txBox="1"/>
          <p:nvPr/>
        </p:nvSpPr>
        <p:spPr>
          <a:xfrm>
            <a:off x="5867400" y="2133600"/>
            <a:ext cx="2362200" cy="830262"/>
          </a:xfrm>
          <a:prstGeom prst="rect">
            <a:avLst/>
          </a:prstGeom>
          <a:noFill/>
        </p:spPr>
        <p:txBody>
          <a:bodyPr>
            <a:spAutoFit/>
          </a:bodyPr>
          <a:lstStyle/>
          <a:p>
            <a:pPr algn="ctr">
              <a:defRPr/>
            </a:pPr>
            <a:r>
              <a:rPr lang="en-US" sz="2400" b="1" dirty="0">
                <a:solidFill>
                  <a:schemeClr val="accent2">
                    <a:lumMod val="50000"/>
                  </a:schemeClr>
                </a:solidFill>
              </a:rPr>
              <a:t>Business Associates</a:t>
            </a:r>
          </a:p>
        </p:txBody>
      </p:sp>
      <p:sp>
        <p:nvSpPr>
          <p:cNvPr id="7175" name="TextBox 6"/>
          <p:cNvSpPr txBox="1">
            <a:spLocks noChangeArrowheads="1"/>
          </p:cNvSpPr>
          <p:nvPr/>
        </p:nvSpPr>
        <p:spPr bwMode="auto">
          <a:xfrm>
            <a:off x="1219200" y="2209800"/>
            <a:ext cx="2514600" cy="646112"/>
          </a:xfrm>
          <a:prstGeom prst="rect">
            <a:avLst/>
          </a:prstGeom>
          <a:noFill/>
          <a:ln w="9525">
            <a:noFill/>
            <a:miter lim="800000"/>
            <a:headEnd/>
            <a:tailEnd/>
          </a:ln>
        </p:spPr>
        <p:txBody>
          <a:bodyPr>
            <a:spAutoFit/>
          </a:bodyPr>
          <a:lstStyle/>
          <a:p>
            <a:pPr algn="ctr"/>
            <a:r>
              <a:rPr lang="en-US" sz="3600" b="1" dirty="0" err="1">
                <a:solidFill>
                  <a:schemeClr val="bg1"/>
                </a:solidFill>
              </a:rPr>
              <a:t>HIPAA</a:t>
            </a:r>
            <a:endParaRPr lang="en-US" sz="3600" b="1" dirty="0">
              <a:solidFill>
                <a:schemeClr val="bg1"/>
              </a:solidFill>
            </a:endParaRPr>
          </a:p>
        </p:txBody>
      </p:sp>
    </p:spTree>
    <p:extLst>
      <p:ext uri="{BB962C8B-B14F-4D97-AF65-F5344CB8AC3E}">
        <p14:creationId xmlns:p14="http://schemas.microsoft.com/office/powerpoint/2010/main" val="22342509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33400"/>
            <a:ext cx="6858000" cy="563562"/>
          </a:xfrm>
        </p:spPr>
        <p:txBody>
          <a:bodyPr>
            <a:normAutofit fontScale="90000"/>
          </a:bodyPr>
          <a:lstStyle/>
          <a:p>
            <a:r>
              <a:rPr lang="en-US" dirty="0" smtClean="0"/>
              <a:t>HIPAA Patient Rights</a:t>
            </a:r>
            <a:br>
              <a:rPr lang="en-US" dirty="0" smtClean="0"/>
            </a:br>
            <a:r>
              <a:rPr lang="en-US" dirty="0" smtClean="0"/>
              <a:t>(45 CFR 164.520-.528)</a:t>
            </a:r>
            <a:endParaRPr lang="en-US" dirty="0"/>
          </a:p>
        </p:txBody>
      </p:sp>
      <p:sp>
        <p:nvSpPr>
          <p:cNvPr id="3" name="Content Placeholder 2"/>
          <p:cNvSpPr>
            <a:spLocks noGrp="1"/>
          </p:cNvSpPr>
          <p:nvPr>
            <p:ph idx="1"/>
          </p:nvPr>
        </p:nvSpPr>
        <p:spPr/>
        <p:txBody>
          <a:bodyPr/>
          <a:lstStyle/>
          <a:p>
            <a:endParaRPr lang="en-US" dirty="0"/>
          </a:p>
        </p:txBody>
      </p:sp>
      <p:pic>
        <p:nvPicPr>
          <p:cNvPr id="244738" name="Picture 2" descr="http://hipaacomplianceservices.com/wp-content/uploads/2012/03/HIPAA-training-requirements.jpg"/>
          <p:cNvPicPr>
            <a:picLocks noChangeAspect="1" noChangeArrowheads="1"/>
          </p:cNvPicPr>
          <p:nvPr/>
        </p:nvPicPr>
        <p:blipFill>
          <a:blip r:embed="rId3" cstate="print"/>
          <a:srcRect/>
          <a:stretch>
            <a:fillRect/>
          </a:stretch>
        </p:blipFill>
        <p:spPr bwMode="auto">
          <a:xfrm>
            <a:off x="1447800" y="1652417"/>
            <a:ext cx="6172200" cy="4367383"/>
          </a:xfrm>
          <a:prstGeom prst="rect">
            <a:avLst/>
          </a:prstGeom>
          <a:noFill/>
        </p:spPr>
      </p:pic>
    </p:spTree>
    <p:extLst>
      <p:ext uri="{BB962C8B-B14F-4D97-AF65-F5344CB8AC3E}">
        <p14:creationId xmlns:p14="http://schemas.microsoft.com/office/powerpoint/2010/main" val="38071080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381000" y="1066800"/>
            <a:ext cx="8302625" cy="4919663"/>
          </a:xfrm>
        </p:spPr>
        <p:txBody>
          <a:bodyPr/>
          <a:lstStyle/>
          <a:p>
            <a:pPr eaLnBrk="1" hangingPunct="1">
              <a:lnSpc>
                <a:spcPct val="90000"/>
              </a:lnSpc>
            </a:pPr>
            <a:r>
              <a:rPr lang="en-US" dirty="0" smtClean="0"/>
              <a:t>Right to receive notice of privacy practices. </a:t>
            </a:r>
          </a:p>
          <a:p>
            <a:pPr eaLnBrk="1" hangingPunct="1">
              <a:lnSpc>
                <a:spcPct val="90000"/>
              </a:lnSpc>
            </a:pPr>
            <a:r>
              <a:rPr lang="en-US" dirty="0" smtClean="0"/>
              <a:t>Right to request additional restrictions on use or disclosure for treatment, payment or operations. </a:t>
            </a:r>
          </a:p>
          <a:p>
            <a:pPr eaLnBrk="1" hangingPunct="1">
              <a:lnSpc>
                <a:spcPct val="90000"/>
              </a:lnSpc>
            </a:pPr>
            <a:r>
              <a:rPr lang="en-US" dirty="0" smtClean="0"/>
              <a:t>Right to receive information by alternative means or at alternative location.</a:t>
            </a:r>
          </a:p>
          <a:p>
            <a:pPr eaLnBrk="1" hangingPunct="1">
              <a:lnSpc>
                <a:spcPct val="90000"/>
              </a:lnSpc>
            </a:pPr>
            <a:r>
              <a:rPr lang="en-US" dirty="0" smtClean="0"/>
              <a:t>Right to access protected health information. </a:t>
            </a:r>
          </a:p>
          <a:p>
            <a:pPr eaLnBrk="1" hangingPunct="1">
              <a:lnSpc>
                <a:spcPct val="90000"/>
              </a:lnSpc>
            </a:pPr>
            <a:r>
              <a:rPr lang="en-US" dirty="0" smtClean="0"/>
              <a:t>Right to request amendment of protected health information.  </a:t>
            </a:r>
          </a:p>
          <a:p>
            <a:pPr eaLnBrk="1" hangingPunct="1">
              <a:lnSpc>
                <a:spcPct val="90000"/>
              </a:lnSpc>
            </a:pPr>
            <a:r>
              <a:rPr lang="en-US" dirty="0" smtClean="0"/>
              <a:t>Right to limited accounting of disclosures.  </a:t>
            </a:r>
          </a:p>
        </p:txBody>
      </p:sp>
      <p:sp>
        <p:nvSpPr>
          <p:cNvPr id="5" name="Title 4"/>
          <p:cNvSpPr>
            <a:spLocks noGrp="1"/>
          </p:cNvSpPr>
          <p:nvPr>
            <p:ph type="title"/>
          </p:nvPr>
        </p:nvSpPr>
        <p:spPr/>
        <p:txBody>
          <a:bodyPr>
            <a:normAutofit fontScale="90000"/>
          </a:bodyPr>
          <a:lstStyle/>
          <a:p>
            <a:r>
              <a:rPr lang="en-US" dirty="0" smtClean="0"/>
              <a:t>Individual Rights</a:t>
            </a:r>
            <a:endParaRPr lang="en-US" dirty="0"/>
          </a:p>
        </p:txBody>
      </p:sp>
    </p:spTree>
    <p:extLst>
      <p:ext uri="{BB962C8B-B14F-4D97-AF65-F5344CB8AC3E}">
        <p14:creationId xmlns:p14="http://schemas.microsoft.com/office/powerpoint/2010/main" val="13134059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noChangeArrowheads="1"/>
          </p:cNvSpPr>
          <p:nvPr>
            <p:ph type="body" sz="half" idx="1"/>
          </p:nvPr>
        </p:nvSpPr>
        <p:spPr>
          <a:xfrm>
            <a:off x="381000" y="1066800"/>
            <a:ext cx="8382000" cy="5105400"/>
          </a:xfrm>
        </p:spPr>
        <p:txBody>
          <a:bodyPr>
            <a:normAutofit/>
          </a:bodyPr>
          <a:lstStyle/>
          <a:p>
            <a:pPr eaLnBrk="1" hangingPunct="1"/>
            <a:r>
              <a:rPr lang="en-US" sz="2800" dirty="0" smtClean="0"/>
              <a:t>Notice summarizes HIPAA rules and explains how you will use the patient’s information.</a:t>
            </a:r>
          </a:p>
          <a:p>
            <a:pPr eaLnBrk="1" hangingPunct="1"/>
            <a:r>
              <a:rPr lang="en-US" sz="2800" dirty="0" smtClean="0"/>
              <a:t>Direct treatment providers:</a:t>
            </a:r>
          </a:p>
          <a:p>
            <a:pPr lvl="1" eaLnBrk="1" hangingPunct="1"/>
            <a:r>
              <a:rPr lang="en-US" dirty="0" smtClean="0"/>
              <a:t>Give copy to patients by first date of treatment.</a:t>
            </a:r>
          </a:p>
          <a:p>
            <a:pPr lvl="1" eaLnBrk="1" hangingPunct="1"/>
            <a:r>
              <a:rPr lang="en-US" dirty="0" smtClean="0"/>
              <a:t>Post notice in “prominent locations”</a:t>
            </a:r>
          </a:p>
          <a:p>
            <a:pPr lvl="1" eaLnBrk="1" hangingPunct="1"/>
            <a:r>
              <a:rPr lang="en-US" dirty="0" smtClean="0"/>
              <a:t>Post notice on website.</a:t>
            </a:r>
          </a:p>
          <a:p>
            <a:pPr lvl="1" eaLnBrk="1" hangingPunct="1"/>
            <a:r>
              <a:rPr lang="en-US" dirty="0" smtClean="0"/>
              <a:t>Make good faith attempt to obtain acknowledgment of receipt. </a:t>
            </a:r>
          </a:p>
          <a:p>
            <a:pPr marL="0" indent="0">
              <a:buNone/>
            </a:pPr>
            <a:r>
              <a:rPr lang="en-US" sz="2000" dirty="0" smtClean="0"/>
              <a:t>(45 </a:t>
            </a:r>
            <a:r>
              <a:rPr lang="en-US" sz="2000" dirty="0" err="1" smtClean="0"/>
              <a:t>CFR</a:t>
            </a:r>
            <a:r>
              <a:rPr lang="en-US" sz="2000" dirty="0" smtClean="0"/>
              <a:t> 164.520)</a:t>
            </a:r>
          </a:p>
        </p:txBody>
      </p:sp>
      <p:sp>
        <p:nvSpPr>
          <p:cNvPr id="6" name="Title 5"/>
          <p:cNvSpPr>
            <a:spLocks noGrp="1"/>
          </p:cNvSpPr>
          <p:nvPr>
            <p:ph type="title"/>
          </p:nvPr>
        </p:nvSpPr>
        <p:spPr>
          <a:xfrm>
            <a:off x="1828800" y="152400"/>
            <a:ext cx="6400800" cy="685800"/>
          </a:xfrm>
        </p:spPr>
        <p:txBody>
          <a:bodyPr>
            <a:noAutofit/>
          </a:bodyPr>
          <a:lstStyle/>
          <a:p>
            <a:r>
              <a:rPr lang="en-US" sz="4000" dirty="0" smtClean="0"/>
              <a:t>Notice of Privacy Practices</a:t>
            </a:r>
            <a:endParaRPr lang="en-US" sz="4000" dirty="0"/>
          </a:p>
        </p:txBody>
      </p:sp>
    </p:spTree>
    <p:extLst>
      <p:ext uri="{BB962C8B-B14F-4D97-AF65-F5344CB8AC3E}">
        <p14:creationId xmlns:p14="http://schemas.microsoft.com/office/powerpoint/2010/main" val="36726967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Grp="1" noChangeArrowheads="1"/>
          </p:cNvSpPr>
          <p:nvPr>
            <p:ph type="body" sz="half" idx="1"/>
          </p:nvPr>
        </p:nvSpPr>
        <p:spPr>
          <a:xfrm>
            <a:off x="381000" y="1371600"/>
            <a:ext cx="8229600" cy="4724400"/>
          </a:xfrm>
        </p:spPr>
        <p:txBody>
          <a:bodyPr>
            <a:normAutofit lnSpcReduction="10000"/>
          </a:bodyPr>
          <a:lstStyle/>
          <a:p>
            <a:pPr eaLnBrk="1" hangingPunct="1"/>
            <a:r>
              <a:rPr lang="en-US" sz="2600" dirty="0" smtClean="0"/>
              <a:t>Individual has right to request additional restrictions on use or disclosure for treatment, payment and operations.</a:t>
            </a:r>
          </a:p>
          <a:p>
            <a:pPr eaLnBrk="1" hangingPunct="1"/>
            <a:r>
              <a:rPr lang="en-US" sz="2600" dirty="0" smtClean="0"/>
              <a:t>Covered entity may generally decline restrictions.</a:t>
            </a:r>
          </a:p>
          <a:p>
            <a:pPr lvl="1" eaLnBrk="1" hangingPunct="1"/>
            <a:r>
              <a:rPr lang="en-US" sz="2600" dirty="0" smtClean="0"/>
              <a:t>DON’T AGREE!</a:t>
            </a:r>
          </a:p>
          <a:p>
            <a:pPr eaLnBrk="1" hangingPunct="1"/>
            <a:r>
              <a:rPr lang="en-US" sz="2600" dirty="0" smtClean="0"/>
              <a:t>If covered entity agrees to additional restrictions, it must abide by them unless:</a:t>
            </a:r>
          </a:p>
          <a:p>
            <a:pPr lvl="1" eaLnBrk="1" hangingPunct="1"/>
            <a:r>
              <a:rPr lang="en-US" sz="2600" dirty="0" smtClean="0"/>
              <a:t>Emergency, or </a:t>
            </a:r>
          </a:p>
          <a:p>
            <a:pPr lvl="1" eaLnBrk="1" hangingPunct="1"/>
            <a:r>
              <a:rPr lang="en-US" sz="2600" dirty="0" smtClean="0"/>
              <a:t>Disclosure required by regulations.</a:t>
            </a:r>
          </a:p>
          <a:p>
            <a:pPr eaLnBrk="1" hangingPunct="1"/>
            <a:r>
              <a:rPr lang="en-US" sz="2600" dirty="0" smtClean="0"/>
              <a:t>Covered entity may terminate the agreement for additional restrictions prospectively.</a:t>
            </a:r>
          </a:p>
          <a:p>
            <a:pPr marL="0" indent="0" eaLnBrk="1" hangingPunct="1">
              <a:buNone/>
            </a:pPr>
            <a:r>
              <a:rPr lang="en-US" sz="2000" dirty="0" smtClean="0"/>
              <a:t>(45 </a:t>
            </a:r>
            <a:r>
              <a:rPr lang="en-US" sz="2000" dirty="0" err="1" smtClean="0"/>
              <a:t>CFR</a:t>
            </a:r>
            <a:r>
              <a:rPr lang="en-US" sz="2000" dirty="0" smtClean="0"/>
              <a:t> 164.522)</a:t>
            </a:r>
          </a:p>
          <a:p>
            <a:pPr eaLnBrk="1" hangingPunct="1"/>
            <a:endParaRPr lang="en-US" dirty="0" smtClean="0"/>
          </a:p>
        </p:txBody>
      </p:sp>
      <p:sp>
        <p:nvSpPr>
          <p:cNvPr id="6" name="Title 5"/>
          <p:cNvSpPr>
            <a:spLocks noGrp="1"/>
          </p:cNvSpPr>
          <p:nvPr>
            <p:ph type="title"/>
          </p:nvPr>
        </p:nvSpPr>
        <p:spPr>
          <a:xfrm>
            <a:off x="1828800" y="304800"/>
            <a:ext cx="6248400" cy="944562"/>
          </a:xfrm>
        </p:spPr>
        <p:txBody>
          <a:bodyPr>
            <a:normAutofit fontScale="90000"/>
          </a:bodyPr>
          <a:lstStyle/>
          <a:p>
            <a:r>
              <a:rPr lang="en-US" dirty="0" smtClean="0"/>
              <a:t>Request Restrictions on Use or Disclosure</a:t>
            </a:r>
            <a:endParaRPr lang="en-US" dirty="0"/>
          </a:p>
        </p:txBody>
      </p:sp>
    </p:spTree>
    <p:extLst>
      <p:ext uri="{BB962C8B-B14F-4D97-AF65-F5344CB8AC3E}">
        <p14:creationId xmlns:p14="http://schemas.microsoft.com/office/powerpoint/2010/main" val="42939776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33400"/>
            <a:ext cx="6858000" cy="563562"/>
          </a:xfrm>
        </p:spPr>
        <p:txBody>
          <a:bodyPr>
            <a:normAutofit fontScale="90000"/>
          </a:bodyPr>
          <a:lstStyle/>
          <a:p>
            <a:r>
              <a:rPr lang="en-US" dirty="0" smtClean="0"/>
              <a:t>Restrictions on Disclosures to Health Insurers</a:t>
            </a:r>
            <a:endParaRPr lang="en-US" dirty="0"/>
          </a:p>
        </p:txBody>
      </p:sp>
      <p:sp>
        <p:nvSpPr>
          <p:cNvPr id="3" name="Content Placeholder 2"/>
          <p:cNvSpPr>
            <a:spLocks noGrp="1"/>
          </p:cNvSpPr>
          <p:nvPr>
            <p:ph idx="1"/>
          </p:nvPr>
        </p:nvSpPr>
        <p:spPr>
          <a:xfrm>
            <a:off x="457200" y="1600200"/>
            <a:ext cx="8229600" cy="4495799"/>
          </a:xfrm>
        </p:spPr>
        <p:txBody>
          <a:bodyPr>
            <a:normAutofit lnSpcReduction="10000"/>
          </a:bodyPr>
          <a:lstStyle/>
          <a:p>
            <a:r>
              <a:rPr lang="en-US" sz="2800" dirty="0" smtClean="0">
                <a:solidFill>
                  <a:schemeClr val="tx2">
                    <a:lumMod val="75000"/>
                  </a:schemeClr>
                </a:solidFill>
              </a:rPr>
              <a:t>Per omnibus rule, must agree to request of a patient to restrict disclosure of protected info to a health plan if:</a:t>
            </a:r>
          </a:p>
          <a:p>
            <a:pPr lvl="1"/>
            <a:r>
              <a:rPr lang="en-US" dirty="0" smtClean="0">
                <a:solidFill>
                  <a:schemeClr val="tx2">
                    <a:lumMod val="75000"/>
                  </a:schemeClr>
                </a:solidFill>
              </a:rPr>
              <a:t>Protected info pertains to health care item or service for which the patient, or another person on the patient’s behalf, paid the covered entity in full; and</a:t>
            </a:r>
          </a:p>
          <a:p>
            <a:pPr lvl="1"/>
            <a:r>
              <a:rPr lang="en-US" dirty="0" smtClean="0">
                <a:solidFill>
                  <a:schemeClr val="tx2">
                    <a:lumMod val="75000"/>
                  </a:schemeClr>
                </a:solidFill>
              </a:rPr>
              <a:t>Disclosure is for the purpose of carrying out payment or health care operations and is not otherwise required by law.</a:t>
            </a:r>
          </a:p>
          <a:p>
            <a:r>
              <a:rPr lang="en-US" sz="2800" dirty="0" smtClean="0">
                <a:solidFill>
                  <a:schemeClr val="tx2">
                    <a:lumMod val="75000"/>
                  </a:schemeClr>
                </a:solidFill>
              </a:rPr>
              <a:t>Don’t ask the patient!</a:t>
            </a:r>
          </a:p>
          <a:p>
            <a:pPr marL="0" indent="0">
              <a:buNone/>
            </a:pPr>
            <a:r>
              <a:rPr lang="en-US" sz="2000" dirty="0" smtClean="0">
                <a:solidFill>
                  <a:schemeClr val="tx2">
                    <a:lumMod val="75000"/>
                  </a:schemeClr>
                </a:solidFill>
              </a:rPr>
              <a:t>(45 </a:t>
            </a:r>
            <a:r>
              <a:rPr lang="en-US" sz="2000" dirty="0" err="1" smtClean="0">
                <a:solidFill>
                  <a:schemeClr val="tx2">
                    <a:lumMod val="75000"/>
                  </a:schemeClr>
                </a:solidFill>
              </a:rPr>
              <a:t>CFR</a:t>
            </a:r>
            <a:r>
              <a:rPr lang="en-US" sz="2000" dirty="0" smtClean="0">
                <a:solidFill>
                  <a:schemeClr val="tx2">
                    <a:lumMod val="75000"/>
                  </a:schemeClr>
                </a:solidFill>
              </a:rPr>
              <a:t> 164.522)</a:t>
            </a:r>
          </a:p>
        </p:txBody>
      </p:sp>
    </p:spTree>
    <p:extLst>
      <p:ext uri="{BB962C8B-B14F-4D97-AF65-F5344CB8AC3E}">
        <p14:creationId xmlns:p14="http://schemas.microsoft.com/office/powerpoint/2010/main" val="12822087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type="body" sz="half" idx="2"/>
          </p:nvPr>
        </p:nvSpPr>
        <p:spPr>
          <a:xfrm>
            <a:off x="304800" y="1524000"/>
            <a:ext cx="8305800" cy="4373563"/>
          </a:xfrm>
        </p:spPr>
        <p:txBody>
          <a:bodyPr>
            <a:normAutofit/>
          </a:bodyPr>
          <a:lstStyle/>
          <a:p>
            <a:pPr eaLnBrk="1" hangingPunct="1"/>
            <a:r>
              <a:rPr lang="en-US" sz="2800" dirty="0" smtClean="0"/>
              <a:t>Must accommodate reasonable request to receive info by alternative means or at alternative locations.</a:t>
            </a:r>
          </a:p>
          <a:p>
            <a:pPr lvl="1" eaLnBrk="1" hangingPunct="1"/>
            <a:r>
              <a:rPr lang="en-US" dirty="0" smtClean="0"/>
              <a:t>May require written request.</a:t>
            </a:r>
          </a:p>
          <a:p>
            <a:pPr lvl="1" eaLnBrk="1" hangingPunct="1"/>
            <a:r>
              <a:rPr lang="en-US" dirty="0" smtClean="0"/>
              <a:t>May not require explanation.</a:t>
            </a:r>
          </a:p>
          <a:p>
            <a:pPr lvl="1" eaLnBrk="1" hangingPunct="1"/>
            <a:r>
              <a:rPr lang="en-US" dirty="0" smtClean="0"/>
              <a:t>May require info as to how payment will be handled.</a:t>
            </a:r>
          </a:p>
          <a:p>
            <a:pPr marL="0" indent="0">
              <a:buNone/>
            </a:pPr>
            <a:r>
              <a:rPr lang="en-US" sz="2000" dirty="0" smtClean="0"/>
              <a:t>(45 </a:t>
            </a:r>
            <a:r>
              <a:rPr lang="en-US" sz="2000" dirty="0" err="1" smtClean="0"/>
              <a:t>CFR</a:t>
            </a:r>
            <a:r>
              <a:rPr lang="en-US" sz="2000" dirty="0" smtClean="0"/>
              <a:t> 164.522(b))</a:t>
            </a:r>
          </a:p>
        </p:txBody>
      </p:sp>
      <p:sp>
        <p:nvSpPr>
          <p:cNvPr id="5" name="Title 4"/>
          <p:cNvSpPr>
            <a:spLocks noGrp="1"/>
          </p:cNvSpPr>
          <p:nvPr>
            <p:ph type="title"/>
          </p:nvPr>
        </p:nvSpPr>
        <p:spPr>
          <a:xfrm>
            <a:off x="1752600" y="304800"/>
            <a:ext cx="7315200" cy="944562"/>
          </a:xfrm>
        </p:spPr>
        <p:txBody>
          <a:bodyPr>
            <a:normAutofit fontScale="90000"/>
          </a:bodyPr>
          <a:lstStyle/>
          <a:p>
            <a:r>
              <a:rPr lang="en-US" dirty="0" smtClean="0"/>
              <a:t>Request Alternative Communications</a:t>
            </a:r>
            <a:endParaRPr lang="en-US" dirty="0"/>
          </a:p>
        </p:txBody>
      </p:sp>
    </p:spTree>
    <p:extLst>
      <p:ext uri="{BB962C8B-B14F-4D97-AF65-F5344CB8AC3E}">
        <p14:creationId xmlns:p14="http://schemas.microsoft.com/office/powerpoint/2010/main" val="5951653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p:cNvSpPr>
            <a:spLocks noGrp="1" noChangeArrowheads="1"/>
          </p:cNvSpPr>
          <p:nvPr>
            <p:ph type="body" sz="half" idx="2"/>
          </p:nvPr>
        </p:nvSpPr>
        <p:spPr>
          <a:xfrm>
            <a:off x="381000" y="990600"/>
            <a:ext cx="8305800" cy="5105400"/>
          </a:xfrm>
        </p:spPr>
        <p:txBody>
          <a:bodyPr>
            <a:normAutofit fontScale="92500" lnSpcReduction="10000"/>
          </a:bodyPr>
          <a:lstStyle/>
          <a:p>
            <a:pPr eaLnBrk="1" hangingPunct="1"/>
            <a:r>
              <a:rPr lang="en-US" sz="2800" dirty="0" smtClean="0"/>
              <a:t>Patient or personal rep generally has right to inspect and obtain copy of PHI in “designated record set, i.e., documents used to make decisions concerning healthcare or payment.</a:t>
            </a:r>
          </a:p>
          <a:p>
            <a:pPr eaLnBrk="1" hangingPunct="1"/>
            <a:r>
              <a:rPr lang="en-US" sz="2800" dirty="0" smtClean="0"/>
              <a:t>Must respond within 30 days.</a:t>
            </a:r>
          </a:p>
          <a:p>
            <a:pPr eaLnBrk="1" hangingPunct="1"/>
            <a:r>
              <a:rPr lang="en-US" sz="2800" dirty="0" smtClean="0"/>
              <a:t>Must provide records in requested form if readily producible, including electronic form.</a:t>
            </a:r>
          </a:p>
          <a:p>
            <a:pPr eaLnBrk="1" hangingPunct="1"/>
            <a:r>
              <a:rPr lang="en-US" sz="2800" dirty="0" smtClean="0"/>
              <a:t>May require written request.</a:t>
            </a:r>
          </a:p>
          <a:p>
            <a:pPr eaLnBrk="1" hangingPunct="1"/>
            <a:r>
              <a:rPr lang="en-US" sz="2800" dirty="0" smtClean="0"/>
              <a:t>May charge reasonable cost-based fee, i.e., cost of actual labor and materials in making copies, not administrative or retrieval fee.</a:t>
            </a:r>
          </a:p>
          <a:p>
            <a:pPr eaLnBrk="1" hangingPunct="1"/>
            <a:r>
              <a:rPr lang="en-US" sz="2800" dirty="0" smtClean="0"/>
              <a:t>Check with privacy officer or review 45 CFR 164.524 before denying request.</a:t>
            </a:r>
          </a:p>
          <a:p>
            <a:pPr marL="0" indent="0" eaLnBrk="1" hangingPunct="1">
              <a:buNone/>
            </a:pPr>
            <a:r>
              <a:rPr lang="en-US" sz="2000" dirty="0" smtClean="0"/>
              <a:t>(45 </a:t>
            </a:r>
            <a:r>
              <a:rPr lang="en-US" sz="2000" dirty="0" err="1" smtClean="0"/>
              <a:t>CFR</a:t>
            </a:r>
            <a:r>
              <a:rPr lang="en-US" sz="2000" dirty="0" smtClean="0"/>
              <a:t> 164.524)</a:t>
            </a:r>
          </a:p>
          <a:p>
            <a:pPr eaLnBrk="1" hangingPunct="1"/>
            <a:endParaRPr lang="en-US" sz="2800" dirty="0" smtClean="0"/>
          </a:p>
        </p:txBody>
      </p:sp>
      <p:sp>
        <p:nvSpPr>
          <p:cNvPr id="6" name="Title 5"/>
          <p:cNvSpPr>
            <a:spLocks noGrp="1"/>
          </p:cNvSpPr>
          <p:nvPr>
            <p:ph type="title"/>
          </p:nvPr>
        </p:nvSpPr>
        <p:spPr>
          <a:xfrm>
            <a:off x="1828800" y="152400"/>
            <a:ext cx="5029200" cy="685800"/>
          </a:xfrm>
        </p:spPr>
        <p:txBody>
          <a:bodyPr>
            <a:noAutofit/>
          </a:bodyPr>
          <a:lstStyle/>
          <a:p>
            <a:r>
              <a:rPr lang="en-US" sz="4000" dirty="0" smtClean="0"/>
              <a:t>Access PHI</a:t>
            </a:r>
            <a:endParaRPr lang="en-US" sz="4000" dirty="0"/>
          </a:p>
        </p:txBody>
      </p:sp>
    </p:spTree>
    <p:extLst>
      <p:ext uri="{BB962C8B-B14F-4D97-AF65-F5344CB8AC3E}">
        <p14:creationId xmlns:p14="http://schemas.microsoft.com/office/powerpoint/2010/main" val="23647136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p:cNvSpPr>
            <a:spLocks noGrp="1" noChangeArrowheads="1"/>
          </p:cNvSpPr>
          <p:nvPr>
            <p:ph type="body" sz="half" idx="1"/>
          </p:nvPr>
        </p:nvSpPr>
        <p:spPr>
          <a:xfrm>
            <a:off x="381000" y="1066800"/>
            <a:ext cx="8382000" cy="4953000"/>
          </a:xfrm>
        </p:spPr>
        <p:txBody>
          <a:bodyPr>
            <a:normAutofit fontScale="92500" lnSpcReduction="20000"/>
          </a:bodyPr>
          <a:lstStyle/>
          <a:p>
            <a:pPr eaLnBrk="1" hangingPunct="1"/>
            <a:r>
              <a:rPr lang="en-US" sz="2700" dirty="0" smtClean="0"/>
              <a:t>Individual has right to request amendment.</a:t>
            </a:r>
          </a:p>
          <a:p>
            <a:pPr eaLnBrk="1" hangingPunct="1"/>
            <a:r>
              <a:rPr lang="en-US" sz="2700" dirty="0" smtClean="0"/>
              <a:t>Covered entity may deny request if:</a:t>
            </a:r>
          </a:p>
          <a:p>
            <a:pPr lvl="1" eaLnBrk="1" hangingPunct="1"/>
            <a:r>
              <a:rPr lang="en-US" sz="2700" dirty="0" smtClean="0"/>
              <a:t>Record not part of designated record set.</a:t>
            </a:r>
          </a:p>
          <a:p>
            <a:pPr lvl="1" eaLnBrk="1" hangingPunct="1"/>
            <a:r>
              <a:rPr lang="en-US" sz="2700" dirty="0" smtClean="0"/>
              <a:t>Entity did not create the record unless creator no longer available.</a:t>
            </a:r>
          </a:p>
          <a:p>
            <a:pPr lvl="1" eaLnBrk="1" hangingPunct="1"/>
            <a:r>
              <a:rPr lang="en-US" sz="2700" dirty="0" smtClean="0"/>
              <a:t>Record is accurate and complete.</a:t>
            </a:r>
          </a:p>
          <a:p>
            <a:pPr eaLnBrk="1" hangingPunct="1"/>
            <a:r>
              <a:rPr lang="en-US" sz="2700" dirty="0" smtClean="0"/>
              <a:t>Must act on request within 60 days.</a:t>
            </a:r>
          </a:p>
          <a:p>
            <a:pPr eaLnBrk="1" hangingPunct="1"/>
            <a:r>
              <a:rPr lang="en-US" sz="2700" dirty="0" smtClean="0"/>
              <a:t>If accept request, amend record accordingly.</a:t>
            </a:r>
          </a:p>
          <a:p>
            <a:pPr eaLnBrk="1" hangingPunct="1"/>
            <a:r>
              <a:rPr lang="en-US" sz="2700" dirty="0" smtClean="0"/>
              <a:t>If deny request, notify patient of basis for denial.</a:t>
            </a:r>
          </a:p>
          <a:p>
            <a:pPr lvl="1" eaLnBrk="1" hangingPunct="1"/>
            <a:r>
              <a:rPr lang="en-US" sz="2700" dirty="0" smtClean="0"/>
              <a:t>Patient has right to have request become part of record.</a:t>
            </a:r>
          </a:p>
          <a:p>
            <a:pPr eaLnBrk="1" hangingPunct="1"/>
            <a:r>
              <a:rPr lang="en-US" sz="2700" dirty="0" smtClean="0"/>
              <a:t>Check with privacy officer or review 45 CFR 164.526 when responding to requests.</a:t>
            </a:r>
          </a:p>
          <a:p>
            <a:pPr marL="0" indent="0" eaLnBrk="1" hangingPunct="1">
              <a:buNone/>
            </a:pPr>
            <a:r>
              <a:rPr lang="en-US" sz="2000" dirty="0" smtClean="0"/>
              <a:t>(45 </a:t>
            </a:r>
            <a:r>
              <a:rPr lang="en-US" sz="2000" dirty="0" err="1" smtClean="0"/>
              <a:t>CFR</a:t>
            </a:r>
            <a:r>
              <a:rPr lang="en-US" sz="2000" dirty="0" smtClean="0"/>
              <a:t> 164.526)</a:t>
            </a:r>
            <a:endParaRPr lang="en-US" sz="2400" dirty="0" smtClean="0"/>
          </a:p>
          <a:p>
            <a:pPr lvl="1" eaLnBrk="1" hangingPunct="1"/>
            <a:endParaRPr lang="en-US" sz="2400" dirty="0" smtClean="0"/>
          </a:p>
        </p:txBody>
      </p:sp>
      <p:sp>
        <p:nvSpPr>
          <p:cNvPr id="5" name="Title 4"/>
          <p:cNvSpPr>
            <a:spLocks noGrp="1"/>
          </p:cNvSpPr>
          <p:nvPr>
            <p:ph type="title"/>
          </p:nvPr>
        </p:nvSpPr>
        <p:spPr>
          <a:xfrm>
            <a:off x="1828800" y="152400"/>
            <a:ext cx="8305800" cy="685800"/>
          </a:xfrm>
        </p:spPr>
        <p:txBody>
          <a:bodyPr>
            <a:normAutofit fontScale="90000"/>
          </a:bodyPr>
          <a:lstStyle/>
          <a:p>
            <a:r>
              <a:rPr lang="en-US" dirty="0" smtClean="0"/>
              <a:t>Request Amendment</a:t>
            </a:r>
            <a:endParaRPr lang="en-US" dirty="0"/>
          </a:p>
        </p:txBody>
      </p:sp>
    </p:spTree>
    <p:extLst>
      <p:ext uri="{BB962C8B-B14F-4D97-AF65-F5344CB8AC3E}">
        <p14:creationId xmlns:p14="http://schemas.microsoft.com/office/powerpoint/2010/main" val="20397569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type="body" sz="half" idx="2"/>
          </p:nvPr>
        </p:nvSpPr>
        <p:spPr>
          <a:xfrm>
            <a:off x="381000" y="1066800"/>
            <a:ext cx="8382000" cy="5059363"/>
          </a:xfrm>
        </p:spPr>
        <p:txBody>
          <a:bodyPr>
            <a:normAutofit fontScale="92500" lnSpcReduction="10000"/>
          </a:bodyPr>
          <a:lstStyle/>
          <a:p>
            <a:pPr eaLnBrk="1" hangingPunct="1"/>
            <a:r>
              <a:rPr lang="en-US" sz="2600" dirty="0" smtClean="0"/>
              <a:t>Individual may obtain accounting of certain disclosures made for prior 6 years.</a:t>
            </a:r>
          </a:p>
          <a:p>
            <a:pPr lvl="1" eaLnBrk="1" hangingPunct="1"/>
            <a:r>
              <a:rPr lang="en-US" sz="2600" dirty="0" smtClean="0"/>
              <a:t>Improper disclosures.</a:t>
            </a:r>
          </a:p>
          <a:p>
            <a:pPr lvl="1" eaLnBrk="1" hangingPunct="1"/>
            <a:r>
              <a:rPr lang="en-US" sz="2600" dirty="0" smtClean="0"/>
              <a:t>Disclosures for certain safety or govt functions under 45 CFR 164.512.</a:t>
            </a:r>
          </a:p>
          <a:p>
            <a:pPr eaLnBrk="1" hangingPunct="1"/>
            <a:r>
              <a:rPr lang="en-US" sz="2600" dirty="0" smtClean="0"/>
              <a:t>Must maintain log of disclosures, including:</a:t>
            </a:r>
          </a:p>
          <a:p>
            <a:pPr lvl="1" eaLnBrk="1" hangingPunct="1"/>
            <a:r>
              <a:rPr lang="en-US" sz="2600" dirty="0" smtClean="0"/>
              <a:t>Date of disclosure.</a:t>
            </a:r>
          </a:p>
          <a:p>
            <a:pPr lvl="1" eaLnBrk="1" hangingPunct="1"/>
            <a:r>
              <a:rPr lang="en-US" sz="2600" dirty="0" smtClean="0"/>
              <a:t>Name of entity receiving disclosure.</a:t>
            </a:r>
          </a:p>
          <a:p>
            <a:pPr lvl="1" eaLnBrk="1" hangingPunct="1"/>
            <a:r>
              <a:rPr lang="en-US" sz="2600" dirty="0" smtClean="0"/>
              <a:t>Description of info disclosed.</a:t>
            </a:r>
          </a:p>
          <a:p>
            <a:pPr lvl="1" eaLnBrk="1" hangingPunct="1"/>
            <a:r>
              <a:rPr lang="en-US" sz="2600" dirty="0" smtClean="0"/>
              <a:t>Describe purpose of disclosure.</a:t>
            </a:r>
          </a:p>
          <a:p>
            <a:pPr eaLnBrk="1" hangingPunct="1"/>
            <a:r>
              <a:rPr lang="en-US" sz="2600" dirty="0" smtClean="0"/>
              <a:t>Must account for disclosures by business associates.</a:t>
            </a:r>
          </a:p>
          <a:p>
            <a:pPr eaLnBrk="1" hangingPunct="1"/>
            <a:r>
              <a:rPr lang="en-US" sz="2600" dirty="0" smtClean="0"/>
              <a:t>Check with privacy officer.</a:t>
            </a:r>
          </a:p>
          <a:p>
            <a:pPr marL="0" indent="0" eaLnBrk="1" hangingPunct="1">
              <a:buNone/>
            </a:pPr>
            <a:r>
              <a:rPr lang="en-US" sz="2200" dirty="0" smtClean="0"/>
              <a:t>(45 </a:t>
            </a:r>
            <a:r>
              <a:rPr lang="en-US" sz="2200" dirty="0" err="1" smtClean="0"/>
              <a:t>CFR</a:t>
            </a:r>
            <a:r>
              <a:rPr lang="en-US" sz="2200" dirty="0" smtClean="0"/>
              <a:t> 164.528)</a:t>
            </a:r>
          </a:p>
          <a:p>
            <a:pPr eaLnBrk="1" hangingPunct="1"/>
            <a:endParaRPr lang="en-US" dirty="0" smtClean="0"/>
          </a:p>
        </p:txBody>
      </p:sp>
      <p:sp>
        <p:nvSpPr>
          <p:cNvPr id="5" name="Title 4"/>
          <p:cNvSpPr>
            <a:spLocks noGrp="1"/>
          </p:cNvSpPr>
          <p:nvPr>
            <p:ph type="title"/>
          </p:nvPr>
        </p:nvSpPr>
        <p:spPr>
          <a:xfrm>
            <a:off x="1828800" y="152400"/>
            <a:ext cx="7010400" cy="685800"/>
          </a:xfrm>
        </p:spPr>
        <p:txBody>
          <a:bodyPr>
            <a:normAutofit fontScale="90000"/>
          </a:bodyPr>
          <a:lstStyle/>
          <a:p>
            <a:r>
              <a:rPr lang="en-US" dirty="0" smtClean="0"/>
              <a:t>Accounting of Disclosures</a:t>
            </a:r>
            <a:endParaRPr lang="en-US" dirty="0"/>
          </a:p>
        </p:txBody>
      </p:sp>
    </p:spTree>
    <p:extLst>
      <p:ext uri="{BB962C8B-B14F-4D97-AF65-F5344CB8AC3E}">
        <p14:creationId xmlns:p14="http://schemas.microsoft.com/office/powerpoint/2010/main" val="27509099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905000" y="533400"/>
            <a:ext cx="6858000" cy="563562"/>
          </a:xfrm>
        </p:spPr>
        <p:txBody>
          <a:bodyPr>
            <a:normAutofit fontScale="90000"/>
          </a:bodyPr>
          <a:lstStyle/>
          <a:p>
            <a:pPr eaLnBrk="1" hangingPunct="1"/>
            <a:r>
              <a:rPr lang="en-US" dirty="0" smtClean="0"/>
              <a:t>Breach Notification </a:t>
            </a:r>
            <a:br>
              <a:rPr lang="en-US" dirty="0" smtClean="0"/>
            </a:br>
            <a:r>
              <a:rPr lang="en-US" dirty="0" smtClean="0"/>
              <a:t>(45 CFR 164.400 et seq.)</a:t>
            </a:r>
          </a:p>
        </p:txBody>
      </p:sp>
      <p:sp>
        <p:nvSpPr>
          <p:cNvPr id="36867" name="Rectangle 3"/>
          <p:cNvSpPr>
            <a:spLocks noGrp="1" noChangeArrowheads="1"/>
          </p:cNvSpPr>
          <p:nvPr>
            <p:ph idx="1"/>
          </p:nvPr>
        </p:nvSpPr>
        <p:spPr>
          <a:xfrm>
            <a:off x="304800" y="1676400"/>
            <a:ext cx="8610600" cy="4419600"/>
          </a:xfrm>
        </p:spPr>
        <p:txBody>
          <a:bodyPr/>
          <a:lstStyle/>
          <a:p>
            <a:pPr eaLnBrk="1" hangingPunct="1">
              <a:lnSpc>
                <a:spcPct val="90000"/>
              </a:lnSpc>
            </a:pPr>
            <a:endParaRPr lang="en-US" sz="2800" i="1" dirty="0" smtClean="0"/>
          </a:p>
        </p:txBody>
      </p:sp>
      <p:pic>
        <p:nvPicPr>
          <p:cNvPr id="36868" name="Picture 4" descr="margaret-kenny-418512454"/>
          <p:cNvPicPr>
            <a:picLocks noChangeAspect="1" noChangeArrowheads="1"/>
          </p:cNvPicPr>
          <p:nvPr/>
        </p:nvPicPr>
        <p:blipFill>
          <a:blip r:embed="rId3" cstate="print"/>
          <a:srcRect/>
          <a:stretch>
            <a:fillRect/>
          </a:stretch>
        </p:blipFill>
        <p:spPr bwMode="auto">
          <a:xfrm>
            <a:off x="1371600" y="1676400"/>
            <a:ext cx="6446576" cy="4203618"/>
          </a:xfrm>
          <a:prstGeom prst="rect">
            <a:avLst/>
          </a:prstGeom>
          <a:noFill/>
          <a:ln w="9525">
            <a:noFill/>
            <a:miter lim="800000"/>
            <a:headEnd/>
            <a:tailEnd/>
          </a:ln>
        </p:spPr>
      </p:pic>
    </p:spTree>
    <p:extLst>
      <p:ext uri="{BB962C8B-B14F-4D97-AF65-F5344CB8AC3E}">
        <p14:creationId xmlns:p14="http://schemas.microsoft.com/office/powerpoint/2010/main" val="1921518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905000" y="228600"/>
            <a:ext cx="6858000" cy="563563"/>
          </a:xfrm>
        </p:spPr>
        <p:txBody>
          <a:bodyPr>
            <a:normAutofit fontScale="90000"/>
          </a:bodyPr>
          <a:lstStyle/>
          <a:p>
            <a:pPr eaLnBrk="1" hangingPunct="1"/>
            <a:r>
              <a:rPr lang="en-US" dirty="0" smtClean="0"/>
              <a:t>Criminal Penalties</a:t>
            </a:r>
          </a:p>
        </p:txBody>
      </p:sp>
      <p:sp>
        <p:nvSpPr>
          <p:cNvPr id="9219" name="Content Placeholder 2"/>
          <p:cNvSpPr>
            <a:spLocks noGrp="1"/>
          </p:cNvSpPr>
          <p:nvPr>
            <p:ph idx="1"/>
          </p:nvPr>
        </p:nvSpPr>
        <p:spPr>
          <a:xfrm>
            <a:off x="457200" y="914400"/>
            <a:ext cx="8229600" cy="1219200"/>
          </a:xfrm>
        </p:spPr>
        <p:txBody>
          <a:bodyPr>
            <a:normAutofit fontScale="92500"/>
          </a:bodyPr>
          <a:lstStyle/>
          <a:p>
            <a:pPr eaLnBrk="1" hangingPunct="1"/>
            <a:r>
              <a:rPr lang="en-US" sz="2800" dirty="0" smtClean="0"/>
              <a:t>Applies if employees or other individuals obtain or disclose protected health info from covered entity without authorization.</a:t>
            </a:r>
          </a:p>
        </p:txBody>
      </p:sp>
      <p:graphicFrame>
        <p:nvGraphicFramePr>
          <p:cNvPr id="5" name="Table 4"/>
          <p:cNvGraphicFramePr>
            <a:graphicFrameLocks noGrp="1"/>
          </p:cNvGraphicFramePr>
          <p:nvPr>
            <p:extLst>
              <p:ext uri="{D42A27DB-BD31-4B8C-83A1-F6EECF244321}">
                <p14:modId xmlns:p14="http://schemas.microsoft.com/office/powerpoint/2010/main" val="2584562559"/>
              </p:ext>
            </p:extLst>
          </p:nvPr>
        </p:nvGraphicFramePr>
        <p:xfrm>
          <a:off x="152400" y="1905000"/>
          <a:ext cx="8839200" cy="4038600"/>
        </p:xfrm>
        <a:graphic>
          <a:graphicData uri="http://schemas.openxmlformats.org/drawingml/2006/table">
            <a:tbl>
              <a:tblPr firstRow="1" bandRow="1">
                <a:tableStyleId>{93296810-A885-4BE3-A3E7-6D5BEEA58F35}</a:tableStyleId>
              </a:tblPr>
              <a:tblGrid>
                <a:gridCol w="4962358"/>
                <a:gridCol w="3876842"/>
              </a:tblGrid>
              <a:tr h="497058">
                <a:tc>
                  <a:txBody>
                    <a:bodyPr/>
                    <a:lstStyle/>
                    <a:p>
                      <a:r>
                        <a:rPr lang="en-US" dirty="0" smtClean="0"/>
                        <a:t>Conduct</a:t>
                      </a:r>
                      <a:endParaRPr lang="en-US" dirty="0"/>
                    </a:p>
                  </a:txBody>
                  <a:tcPr/>
                </a:tc>
                <a:tc>
                  <a:txBody>
                    <a:bodyPr/>
                    <a:lstStyle/>
                    <a:p>
                      <a:r>
                        <a:rPr lang="en-US" dirty="0" smtClean="0"/>
                        <a:t>Penalty</a:t>
                      </a:r>
                      <a:endParaRPr lang="en-US" dirty="0"/>
                    </a:p>
                  </a:txBody>
                  <a:tcPr/>
                </a:tc>
              </a:tr>
              <a:tr h="1180514">
                <a:tc>
                  <a:txBody>
                    <a:bodyPr/>
                    <a:lstStyle/>
                    <a:p>
                      <a:r>
                        <a:rPr lang="en-US" sz="2000" dirty="0" smtClean="0"/>
                        <a:t>Knowing</a:t>
                      </a:r>
                      <a:r>
                        <a:rPr lang="en-US" sz="2000" baseline="0" dirty="0" smtClean="0"/>
                        <a:t>ly obtain info in violation of the law</a:t>
                      </a:r>
                      <a:endParaRPr lang="en-US" sz="2000" dirty="0"/>
                    </a:p>
                  </a:txBody>
                  <a:tcPr/>
                </a:tc>
                <a:tc>
                  <a:txBody>
                    <a:bodyPr/>
                    <a:lstStyle/>
                    <a:p>
                      <a:pPr>
                        <a:buFont typeface="Arial" pitchFamily="34" charset="0"/>
                        <a:buChar char="•"/>
                      </a:pPr>
                      <a:r>
                        <a:rPr lang="en-US" sz="2000" dirty="0" smtClean="0"/>
                        <a:t> $50,000 fine</a:t>
                      </a:r>
                    </a:p>
                    <a:p>
                      <a:pPr>
                        <a:buFont typeface="Arial" pitchFamily="34" charset="0"/>
                        <a:buChar char="•"/>
                      </a:pPr>
                      <a:r>
                        <a:rPr lang="en-US" sz="2000" baseline="0" dirty="0" smtClean="0"/>
                        <a:t> 1 year in prison</a:t>
                      </a:r>
                      <a:endParaRPr lang="en-US" sz="2000" dirty="0" smtClean="0"/>
                    </a:p>
                  </a:txBody>
                  <a:tcPr/>
                </a:tc>
              </a:tr>
              <a:tr h="1180514">
                <a:tc>
                  <a:txBody>
                    <a:bodyPr/>
                    <a:lstStyle/>
                    <a:p>
                      <a:r>
                        <a:rPr lang="en-US" sz="2000" dirty="0" smtClean="0"/>
                        <a:t>Committed under false pretenses</a:t>
                      </a:r>
                      <a:endParaRPr lang="en-US" sz="2000" dirty="0"/>
                    </a:p>
                  </a:txBody>
                  <a:tcPr/>
                </a:tc>
                <a:tc>
                  <a:txBody>
                    <a:bodyPr/>
                    <a:lstStyle/>
                    <a:p>
                      <a:pPr>
                        <a:buFont typeface="Arial" pitchFamily="34" charset="0"/>
                        <a:buChar char="•"/>
                      </a:pPr>
                      <a:r>
                        <a:rPr lang="en-US" sz="2000" dirty="0" smtClean="0"/>
                        <a:t> 100,000 fine</a:t>
                      </a:r>
                    </a:p>
                    <a:p>
                      <a:pPr>
                        <a:buFont typeface="Arial" pitchFamily="34" charset="0"/>
                        <a:buChar char="•"/>
                      </a:pPr>
                      <a:r>
                        <a:rPr lang="en-US" sz="2000" dirty="0" smtClean="0"/>
                        <a:t> 5 years in prison</a:t>
                      </a:r>
                    </a:p>
                  </a:txBody>
                  <a:tcPr/>
                </a:tc>
              </a:tr>
              <a:tr h="1180514">
                <a:tc>
                  <a:txBody>
                    <a:bodyPr/>
                    <a:lstStyle/>
                    <a:p>
                      <a:r>
                        <a:rPr lang="en-US" sz="2000" dirty="0" smtClean="0"/>
                        <a:t>Intent to sell, transfer, or use for commercial gain, personal gain, or malicious</a:t>
                      </a:r>
                      <a:r>
                        <a:rPr lang="en-US" sz="2000" baseline="0" dirty="0" smtClean="0"/>
                        <a:t> harm</a:t>
                      </a:r>
                      <a:endParaRPr lang="en-US" sz="2000" dirty="0"/>
                    </a:p>
                  </a:txBody>
                  <a:tcPr/>
                </a:tc>
                <a:tc>
                  <a:txBody>
                    <a:bodyPr/>
                    <a:lstStyle/>
                    <a:p>
                      <a:pPr>
                        <a:buFont typeface="Arial" pitchFamily="34" charset="0"/>
                        <a:buChar char="•"/>
                      </a:pPr>
                      <a:r>
                        <a:rPr lang="en-US" sz="2000" dirty="0" smtClean="0"/>
                        <a:t> $250,000 fine</a:t>
                      </a:r>
                    </a:p>
                    <a:p>
                      <a:pPr>
                        <a:buFont typeface="Arial" pitchFamily="34" charset="0"/>
                        <a:buChar char="•"/>
                      </a:pPr>
                      <a:r>
                        <a:rPr lang="en-US" sz="2000" dirty="0" smtClean="0"/>
                        <a:t> 10 years in prison</a:t>
                      </a:r>
                    </a:p>
                  </a:txBody>
                  <a:tcPr/>
                </a:tc>
              </a:tr>
            </a:tbl>
          </a:graphicData>
        </a:graphic>
      </p:graphicFrame>
    </p:spTree>
    <p:extLst>
      <p:ext uri="{BB962C8B-B14F-4D97-AF65-F5344CB8AC3E}">
        <p14:creationId xmlns:p14="http://schemas.microsoft.com/office/powerpoint/2010/main" val="3644664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828800" y="76200"/>
            <a:ext cx="6324600" cy="762000"/>
          </a:xfrm>
        </p:spPr>
        <p:txBody>
          <a:bodyPr>
            <a:normAutofit/>
          </a:bodyPr>
          <a:lstStyle/>
          <a:p>
            <a:pPr eaLnBrk="1" hangingPunct="1"/>
            <a:r>
              <a:rPr lang="en-US" sz="4000" dirty="0" smtClean="0"/>
              <a:t>Breach Notification</a:t>
            </a:r>
          </a:p>
        </p:txBody>
      </p:sp>
      <p:sp>
        <p:nvSpPr>
          <p:cNvPr id="37891" name="Rectangle 3"/>
          <p:cNvSpPr>
            <a:spLocks noGrp="1" noChangeArrowheads="1"/>
          </p:cNvSpPr>
          <p:nvPr>
            <p:ph type="body" idx="1"/>
          </p:nvPr>
        </p:nvSpPr>
        <p:spPr>
          <a:xfrm>
            <a:off x="228600" y="1066800"/>
            <a:ext cx="8763000" cy="5029200"/>
          </a:xfrm>
        </p:spPr>
        <p:txBody>
          <a:bodyPr/>
          <a:lstStyle/>
          <a:p>
            <a:pPr eaLnBrk="1" hangingPunct="1"/>
            <a:r>
              <a:rPr lang="en-US" dirty="0" smtClean="0"/>
              <a:t>If there is breach of unsecured protected info,</a:t>
            </a:r>
          </a:p>
          <a:p>
            <a:pPr lvl="1" eaLnBrk="1" hangingPunct="1"/>
            <a:r>
              <a:rPr lang="en-US" sz="2800" dirty="0" smtClean="0"/>
              <a:t>Covered entity must notify:</a:t>
            </a:r>
          </a:p>
          <a:p>
            <a:pPr lvl="2" eaLnBrk="1" hangingPunct="1"/>
            <a:r>
              <a:rPr lang="en-US" sz="2800" dirty="0" smtClean="0"/>
              <a:t>Each individual whose unsecured info has been or reasonably believed to have been accessed, acquired, used, or disclosed.</a:t>
            </a:r>
          </a:p>
          <a:p>
            <a:pPr lvl="2" eaLnBrk="1" hangingPunct="1"/>
            <a:r>
              <a:rPr lang="en-US" sz="2800" dirty="0" smtClean="0"/>
              <a:t>HHS.</a:t>
            </a:r>
          </a:p>
          <a:p>
            <a:pPr lvl="2" eaLnBrk="1" hangingPunct="1"/>
            <a:r>
              <a:rPr lang="en-US" sz="2800" dirty="0" smtClean="0"/>
              <a:t>Media, if breach involves &gt; 500 persons in a state.</a:t>
            </a:r>
          </a:p>
          <a:p>
            <a:pPr lvl="1" eaLnBrk="1" hangingPunct="1"/>
            <a:r>
              <a:rPr lang="en-US" sz="2800" dirty="0" smtClean="0"/>
              <a:t>Business associate must notify covered entity.</a:t>
            </a:r>
          </a:p>
          <a:p>
            <a:pPr marL="0" indent="0">
              <a:buNone/>
            </a:pPr>
            <a:r>
              <a:rPr lang="en-US" sz="2000" dirty="0" smtClean="0"/>
              <a:t>(45 </a:t>
            </a:r>
            <a:r>
              <a:rPr lang="en-US" sz="2000" dirty="0" err="1" smtClean="0"/>
              <a:t>CFR</a:t>
            </a:r>
            <a:r>
              <a:rPr lang="en-US" sz="2000" dirty="0" smtClean="0"/>
              <a:t> 164.400 et seq.)</a:t>
            </a:r>
          </a:p>
        </p:txBody>
      </p:sp>
    </p:spTree>
    <p:extLst>
      <p:ext uri="{BB962C8B-B14F-4D97-AF65-F5344CB8AC3E}">
        <p14:creationId xmlns:p14="http://schemas.microsoft.com/office/powerpoint/2010/main" val="7107471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Breach</a:t>
            </a:r>
            <a:endParaRPr lang="en-US" dirty="0"/>
          </a:p>
        </p:txBody>
      </p:sp>
      <p:sp>
        <p:nvSpPr>
          <p:cNvPr id="3" name="Content Placeholder 2"/>
          <p:cNvSpPr>
            <a:spLocks noGrp="1"/>
          </p:cNvSpPr>
          <p:nvPr>
            <p:ph idx="1"/>
          </p:nvPr>
        </p:nvSpPr>
        <p:spPr>
          <a:xfrm>
            <a:off x="457200" y="1066800"/>
            <a:ext cx="8229600" cy="4800601"/>
          </a:xfrm>
        </p:spPr>
        <p:txBody>
          <a:bodyPr>
            <a:noAutofit/>
          </a:bodyPr>
          <a:lstStyle/>
          <a:p>
            <a:r>
              <a:rPr lang="en-US" sz="2600" dirty="0" smtClean="0">
                <a:solidFill>
                  <a:schemeClr val="tx2">
                    <a:lumMod val="75000"/>
                  </a:schemeClr>
                </a:solidFill>
              </a:rPr>
              <a:t>Acquisition, access, use or disclosure of protected health info in violation of privacy rules is presumed to be a breach unless the covered entity or business associate demonstrates that there is a </a:t>
            </a:r>
            <a:r>
              <a:rPr lang="en-US" sz="2600" u="sng" dirty="0" smtClean="0">
                <a:solidFill>
                  <a:schemeClr val="tx2">
                    <a:lumMod val="75000"/>
                  </a:schemeClr>
                </a:solidFill>
              </a:rPr>
              <a:t>low probability that the info has been compromised</a:t>
            </a:r>
            <a:r>
              <a:rPr lang="en-US" sz="2600" dirty="0" smtClean="0">
                <a:solidFill>
                  <a:schemeClr val="tx2">
                    <a:lumMod val="75000"/>
                  </a:schemeClr>
                </a:solidFill>
              </a:rPr>
              <a:t> based on a risk assessment of the following factors:</a:t>
            </a:r>
          </a:p>
          <a:p>
            <a:pPr lvl="1"/>
            <a:r>
              <a:rPr lang="en-US" sz="2600" dirty="0" smtClean="0">
                <a:solidFill>
                  <a:schemeClr val="tx2">
                    <a:lumMod val="75000"/>
                  </a:schemeClr>
                </a:solidFill>
              </a:rPr>
              <a:t>nature and extent of PHI involved;</a:t>
            </a:r>
          </a:p>
          <a:p>
            <a:pPr lvl="1"/>
            <a:r>
              <a:rPr lang="en-US" sz="2600" dirty="0" smtClean="0">
                <a:solidFill>
                  <a:schemeClr val="tx2">
                    <a:lumMod val="75000"/>
                  </a:schemeClr>
                </a:solidFill>
              </a:rPr>
              <a:t>unauthorized person who used or received the PHI;</a:t>
            </a:r>
          </a:p>
          <a:p>
            <a:pPr lvl="1"/>
            <a:r>
              <a:rPr lang="en-US" sz="2600" dirty="0" smtClean="0">
                <a:solidFill>
                  <a:schemeClr val="tx2">
                    <a:lumMod val="75000"/>
                  </a:schemeClr>
                </a:solidFill>
              </a:rPr>
              <a:t>whether PHI was actually acquired or viewed; and</a:t>
            </a:r>
          </a:p>
          <a:p>
            <a:pPr lvl="1"/>
            <a:r>
              <a:rPr lang="en-US" sz="2600" dirty="0" smtClean="0">
                <a:solidFill>
                  <a:schemeClr val="tx2">
                    <a:lumMod val="75000"/>
                  </a:schemeClr>
                </a:solidFill>
              </a:rPr>
              <a:t>extent to which the risk to the PHI has been mitigated.</a:t>
            </a:r>
          </a:p>
          <a:p>
            <a:pPr lvl="1">
              <a:buNone/>
            </a:pPr>
            <a:r>
              <a:rPr lang="en-US" sz="2600" u="sng" dirty="0" smtClean="0">
                <a:solidFill>
                  <a:schemeClr val="tx2">
                    <a:lumMod val="75000"/>
                  </a:schemeClr>
                </a:solidFill>
              </a:rPr>
              <a:t>unless</a:t>
            </a:r>
            <a:r>
              <a:rPr lang="en-US" sz="2600" dirty="0" smtClean="0">
                <a:solidFill>
                  <a:schemeClr val="tx2">
                    <a:lumMod val="75000"/>
                  </a:schemeClr>
                </a:solidFill>
              </a:rPr>
              <a:t> an exception applies.</a:t>
            </a:r>
            <a:endParaRPr lang="en-US" sz="2600" dirty="0">
              <a:solidFill>
                <a:schemeClr val="tx2">
                  <a:lumMod val="75000"/>
                </a:schemeClr>
              </a:solidFill>
            </a:endParaRPr>
          </a:p>
          <a:p>
            <a:pPr lvl="1">
              <a:buNone/>
            </a:pPr>
            <a:r>
              <a:rPr lang="en-US" sz="2000" dirty="0" smtClean="0">
                <a:solidFill>
                  <a:schemeClr val="tx2">
                    <a:lumMod val="75000"/>
                  </a:schemeClr>
                </a:solidFill>
              </a:rPr>
              <a:t>(45 </a:t>
            </a:r>
            <a:r>
              <a:rPr lang="en-US" sz="2000" dirty="0" err="1" smtClean="0">
                <a:solidFill>
                  <a:schemeClr val="tx2">
                    <a:lumMod val="75000"/>
                  </a:schemeClr>
                </a:solidFill>
              </a:rPr>
              <a:t>CFR</a:t>
            </a:r>
            <a:r>
              <a:rPr lang="en-US" sz="2000" dirty="0" smtClean="0">
                <a:solidFill>
                  <a:schemeClr val="tx2">
                    <a:lumMod val="75000"/>
                  </a:schemeClr>
                </a:solidFill>
              </a:rPr>
              <a:t> 164.402)</a:t>
            </a:r>
            <a:endParaRPr lang="en-US" sz="2000" dirty="0">
              <a:solidFill>
                <a:schemeClr val="tx2">
                  <a:lumMod val="75000"/>
                </a:schemeClr>
              </a:solidFill>
            </a:endParaRPr>
          </a:p>
        </p:txBody>
      </p:sp>
    </p:spTree>
    <p:extLst>
      <p:ext uri="{BB962C8B-B14F-4D97-AF65-F5344CB8AC3E}">
        <p14:creationId xmlns:p14="http://schemas.microsoft.com/office/powerpoint/2010/main" val="7029033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you think you have a breach</a:t>
            </a:r>
            <a:endParaRPr lang="en-US" dirty="0"/>
          </a:p>
        </p:txBody>
      </p:sp>
      <p:sp>
        <p:nvSpPr>
          <p:cNvPr id="3" name="Content Placeholder 2"/>
          <p:cNvSpPr>
            <a:spLocks noGrp="1"/>
          </p:cNvSpPr>
          <p:nvPr>
            <p:ph idx="1"/>
          </p:nvPr>
        </p:nvSpPr>
        <p:spPr>
          <a:xfrm>
            <a:off x="457200" y="990600"/>
            <a:ext cx="8229600" cy="5105400"/>
          </a:xfrm>
        </p:spPr>
        <p:txBody>
          <a:bodyPr>
            <a:noAutofit/>
          </a:bodyPr>
          <a:lstStyle/>
          <a:p>
            <a:r>
              <a:rPr lang="en-US" sz="2400" dirty="0" smtClean="0"/>
              <a:t>Act immediately to mitigate or correct the breach.</a:t>
            </a:r>
          </a:p>
          <a:p>
            <a:pPr lvl="1"/>
            <a:r>
              <a:rPr lang="en-US" sz="2400" dirty="0" smtClean="0"/>
              <a:t>Retrieve the PHI.</a:t>
            </a:r>
          </a:p>
          <a:p>
            <a:pPr lvl="1"/>
            <a:r>
              <a:rPr lang="en-US" sz="2400" dirty="0" smtClean="0"/>
              <a:t>Confirm that PHI has not been improperly accessed, used or disclosed, or if it has, obtain assurance that no further disclosure.</a:t>
            </a:r>
          </a:p>
          <a:p>
            <a:r>
              <a:rPr lang="en-US" sz="2400" dirty="0" smtClean="0"/>
              <a:t>Notify privacy officer immediately.</a:t>
            </a:r>
          </a:p>
          <a:p>
            <a:r>
              <a:rPr lang="en-US" sz="2400" dirty="0" smtClean="0"/>
              <a:t>Correct any process that resulted in improper disclosures.</a:t>
            </a:r>
          </a:p>
          <a:p>
            <a:r>
              <a:rPr lang="en-US" sz="2400" dirty="0" smtClean="0"/>
              <a:t>Conduct additional training.</a:t>
            </a:r>
          </a:p>
          <a:p>
            <a:r>
              <a:rPr lang="en-US" sz="2400" dirty="0" smtClean="0"/>
              <a:t>Remember:  prompt action may allow provider to—</a:t>
            </a:r>
          </a:p>
          <a:p>
            <a:pPr lvl="1"/>
            <a:r>
              <a:rPr lang="en-US" sz="2400" dirty="0" smtClean="0"/>
              <a:t>Satisfy its duty to mitigate.</a:t>
            </a:r>
          </a:p>
          <a:p>
            <a:pPr lvl="1"/>
            <a:r>
              <a:rPr lang="en-US" sz="2400" dirty="0" smtClean="0"/>
              <a:t>Avoid disclosure and breach reporting obligation.</a:t>
            </a:r>
          </a:p>
          <a:p>
            <a:pPr lvl="1"/>
            <a:r>
              <a:rPr lang="en-US" sz="2400" dirty="0" smtClean="0"/>
              <a:t>Defend against HIPAA penalties.</a:t>
            </a:r>
          </a:p>
        </p:txBody>
      </p:sp>
    </p:spTree>
    <p:extLst>
      <p:ext uri="{BB962C8B-B14F-4D97-AF65-F5344CB8AC3E}">
        <p14:creationId xmlns:p14="http://schemas.microsoft.com/office/powerpoint/2010/main" val="25891495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03238"/>
            <a:ext cx="6858000" cy="563562"/>
          </a:xfrm>
        </p:spPr>
        <p:txBody>
          <a:bodyPr>
            <a:normAutofit fontScale="90000"/>
          </a:bodyPr>
          <a:lstStyle/>
          <a:p>
            <a:r>
              <a:rPr lang="en-US" dirty="0" smtClean="0"/>
              <a:t>Administrative Requirements </a:t>
            </a:r>
            <a:br>
              <a:rPr lang="en-US" dirty="0" smtClean="0"/>
            </a:br>
            <a:r>
              <a:rPr lang="en-US" dirty="0" smtClean="0"/>
              <a:t>(45 CFR 164.530)</a:t>
            </a:r>
            <a:endParaRPr lang="en-US" dirty="0"/>
          </a:p>
        </p:txBody>
      </p:sp>
      <p:sp>
        <p:nvSpPr>
          <p:cNvPr id="3" name="Content Placeholder 2"/>
          <p:cNvSpPr>
            <a:spLocks noGrp="1"/>
          </p:cNvSpPr>
          <p:nvPr>
            <p:ph idx="1"/>
          </p:nvPr>
        </p:nvSpPr>
        <p:spPr/>
        <p:txBody>
          <a:bodyPr/>
          <a:lstStyle/>
          <a:p>
            <a:endParaRPr lang="en-US" dirty="0"/>
          </a:p>
        </p:txBody>
      </p:sp>
      <p:pic>
        <p:nvPicPr>
          <p:cNvPr id="423938" name="Picture 2" descr="https://healthcare.nacha.org/sites/healthcare.nacha.org/files/images/medicalteam1.jpg"/>
          <p:cNvPicPr>
            <a:picLocks noChangeAspect="1" noChangeArrowheads="1"/>
          </p:cNvPicPr>
          <p:nvPr/>
        </p:nvPicPr>
        <p:blipFill>
          <a:blip r:embed="rId3" cstate="print"/>
          <a:srcRect/>
          <a:stretch>
            <a:fillRect/>
          </a:stretch>
        </p:blipFill>
        <p:spPr bwMode="auto">
          <a:xfrm>
            <a:off x="1295400" y="1520734"/>
            <a:ext cx="6400800" cy="4358642"/>
          </a:xfrm>
          <a:prstGeom prst="rect">
            <a:avLst/>
          </a:prstGeom>
          <a:noFill/>
        </p:spPr>
      </p:pic>
    </p:spTree>
    <p:extLst>
      <p:ext uri="{BB962C8B-B14F-4D97-AF65-F5344CB8AC3E}">
        <p14:creationId xmlns:p14="http://schemas.microsoft.com/office/powerpoint/2010/main" val="2554390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pPr eaLnBrk="1" hangingPunct="1"/>
            <a:r>
              <a:rPr lang="en-US" dirty="0" smtClean="0"/>
              <a:t>Administrative Requirements</a:t>
            </a:r>
          </a:p>
        </p:txBody>
      </p:sp>
      <p:sp>
        <p:nvSpPr>
          <p:cNvPr id="40963" name="Rectangle 3"/>
          <p:cNvSpPr>
            <a:spLocks noGrp="1" noChangeArrowheads="1"/>
          </p:cNvSpPr>
          <p:nvPr>
            <p:ph type="body" idx="1"/>
          </p:nvPr>
        </p:nvSpPr>
        <p:spPr>
          <a:xfrm>
            <a:off x="457200" y="1143000"/>
            <a:ext cx="8229600" cy="4724401"/>
          </a:xfrm>
        </p:spPr>
        <p:txBody>
          <a:bodyPr>
            <a:normAutofit lnSpcReduction="10000"/>
          </a:bodyPr>
          <a:lstStyle/>
          <a:p>
            <a:pPr eaLnBrk="1" hangingPunct="1"/>
            <a:r>
              <a:rPr lang="en-US" dirty="0" smtClean="0"/>
              <a:t>Designate privacy and security officers.</a:t>
            </a:r>
          </a:p>
          <a:p>
            <a:pPr eaLnBrk="1" hangingPunct="1"/>
            <a:r>
              <a:rPr lang="en-US" dirty="0" smtClean="0"/>
              <a:t>Train workforce.</a:t>
            </a:r>
          </a:p>
          <a:p>
            <a:pPr eaLnBrk="1" hangingPunct="1"/>
            <a:r>
              <a:rPr lang="en-US" dirty="0" smtClean="0"/>
              <a:t>Implement written policies and procedures.</a:t>
            </a:r>
          </a:p>
          <a:p>
            <a:pPr eaLnBrk="1" hangingPunct="1"/>
            <a:r>
              <a:rPr lang="en-US" dirty="0" smtClean="0"/>
              <a:t>Respond to complaints and violations.</a:t>
            </a:r>
          </a:p>
          <a:p>
            <a:pPr eaLnBrk="1" hangingPunct="1"/>
            <a:r>
              <a:rPr lang="en-US" dirty="0" smtClean="0"/>
              <a:t>Mitigate improper disclosures.</a:t>
            </a:r>
          </a:p>
          <a:p>
            <a:pPr eaLnBrk="1" hangingPunct="1"/>
            <a:r>
              <a:rPr lang="en-US" dirty="0" smtClean="0"/>
              <a:t>Maintain documentation for 6 years.</a:t>
            </a:r>
          </a:p>
          <a:p>
            <a:pPr eaLnBrk="1" hangingPunct="1"/>
            <a:r>
              <a:rPr lang="en-US" dirty="0" smtClean="0"/>
              <a:t>Implement reasonable safeguards.</a:t>
            </a:r>
          </a:p>
          <a:p>
            <a:pPr lvl="1"/>
            <a:r>
              <a:rPr lang="en-US" dirty="0" smtClean="0"/>
              <a:t>“Incidental disclosures” do not violate </a:t>
            </a:r>
            <a:r>
              <a:rPr lang="en-US" dirty="0" err="1" smtClean="0"/>
              <a:t>HIPAA</a:t>
            </a:r>
            <a:r>
              <a:rPr lang="en-US" dirty="0" smtClean="0"/>
              <a:t>.</a:t>
            </a:r>
          </a:p>
          <a:p>
            <a:pPr marL="0" indent="0">
              <a:buNone/>
            </a:pPr>
            <a:r>
              <a:rPr lang="en-US" sz="2200" dirty="0" smtClean="0"/>
              <a:t>(45 </a:t>
            </a:r>
            <a:r>
              <a:rPr lang="en-US" sz="2200" dirty="0" err="1" smtClean="0"/>
              <a:t>CFR</a:t>
            </a:r>
            <a:r>
              <a:rPr lang="en-US" sz="2200" dirty="0" smtClean="0"/>
              <a:t> 164.530)</a:t>
            </a:r>
          </a:p>
        </p:txBody>
      </p:sp>
    </p:spTree>
    <p:extLst>
      <p:ext uri="{BB962C8B-B14F-4D97-AF65-F5344CB8AC3E}">
        <p14:creationId xmlns:p14="http://schemas.microsoft.com/office/powerpoint/2010/main" val="5953902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Action Items</a:t>
            </a:r>
            <a:endParaRPr lang="en-US" dirty="0"/>
          </a:p>
        </p:txBody>
      </p:sp>
      <p:sp>
        <p:nvSpPr>
          <p:cNvPr id="3" name="Content Placeholder 2"/>
          <p:cNvSpPr>
            <a:spLocks noGrp="1"/>
          </p:cNvSpPr>
          <p:nvPr>
            <p:ph idx="1"/>
          </p:nvPr>
        </p:nvSpPr>
        <p:spPr/>
        <p:txBody>
          <a:bodyPr/>
          <a:lstStyle/>
          <a:p>
            <a:endParaRPr lang="en-US" dirty="0"/>
          </a:p>
        </p:txBody>
      </p:sp>
      <p:pic>
        <p:nvPicPr>
          <p:cNvPr id="101378" name="Picture 2" descr="http://blog.shareaholic.com/wp-content/uploads/2012/04/blog-checklist.jpg"/>
          <p:cNvPicPr>
            <a:picLocks noChangeAspect="1" noChangeArrowheads="1"/>
          </p:cNvPicPr>
          <p:nvPr/>
        </p:nvPicPr>
        <p:blipFill>
          <a:blip r:embed="rId3" cstate="print"/>
          <a:srcRect/>
          <a:stretch>
            <a:fillRect/>
          </a:stretch>
        </p:blipFill>
        <p:spPr bwMode="auto">
          <a:xfrm>
            <a:off x="909506" y="1143000"/>
            <a:ext cx="7211519" cy="4800600"/>
          </a:xfrm>
          <a:prstGeom prst="rect">
            <a:avLst/>
          </a:prstGeom>
          <a:noFill/>
        </p:spPr>
      </p:pic>
      <p:sp>
        <p:nvSpPr>
          <p:cNvPr id="4" name="TextBox 3"/>
          <p:cNvSpPr txBox="1"/>
          <p:nvPr/>
        </p:nvSpPr>
        <p:spPr>
          <a:xfrm>
            <a:off x="381000" y="1295400"/>
            <a:ext cx="3962400" cy="707886"/>
          </a:xfrm>
          <a:prstGeom prst="rect">
            <a:avLst/>
          </a:prstGeom>
          <a:noFill/>
        </p:spPr>
        <p:txBody>
          <a:bodyPr wrap="square" rtlCol="0">
            <a:spAutoFit/>
          </a:bodyPr>
          <a:lstStyle/>
          <a:p>
            <a:r>
              <a:rPr lang="en-US" sz="4000" dirty="0" err="1" smtClean="0">
                <a:solidFill>
                  <a:srgbClr val="C00000"/>
                </a:solidFill>
                <a:latin typeface="Franklin Gothic Medium Cond" panose="020B0606030402020204" pitchFamily="34" charset="0"/>
              </a:rPr>
              <a:t>HIPAA</a:t>
            </a:r>
            <a:r>
              <a:rPr lang="en-US" sz="4000" dirty="0" smtClean="0">
                <a:solidFill>
                  <a:srgbClr val="C00000"/>
                </a:solidFill>
                <a:latin typeface="Franklin Gothic Medium Cond" panose="020B0606030402020204" pitchFamily="34" charset="0"/>
              </a:rPr>
              <a:t> Top 10 List</a:t>
            </a:r>
            <a:endParaRPr lang="en-US" sz="4000" dirty="0">
              <a:solidFill>
                <a:srgbClr val="C00000"/>
              </a:solidFill>
              <a:latin typeface="Franklin Gothic Medium Cond" panose="020B0606030402020204" pitchFamily="34" charset="0"/>
            </a:endParaRPr>
          </a:p>
        </p:txBody>
      </p:sp>
    </p:spTree>
    <p:extLst>
      <p:ext uri="{BB962C8B-B14F-4D97-AF65-F5344CB8AC3E}">
        <p14:creationId xmlns:p14="http://schemas.microsoft.com/office/powerpoint/2010/main" val="40179832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HIPAA</a:t>
            </a:r>
            <a:r>
              <a:rPr lang="en-US" dirty="0" smtClean="0"/>
              <a:t> Action Items</a:t>
            </a:r>
            <a:endParaRPr lang="en-US" dirty="0"/>
          </a:p>
        </p:txBody>
      </p:sp>
      <p:sp>
        <p:nvSpPr>
          <p:cNvPr id="3" name="Content Placeholder 2"/>
          <p:cNvSpPr>
            <a:spLocks noGrp="1"/>
          </p:cNvSpPr>
          <p:nvPr>
            <p:ph idx="1"/>
          </p:nvPr>
        </p:nvSpPr>
        <p:spPr>
          <a:xfrm>
            <a:off x="457200" y="1066800"/>
            <a:ext cx="8229600" cy="4800601"/>
          </a:xfrm>
        </p:spPr>
        <p:txBody>
          <a:bodyPr>
            <a:normAutofit fontScale="92500" lnSpcReduction="20000"/>
          </a:bodyPr>
          <a:lstStyle/>
          <a:p>
            <a:pPr marL="0" indent="0">
              <a:buNone/>
            </a:pPr>
            <a:r>
              <a:rPr lang="en-US" dirty="0" smtClean="0"/>
              <a:t>1.  Assign </a:t>
            </a:r>
            <a:r>
              <a:rPr lang="en-US" dirty="0"/>
              <a:t>and document </a:t>
            </a:r>
            <a:r>
              <a:rPr lang="en-US" dirty="0" err="1"/>
              <a:t>HIPAA</a:t>
            </a:r>
            <a:r>
              <a:rPr lang="en-US" dirty="0"/>
              <a:t> </a:t>
            </a:r>
            <a:r>
              <a:rPr lang="en-US" dirty="0" smtClean="0"/>
              <a:t>responsibility.</a:t>
            </a:r>
          </a:p>
          <a:p>
            <a:pPr lvl="1">
              <a:buFont typeface="Arial" panose="020B0604020202020204" pitchFamily="34" charset="0"/>
              <a:buChar char="•"/>
            </a:pPr>
            <a:r>
              <a:rPr lang="en-US" dirty="0" smtClean="0"/>
              <a:t>Privacy </a:t>
            </a:r>
            <a:r>
              <a:rPr lang="en-US" dirty="0"/>
              <a:t>officer</a:t>
            </a:r>
          </a:p>
          <a:p>
            <a:pPr lvl="1">
              <a:buFont typeface="Arial" panose="020B0604020202020204" pitchFamily="34" charset="0"/>
              <a:buChar char="•"/>
            </a:pPr>
            <a:r>
              <a:rPr lang="en-US" dirty="0"/>
              <a:t>Security officer</a:t>
            </a:r>
          </a:p>
          <a:p>
            <a:pPr marL="0" indent="0">
              <a:buNone/>
            </a:pPr>
            <a:r>
              <a:rPr lang="en-US" dirty="0" smtClean="0"/>
              <a:t>2.  Ensure </a:t>
            </a:r>
            <a:r>
              <a:rPr lang="en-US" dirty="0"/>
              <a:t>the officers understand the rules.</a:t>
            </a:r>
          </a:p>
          <a:p>
            <a:pPr marL="0" indent="0">
              <a:buNone/>
            </a:pPr>
            <a:r>
              <a:rPr lang="en-US" dirty="0" smtClean="0"/>
              <a:t>3.  Review </a:t>
            </a:r>
            <a:r>
              <a:rPr lang="en-US" dirty="0"/>
              <a:t>security rule compliance.</a:t>
            </a:r>
          </a:p>
          <a:p>
            <a:pPr lvl="1">
              <a:buFont typeface="Arial" panose="020B0604020202020204" pitchFamily="34" charset="0"/>
              <a:buChar char="•"/>
            </a:pPr>
            <a:r>
              <a:rPr lang="en-US" dirty="0"/>
              <a:t>Conduct and document security risk assessment.</a:t>
            </a:r>
          </a:p>
          <a:p>
            <a:pPr lvl="1">
              <a:buFont typeface="Arial" panose="020B0604020202020204" pitchFamily="34" charset="0"/>
              <a:buChar char="•"/>
            </a:pPr>
            <a:r>
              <a:rPr lang="en-US" dirty="0"/>
              <a:t>Beware electronic devices.</a:t>
            </a:r>
          </a:p>
          <a:p>
            <a:pPr marL="0" indent="0">
              <a:buNone/>
            </a:pPr>
            <a:r>
              <a:rPr lang="en-US" dirty="0" smtClean="0"/>
              <a:t>4.  Ensure </a:t>
            </a:r>
            <a:r>
              <a:rPr lang="en-US" dirty="0"/>
              <a:t>you have required policies.</a:t>
            </a:r>
          </a:p>
          <a:p>
            <a:pPr lvl="1">
              <a:buFont typeface="Arial" panose="020B0604020202020204" pitchFamily="34" charset="0"/>
              <a:buChar char="•"/>
            </a:pPr>
            <a:r>
              <a:rPr lang="en-US" dirty="0"/>
              <a:t>Privacy rule.</a:t>
            </a:r>
          </a:p>
          <a:p>
            <a:pPr lvl="1">
              <a:buFont typeface="Arial" panose="020B0604020202020204" pitchFamily="34" charset="0"/>
              <a:buChar char="•"/>
            </a:pPr>
            <a:r>
              <a:rPr lang="en-US" dirty="0"/>
              <a:t>Security rule.</a:t>
            </a:r>
          </a:p>
          <a:p>
            <a:pPr lvl="1">
              <a:buFont typeface="Arial" panose="020B0604020202020204" pitchFamily="34" charset="0"/>
              <a:buChar char="•"/>
            </a:pPr>
            <a:r>
              <a:rPr lang="en-US" dirty="0"/>
              <a:t>Breach notification rule.</a:t>
            </a:r>
          </a:p>
          <a:p>
            <a:endParaRPr lang="en-US" dirty="0"/>
          </a:p>
        </p:txBody>
      </p:sp>
    </p:spTree>
    <p:extLst>
      <p:ext uri="{BB962C8B-B14F-4D97-AF65-F5344CB8AC3E}">
        <p14:creationId xmlns:p14="http://schemas.microsoft.com/office/powerpoint/2010/main" val="27333775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HIPAA</a:t>
            </a:r>
            <a:r>
              <a:rPr lang="en-US" dirty="0" smtClean="0"/>
              <a:t> Action Items</a:t>
            </a:r>
            <a:endParaRPr lang="en-US" dirty="0"/>
          </a:p>
        </p:txBody>
      </p:sp>
      <p:sp>
        <p:nvSpPr>
          <p:cNvPr id="3" name="Content Placeholder 2"/>
          <p:cNvSpPr>
            <a:spLocks noGrp="1"/>
          </p:cNvSpPr>
          <p:nvPr>
            <p:ph idx="1"/>
          </p:nvPr>
        </p:nvSpPr>
        <p:spPr>
          <a:xfrm>
            <a:off x="457200" y="1066800"/>
            <a:ext cx="8229600" cy="4800601"/>
          </a:xfrm>
        </p:spPr>
        <p:txBody>
          <a:bodyPr>
            <a:normAutofit fontScale="85000" lnSpcReduction="10000"/>
          </a:bodyPr>
          <a:lstStyle/>
          <a:p>
            <a:pPr marL="0" indent="0">
              <a:buNone/>
            </a:pPr>
            <a:r>
              <a:rPr lang="en-US" dirty="0" smtClean="0"/>
              <a:t>5.  Develop </a:t>
            </a:r>
            <a:r>
              <a:rPr lang="en-US" dirty="0"/>
              <a:t>and use compliant forms.</a:t>
            </a:r>
          </a:p>
          <a:p>
            <a:pPr lvl="1"/>
            <a:r>
              <a:rPr lang="en-US" dirty="0"/>
              <a:t>Authorization, privacy notice, patient requests, etc.</a:t>
            </a:r>
          </a:p>
          <a:p>
            <a:pPr marL="0" indent="0">
              <a:buNone/>
            </a:pPr>
            <a:r>
              <a:rPr lang="en-US" dirty="0" smtClean="0"/>
              <a:t>6.  Execute </a:t>
            </a:r>
            <a:r>
              <a:rPr lang="en-US" dirty="0" err="1"/>
              <a:t>BAAs</a:t>
            </a:r>
            <a:r>
              <a:rPr lang="en-US" dirty="0"/>
              <a:t> with business associates.</a:t>
            </a:r>
          </a:p>
          <a:p>
            <a:pPr lvl="1"/>
            <a:r>
              <a:rPr lang="en-US" dirty="0" smtClean="0"/>
              <a:t>Ensure they are independent contractors.</a:t>
            </a:r>
          </a:p>
          <a:p>
            <a:pPr lvl="1"/>
            <a:r>
              <a:rPr lang="en-US" dirty="0" smtClean="0"/>
              <a:t>Follow </a:t>
            </a:r>
            <a:r>
              <a:rPr lang="en-US" dirty="0"/>
              <a:t>up if there are problems with business associate.</a:t>
            </a:r>
          </a:p>
          <a:p>
            <a:pPr marL="0" indent="0">
              <a:buNone/>
            </a:pPr>
            <a:r>
              <a:rPr lang="en-US" dirty="0" smtClean="0"/>
              <a:t>7.  Train </a:t>
            </a:r>
            <a:r>
              <a:rPr lang="en-US" dirty="0"/>
              <a:t>members of workforce and document training.</a:t>
            </a:r>
          </a:p>
          <a:p>
            <a:pPr lvl="1"/>
            <a:r>
              <a:rPr lang="en-US" dirty="0"/>
              <a:t>Upon hiring.</a:t>
            </a:r>
          </a:p>
          <a:p>
            <a:pPr lvl="1"/>
            <a:r>
              <a:rPr lang="en-US" dirty="0"/>
              <a:t>Periodically thereafter.</a:t>
            </a:r>
          </a:p>
          <a:p>
            <a:pPr marL="0" indent="0">
              <a:buNone/>
            </a:pPr>
            <a:r>
              <a:rPr lang="en-US" dirty="0" smtClean="0"/>
              <a:t>8.  Use </a:t>
            </a:r>
            <a:r>
              <a:rPr lang="en-US" dirty="0"/>
              <a:t>appropriate safeguards.</a:t>
            </a:r>
          </a:p>
          <a:p>
            <a:pPr lvl="1"/>
            <a:r>
              <a:rPr lang="en-US" dirty="0"/>
              <a:t>Confidentiality agreements with workforce members.</a:t>
            </a:r>
          </a:p>
          <a:p>
            <a:pPr lvl="1"/>
            <a:r>
              <a:rPr lang="en-US" dirty="0"/>
              <a:t>Reasonable administrative, technical and physical safeguards</a:t>
            </a:r>
          </a:p>
        </p:txBody>
      </p:sp>
    </p:spTree>
    <p:extLst>
      <p:ext uri="{BB962C8B-B14F-4D97-AF65-F5344CB8AC3E}">
        <p14:creationId xmlns:p14="http://schemas.microsoft.com/office/powerpoint/2010/main" val="31159207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HIPAA</a:t>
            </a:r>
            <a:r>
              <a:rPr lang="en-US" dirty="0" smtClean="0"/>
              <a:t> Action Items</a:t>
            </a:r>
            <a:endParaRPr lang="en-US" dirty="0"/>
          </a:p>
        </p:txBody>
      </p:sp>
      <p:sp>
        <p:nvSpPr>
          <p:cNvPr id="3" name="Content Placeholder 2"/>
          <p:cNvSpPr>
            <a:spLocks noGrp="1"/>
          </p:cNvSpPr>
          <p:nvPr>
            <p:ph idx="1"/>
          </p:nvPr>
        </p:nvSpPr>
        <p:spPr>
          <a:xfrm>
            <a:off x="457200" y="1066800"/>
            <a:ext cx="8229600" cy="4800601"/>
          </a:xfrm>
        </p:spPr>
        <p:txBody>
          <a:bodyPr>
            <a:normAutofit fontScale="85000" lnSpcReduction="20000"/>
          </a:bodyPr>
          <a:lstStyle/>
          <a:p>
            <a:pPr marL="0" indent="0">
              <a:buNone/>
            </a:pPr>
            <a:r>
              <a:rPr lang="en-US" dirty="0" smtClean="0"/>
              <a:t>9.  Respond </a:t>
            </a:r>
            <a:r>
              <a:rPr lang="en-US" dirty="0"/>
              <a:t>immediately to any potential breach.</a:t>
            </a:r>
          </a:p>
          <a:p>
            <a:pPr lvl="1"/>
            <a:r>
              <a:rPr lang="en-US" dirty="0"/>
              <a:t>Immediately take appropriate steps to mitigate.</a:t>
            </a:r>
          </a:p>
          <a:p>
            <a:pPr lvl="1"/>
            <a:r>
              <a:rPr lang="en-US" dirty="0"/>
              <a:t>Retrieve </a:t>
            </a:r>
            <a:r>
              <a:rPr lang="en-US" dirty="0" smtClean="0"/>
              <a:t>PHI.</a:t>
            </a:r>
            <a:endParaRPr lang="en-US" dirty="0"/>
          </a:p>
          <a:p>
            <a:pPr lvl="1"/>
            <a:r>
              <a:rPr lang="en-US" dirty="0"/>
              <a:t>Obtain assurances of no further use or disclosure.</a:t>
            </a:r>
          </a:p>
          <a:p>
            <a:pPr lvl="1"/>
            <a:r>
              <a:rPr lang="en-US" dirty="0"/>
              <a:t>Warn of penalties of violations.</a:t>
            </a:r>
          </a:p>
          <a:p>
            <a:pPr lvl="1"/>
            <a:r>
              <a:rPr lang="en-US" dirty="0"/>
              <a:t>Investigate facts to determine if there was a </a:t>
            </a:r>
            <a:r>
              <a:rPr lang="en-US" dirty="0" smtClean="0"/>
              <a:t>reportable breach</a:t>
            </a:r>
            <a:r>
              <a:rPr lang="en-US" dirty="0"/>
              <a:t>.</a:t>
            </a:r>
          </a:p>
          <a:p>
            <a:pPr lvl="1"/>
            <a:r>
              <a:rPr lang="en-US" dirty="0"/>
              <a:t>Sanction workforce member as appropriate.</a:t>
            </a:r>
          </a:p>
          <a:p>
            <a:pPr lvl="1"/>
            <a:r>
              <a:rPr lang="en-US" dirty="0"/>
              <a:t>Implement corrective action, additional training, etc.</a:t>
            </a:r>
          </a:p>
          <a:p>
            <a:pPr lvl="1"/>
            <a:r>
              <a:rPr lang="en-US" dirty="0"/>
              <a:t>Document foregoing.</a:t>
            </a:r>
          </a:p>
          <a:p>
            <a:pPr marL="0" indent="0">
              <a:buNone/>
            </a:pPr>
            <a:r>
              <a:rPr lang="en-US" dirty="0" smtClean="0"/>
              <a:t>10. Timely </a:t>
            </a:r>
            <a:r>
              <a:rPr lang="en-US" dirty="0"/>
              <a:t>report breaches as required.</a:t>
            </a:r>
          </a:p>
          <a:p>
            <a:pPr lvl="1"/>
            <a:r>
              <a:rPr lang="en-US" dirty="0"/>
              <a:t>To patient or personal representative.</a:t>
            </a:r>
          </a:p>
          <a:p>
            <a:pPr lvl="1"/>
            <a:r>
              <a:rPr lang="en-US" dirty="0"/>
              <a:t>To </a:t>
            </a:r>
            <a:r>
              <a:rPr lang="en-US" dirty="0" err="1"/>
              <a:t>HHS</a:t>
            </a:r>
            <a:endParaRPr lang="en-US" dirty="0"/>
          </a:p>
        </p:txBody>
      </p:sp>
    </p:spTree>
    <p:extLst>
      <p:ext uri="{BB962C8B-B14F-4D97-AF65-F5344CB8AC3E}">
        <p14:creationId xmlns:p14="http://schemas.microsoft.com/office/powerpoint/2010/main" val="21764469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Resources</a:t>
            </a:r>
            <a:endParaRPr lang="en-US" dirty="0"/>
          </a:p>
        </p:txBody>
      </p:sp>
      <p:sp>
        <p:nvSpPr>
          <p:cNvPr id="3" name="Content Placeholder 2"/>
          <p:cNvSpPr>
            <a:spLocks noGrp="1"/>
          </p:cNvSpPr>
          <p:nvPr>
            <p:ph idx="1"/>
          </p:nvPr>
        </p:nvSpPr>
        <p:spPr/>
        <p:txBody>
          <a:bodyPr/>
          <a:lstStyle/>
          <a:p>
            <a:endParaRPr lang="en-US" dirty="0"/>
          </a:p>
        </p:txBody>
      </p:sp>
      <p:pic>
        <p:nvPicPr>
          <p:cNvPr id="102402" name="Picture 2" descr="http://4closurefraud.org/wp-content/uploads/2011/12/helpwanted.jpg"/>
          <p:cNvPicPr>
            <a:picLocks noChangeAspect="1" noChangeArrowheads="1"/>
          </p:cNvPicPr>
          <p:nvPr/>
        </p:nvPicPr>
        <p:blipFill>
          <a:blip r:embed="rId3" cstate="print"/>
          <a:srcRect/>
          <a:stretch>
            <a:fillRect/>
          </a:stretch>
        </p:blipFill>
        <p:spPr bwMode="auto">
          <a:xfrm>
            <a:off x="152400" y="990600"/>
            <a:ext cx="8805332" cy="4953000"/>
          </a:xfrm>
          <a:prstGeom prst="rect">
            <a:avLst/>
          </a:prstGeom>
          <a:noFill/>
        </p:spPr>
      </p:pic>
    </p:spTree>
    <p:extLst>
      <p:ext uri="{BB962C8B-B14F-4D97-AF65-F5344CB8AC3E}">
        <p14:creationId xmlns:p14="http://schemas.microsoft.com/office/powerpoint/2010/main" val="3775344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1752600" y="-1066800"/>
            <a:ext cx="13953067" cy="7848600"/>
          </a:xfrm>
          <a:prstGeom prst="rect">
            <a:avLst/>
          </a:prstGeom>
          <a:noFill/>
          <a:ln w="9525">
            <a:noFill/>
            <a:miter lim="800000"/>
            <a:headEnd/>
            <a:tailEnd/>
          </a:ln>
        </p:spPr>
      </p:pic>
    </p:spTree>
    <p:extLst>
      <p:ext uri="{BB962C8B-B14F-4D97-AF65-F5344CB8AC3E}">
        <p14:creationId xmlns:p14="http://schemas.microsoft.com/office/powerpoint/2010/main" val="5141711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3"/>
              </a:rPr>
              <a:t>www.hhs.gov/ocr/privacy</a:t>
            </a:r>
            <a:endParaRPr lang="en-US" dirty="0"/>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4" cstate="print"/>
          <a:srcRect/>
          <a:stretch>
            <a:fillRect/>
          </a:stretch>
        </p:blipFill>
        <p:spPr bwMode="auto">
          <a:xfrm>
            <a:off x="76200" y="1295400"/>
            <a:ext cx="9067800" cy="6414280"/>
          </a:xfrm>
          <a:prstGeom prst="rect">
            <a:avLst/>
          </a:prstGeom>
          <a:noFill/>
          <a:ln w="9525">
            <a:noFill/>
            <a:miter lim="800000"/>
            <a:headEnd/>
            <a:tailEnd/>
          </a:ln>
        </p:spPr>
      </p:pic>
    </p:spTree>
    <p:extLst>
      <p:ext uri="{BB962C8B-B14F-4D97-AF65-F5344CB8AC3E}">
        <p14:creationId xmlns:p14="http://schemas.microsoft.com/office/powerpoint/2010/main" val="5140744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71475"/>
            <a:ext cx="17068800" cy="960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3733800" y="1524000"/>
            <a:ext cx="2362200" cy="1371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Webinars</a:t>
            </a:r>
            <a:endParaRPr lang="en-US" dirty="0"/>
          </a:p>
        </p:txBody>
      </p:sp>
      <p:sp>
        <p:nvSpPr>
          <p:cNvPr id="5" name="Right Arrow 4"/>
          <p:cNvSpPr/>
          <p:nvPr/>
        </p:nvSpPr>
        <p:spPr>
          <a:xfrm>
            <a:off x="457200" y="5029200"/>
            <a:ext cx="2133600" cy="1371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Publications</a:t>
            </a:r>
            <a:endParaRPr lang="en-US" dirty="0"/>
          </a:p>
        </p:txBody>
      </p:sp>
    </p:spTree>
    <p:extLst>
      <p:ext uri="{BB962C8B-B14F-4D97-AF65-F5344CB8AC3E}">
        <p14:creationId xmlns:p14="http://schemas.microsoft.com/office/powerpoint/2010/main" val="37859133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a:t>
            </a:r>
            <a:endParaRPr lang="en-US" dirty="0"/>
          </a:p>
        </p:txBody>
      </p:sp>
      <p:sp>
        <p:nvSpPr>
          <p:cNvPr id="3" name="Content Placeholder 2"/>
          <p:cNvSpPr>
            <a:spLocks noGrp="1"/>
          </p:cNvSpPr>
          <p:nvPr>
            <p:ph sz="half" idx="1"/>
          </p:nvPr>
        </p:nvSpPr>
        <p:spPr>
          <a:xfrm>
            <a:off x="457200" y="4038600"/>
            <a:ext cx="4038600" cy="1905000"/>
          </a:xfrm>
        </p:spPr>
        <p:txBody>
          <a:bodyPr>
            <a:normAutofit fontScale="92500" lnSpcReduction="20000"/>
          </a:bodyPr>
          <a:lstStyle/>
          <a:p>
            <a:pPr marL="0" indent="0" algn="ctr">
              <a:buNone/>
            </a:pPr>
            <a:r>
              <a:rPr lang="en-US" dirty="0" smtClean="0"/>
              <a:t>Kim C. Stanger</a:t>
            </a:r>
          </a:p>
          <a:p>
            <a:pPr marL="0" indent="0" algn="ctr">
              <a:buNone/>
            </a:pPr>
            <a:r>
              <a:rPr lang="en-US" dirty="0" smtClean="0"/>
              <a:t>(208) 383-3913</a:t>
            </a:r>
          </a:p>
          <a:p>
            <a:pPr marL="0" indent="0" algn="ctr">
              <a:buNone/>
            </a:pPr>
            <a:r>
              <a:rPr lang="en-US" dirty="0" smtClean="0"/>
              <a:t>(208) 409-7907 (cell)</a:t>
            </a:r>
          </a:p>
          <a:p>
            <a:pPr marL="0" indent="0" algn="ctr">
              <a:buNone/>
            </a:pPr>
            <a:r>
              <a:rPr lang="en-US" dirty="0" smtClean="0">
                <a:hlinkClick r:id="rId2"/>
              </a:rPr>
              <a:t>kcstanger@hollandhart.com</a:t>
            </a:r>
            <a:endParaRPr lang="en-US" dirty="0" smtClean="0"/>
          </a:p>
          <a:p>
            <a:pPr marL="0" indent="0" algn="ctr">
              <a:buNone/>
            </a:pPr>
            <a:endParaRPr lang="en-US" dirty="0" smtClean="0"/>
          </a:p>
          <a:p>
            <a:pPr marL="0" indent="0">
              <a:buNone/>
            </a:pPr>
            <a:endParaRPr lang="en-US" dirty="0" smtClean="0"/>
          </a:p>
        </p:txBody>
      </p:sp>
      <p:sp>
        <p:nvSpPr>
          <p:cNvPr id="4" name="Content Placeholder 3"/>
          <p:cNvSpPr>
            <a:spLocks noGrp="1"/>
          </p:cNvSpPr>
          <p:nvPr>
            <p:ph sz="half" idx="2"/>
          </p:nvPr>
        </p:nvSpPr>
        <p:spPr>
          <a:xfrm>
            <a:off x="4572000" y="4038600"/>
            <a:ext cx="4191000" cy="1706563"/>
          </a:xfrm>
        </p:spPr>
        <p:txBody>
          <a:bodyPr>
            <a:normAutofit fontScale="92500" lnSpcReduction="20000"/>
          </a:bodyPr>
          <a:lstStyle/>
          <a:p>
            <a:pPr marL="0" indent="0" algn="ctr">
              <a:buNone/>
            </a:pPr>
            <a:r>
              <a:rPr lang="en-US" dirty="0" smtClean="0"/>
              <a:t>Melissa Starry</a:t>
            </a:r>
          </a:p>
          <a:p>
            <a:pPr marL="0" indent="0" algn="ctr">
              <a:buNone/>
            </a:pPr>
            <a:r>
              <a:rPr lang="en-US" dirty="0" smtClean="0"/>
              <a:t>(208) 383-3984</a:t>
            </a:r>
          </a:p>
          <a:p>
            <a:pPr marL="0" indent="0" algn="ctr">
              <a:buNone/>
            </a:pPr>
            <a:r>
              <a:rPr lang="en-US" dirty="0" smtClean="0"/>
              <a:t>(208) 598-4001</a:t>
            </a:r>
          </a:p>
          <a:p>
            <a:pPr marL="0" indent="0" algn="ctr">
              <a:buNone/>
            </a:pPr>
            <a:r>
              <a:rPr lang="en-US" dirty="0" smtClean="0">
                <a:hlinkClick r:id="rId3"/>
              </a:rPr>
              <a:t>mmstarry@hollandhart.com</a:t>
            </a:r>
            <a:endParaRPr lang="en-US" dirty="0" smtClean="0"/>
          </a:p>
          <a:p>
            <a:pPr marL="0" indent="0" algn="ctr">
              <a:buNone/>
            </a:pPr>
            <a:endParaRPr lang="en-US" dirty="0"/>
          </a:p>
        </p:txBody>
      </p:sp>
      <p:pic>
        <p:nvPicPr>
          <p:cNvPr id="1028" name="Picture 4" descr="http://cdn.sheknows.com/articles/2013/04/Kelly-Ripa-Regis-dont-keep-in-tou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1188" y="1015764"/>
            <a:ext cx="5065412" cy="2895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264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905000" y="228600"/>
            <a:ext cx="6858000" cy="563563"/>
          </a:xfrm>
        </p:spPr>
        <p:txBody>
          <a:bodyPr>
            <a:normAutofit fontScale="90000"/>
          </a:bodyPr>
          <a:lstStyle/>
          <a:p>
            <a:pPr eaLnBrk="1" hangingPunct="1"/>
            <a:r>
              <a:rPr lang="en-US" dirty="0" smtClean="0"/>
              <a:t>Civil Penalties</a:t>
            </a:r>
          </a:p>
        </p:txBody>
      </p:sp>
      <p:sp>
        <p:nvSpPr>
          <p:cNvPr id="8195" name="Content Placeholder 2"/>
          <p:cNvSpPr>
            <a:spLocks noGrp="1"/>
          </p:cNvSpPr>
          <p:nvPr>
            <p:ph idx="1"/>
          </p:nvPr>
        </p:nvSpPr>
        <p:spPr/>
        <p:txBody>
          <a:bodyPr/>
          <a:lstStyle/>
          <a:p>
            <a:pPr eaLnBrk="1" hangingPunct="1">
              <a:buFont typeface="Wingdings" pitchFamily="2" charset="2"/>
              <a:buNone/>
            </a:pPr>
            <a:endParaRPr lang="en-US" smtClean="0"/>
          </a:p>
        </p:txBody>
      </p:sp>
      <p:graphicFrame>
        <p:nvGraphicFramePr>
          <p:cNvPr id="5" name="Table 4"/>
          <p:cNvGraphicFramePr>
            <a:graphicFrameLocks noGrp="1"/>
          </p:cNvGraphicFramePr>
          <p:nvPr>
            <p:extLst>
              <p:ext uri="{D42A27DB-BD31-4B8C-83A1-F6EECF244321}">
                <p14:modId xmlns:p14="http://schemas.microsoft.com/office/powerpoint/2010/main" val="622225094"/>
              </p:ext>
            </p:extLst>
          </p:nvPr>
        </p:nvGraphicFramePr>
        <p:xfrm>
          <a:off x="152400" y="914400"/>
          <a:ext cx="8839200" cy="5065877"/>
        </p:xfrm>
        <a:graphic>
          <a:graphicData uri="http://schemas.openxmlformats.org/drawingml/2006/table">
            <a:tbl>
              <a:tblPr firstRow="1" bandRow="1">
                <a:tableStyleId>{93296810-A885-4BE3-A3E7-6D5BEEA58F35}</a:tableStyleId>
              </a:tblPr>
              <a:tblGrid>
                <a:gridCol w="3901989"/>
                <a:gridCol w="4937211"/>
              </a:tblGrid>
              <a:tr h="432917">
                <a:tc>
                  <a:txBody>
                    <a:bodyPr/>
                    <a:lstStyle/>
                    <a:p>
                      <a:r>
                        <a:rPr lang="en-US" dirty="0" smtClean="0"/>
                        <a:t>Conduct</a:t>
                      </a:r>
                      <a:endParaRPr lang="en-US" dirty="0"/>
                    </a:p>
                  </a:txBody>
                  <a:tcPr/>
                </a:tc>
                <a:tc>
                  <a:txBody>
                    <a:bodyPr/>
                    <a:lstStyle/>
                    <a:p>
                      <a:r>
                        <a:rPr lang="en-US" dirty="0" smtClean="0"/>
                        <a:t>Penalty</a:t>
                      </a:r>
                      <a:endParaRPr lang="en-US" dirty="0"/>
                    </a:p>
                  </a:txBody>
                  <a:tcPr/>
                </a:tc>
              </a:tr>
              <a:tr h="1300264">
                <a:tc>
                  <a:txBody>
                    <a:bodyPr/>
                    <a:lstStyle/>
                    <a:p>
                      <a:r>
                        <a:rPr lang="en-US" sz="2000" dirty="0" smtClean="0"/>
                        <a:t>Did not know and should not have known of violation</a:t>
                      </a:r>
                      <a:endParaRPr lang="en-US" sz="2000" dirty="0"/>
                    </a:p>
                  </a:txBody>
                  <a:tcPr/>
                </a:tc>
                <a:tc>
                  <a:txBody>
                    <a:bodyPr/>
                    <a:lstStyle/>
                    <a:p>
                      <a:pPr>
                        <a:buFont typeface="Arial" pitchFamily="34" charset="0"/>
                        <a:buChar char="•"/>
                      </a:pPr>
                      <a:r>
                        <a:rPr lang="en-US" sz="2000" dirty="0" smtClean="0"/>
                        <a:t> $100 to $50,000 per violation</a:t>
                      </a:r>
                    </a:p>
                    <a:p>
                      <a:pPr>
                        <a:buFont typeface="Arial" pitchFamily="34" charset="0"/>
                        <a:buChar char="•"/>
                      </a:pPr>
                      <a:r>
                        <a:rPr lang="en-US" sz="2000" dirty="0" smtClean="0"/>
                        <a:t> Up to $1.5</a:t>
                      </a:r>
                      <a:r>
                        <a:rPr lang="en-US" sz="2000" baseline="0" dirty="0" smtClean="0"/>
                        <a:t> million per type per year</a:t>
                      </a:r>
                      <a:endParaRPr lang="en-US" sz="2000" dirty="0" smtClean="0"/>
                    </a:p>
                    <a:p>
                      <a:pPr>
                        <a:buFont typeface="Arial" pitchFamily="34" charset="0"/>
                        <a:buChar char="•"/>
                      </a:pPr>
                      <a:r>
                        <a:rPr lang="en-US" sz="2000" baseline="0" dirty="0" smtClean="0"/>
                        <a:t> No penalty if correct w/in 30 days </a:t>
                      </a:r>
                    </a:p>
                    <a:p>
                      <a:pPr>
                        <a:buFont typeface="Arial" charset="0"/>
                        <a:buChar char="•"/>
                      </a:pPr>
                      <a:r>
                        <a:rPr lang="en-US" sz="2000" baseline="0" dirty="0" smtClean="0"/>
                        <a:t> OCR may waive or reduce penalty</a:t>
                      </a:r>
                    </a:p>
                  </a:txBody>
                  <a:tcPr/>
                </a:tc>
              </a:tr>
              <a:tr h="1300264">
                <a:tc>
                  <a:txBody>
                    <a:bodyPr/>
                    <a:lstStyle/>
                    <a:p>
                      <a:r>
                        <a:rPr lang="en-US" sz="2000" dirty="0" smtClean="0"/>
                        <a:t>Violation due to reasonable cause</a:t>
                      </a:r>
                      <a:endParaRPr lang="en-US" sz="2000" dirty="0"/>
                    </a:p>
                  </a:txBody>
                  <a:tcPr/>
                </a:tc>
                <a:tc>
                  <a:txBody>
                    <a:bodyPr/>
                    <a:lstStyle/>
                    <a:p>
                      <a:pPr>
                        <a:buFont typeface="Arial" pitchFamily="34" charset="0"/>
                        <a:buChar char="•"/>
                      </a:pPr>
                      <a:r>
                        <a:rPr lang="en-US" sz="2000" dirty="0" smtClean="0"/>
                        <a:t> $1000 to $50,000 per violation</a:t>
                      </a:r>
                    </a:p>
                    <a:p>
                      <a:pPr>
                        <a:buFont typeface="Arial" pitchFamily="34" charset="0"/>
                        <a:buChar char="•"/>
                      </a:pPr>
                      <a:r>
                        <a:rPr lang="en-US" sz="2000" dirty="0" smtClean="0"/>
                        <a:t> Up to $1.5 million per type per year</a:t>
                      </a:r>
                    </a:p>
                    <a:p>
                      <a:pPr>
                        <a:buFont typeface="Arial" charset="0"/>
                        <a:buChar char="•"/>
                      </a:pPr>
                      <a:r>
                        <a:rPr lang="en-US" sz="2000" baseline="0" dirty="0" smtClean="0"/>
                        <a:t> No penalty if correct w/in 30 days</a:t>
                      </a:r>
                    </a:p>
                    <a:p>
                      <a:pPr>
                        <a:buFont typeface="Arial" charset="0"/>
                        <a:buChar char="•"/>
                      </a:pPr>
                      <a:r>
                        <a:rPr lang="en-US" sz="2000" baseline="0" dirty="0" smtClean="0"/>
                        <a:t> OCR may waive or reduce penalty</a:t>
                      </a:r>
                      <a:endParaRPr lang="en-US" sz="2000" dirty="0" smtClean="0"/>
                    </a:p>
                  </a:txBody>
                  <a:tcPr/>
                </a:tc>
              </a:tr>
              <a:tr h="997877">
                <a:tc>
                  <a:txBody>
                    <a:bodyPr/>
                    <a:lstStyle/>
                    <a:p>
                      <a:r>
                        <a:rPr lang="en-US" sz="2000" dirty="0" smtClean="0"/>
                        <a:t>Willful neglect, </a:t>
                      </a:r>
                    </a:p>
                    <a:p>
                      <a:r>
                        <a:rPr lang="en-US" sz="2000" dirty="0" smtClean="0"/>
                        <a:t>but</a:t>
                      </a:r>
                      <a:r>
                        <a:rPr lang="en-US" sz="2000" baseline="0" dirty="0" smtClean="0"/>
                        <a:t> correct w/in 30 days</a:t>
                      </a:r>
                      <a:endParaRPr lang="en-US" sz="2000" dirty="0"/>
                    </a:p>
                  </a:txBody>
                  <a:tcPr/>
                </a:tc>
                <a:tc>
                  <a:txBody>
                    <a:bodyPr/>
                    <a:lstStyle/>
                    <a:p>
                      <a:pPr>
                        <a:buFont typeface="Arial" pitchFamily="34" charset="0"/>
                        <a:buChar char="•"/>
                      </a:pPr>
                      <a:r>
                        <a:rPr lang="en-US" sz="2000" dirty="0" smtClean="0"/>
                        <a:t> $10,000 to $50,000 per violation</a:t>
                      </a:r>
                    </a:p>
                    <a:p>
                      <a:pPr>
                        <a:buFont typeface="Arial" pitchFamily="34" charset="0"/>
                        <a:buChar char="•"/>
                      </a:pPr>
                      <a:r>
                        <a:rPr lang="en-US" sz="2000" dirty="0" smtClean="0"/>
                        <a:t> Up to $1.5 million per type per year</a:t>
                      </a:r>
                    </a:p>
                    <a:p>
                      <a:pPr>
                        <a:buFont typeface="Arial" charset="0"/>
                        <a:buChar char="•"/>
                      </a:pPr>
                      <a:r>
                        <a:rPr lang="en-US" sz="2000" dirty="0" smtClean="0"/>
                        <a:t> Penalty is mandatory</a:t>
                      </a:r>
                    </a:p>
                  </a:txBody>
                  <a:tcPr/>
                </a:tc>
              </a:tr>
              <a:tr h="997877">
                <a:tc>
                  <a:txBody>
                    <a:bodyPr/>
                    <a:lstStyle/>
                    <a:p>
                      <a:r>
                        <a:rPr lang="en-US" sz="2000" dirty="0" smtClean="0"/>
                        <a:t>Willful neglect,</a:t>
                      </a:r>
                    </a:p>
                    <a:p>
                      <a:r>
                        <a:rPr lang="en-US" sz="2000" dirty="0" smtClean="0"/>
                        <a:t>but</a:t>
                      </a:r>
                      <a:r>
                        <a:rPr lang="en-US" sz="2000" baseline="0" dirty="0" smtClean="0"/>
                        <a:t> do not correct w/in 30 days</a:t>
                      </a:r>
                      <a:endParaRPr lang="en-US" sz="2000" dirty="0"/>
                    </a:p>
                  </a:txBody>
                  <a:tcPr/>
                </a:tc>
                <a:tc>
                  <a:txBody>
                    <a:bodyPr/>
                    <a:lstStyle/>
                    <a:p>
                      <a:pPr>
                        <a:buFont typeface="Arial" pitchFamily="34" charset="0"/>
                        <a:buChar char="•"/>
                      </a:pPr>
                      <a:r>
                        <a:rPr lang="en-US" sz="2000" dirty="0" smtClean="0"/>
                        <a:t> At least $50,000</a:t>
                      </a:r>
                      <a:r>
                        <a:rPr lang="en-US" sz="2000" baseline="0" dirty="0" smtClean="0"/>
                        <a:t> per violation</a:t>
                      </a:r>
                    </a:p>
                    <a:p>
                      <a:pPr>
                        <a:buFont typeface="Arial" pitchFamily="34" charset="0"/>
                        <a:buChar char="•"/>
                      </a:pPr>
                      <a:r>
                        <a:rPr lang="en-US" sz="2000" baseline="0" dirty="0" smtClean="0"/>
                        <a:t> Up to $1.5 million per type per year</a:t>
                      </a:r>
                    </a:p>
                    <a:p>
                      <a:pPr>
                        <a:buFont typeface="Arial" charset="0"/>
                        <a:buChar char="•"/>
                      </a:pPr>
                      <a:r>
                        <a:rPr lang="en-US" sz="2000" baseline="0" dirty="0" smtClean="0"/>
                        <a:t> Penalty is mandatory</a:t>
                      </a:r>
                    </a:p>
                  </a:txBody>
                  <a:tcPr/>
                </a:tc>
              </a:tr>
            </a:tbl>
          </a:graphicData>
        </a:graphic>
      </p:graphicFrame>
    </p:spTree>
    <p:extLst>
      <p:ext uri="{BB962C8B-B14F-4D97-AF65-F5344CB8AC3E}">
        <p14:creationId xmlns:p14="http://schemas.microsoft.com/office/powerpoint/2010/main" val="2960325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Civil Penalties (2014)</a:t>
            </a:r>
            <a:endParaRPr lang="en-US" sz="4000" dirty="0"/>
          </a:p>
        </p:txBody>
      </p:sp>
      <p:sp>
        <p:nvSpPr>
          <p:cNvPr id="3" name="Content Placeholder 2"/>
          <p:cNvSpPr>
            <a:spLocks noGrp="1"/>
          </p:cNvSpPr>
          <p:nvPr>
            <p:ph idx="1"/>
          </p:nvPr>
        </p:nvSpPr>
        <p:spPr>
          <a:xfrm>
            <a:off x="457200" y="990600"/>
            <a:ext cx="5943600" cy="5029200"/>
          </a:xfrm>
        </p:spPr>
        <p:txBody>
          <a:bodyPr>
            <a:normAutofit fontScale="70000" lnSpcReduction="20000"/>
          </a:bodyPr>
          <a:lstStyle/>
          <a:p>
            <a:r>
              <a:rPr lang="en-US" sz="3400" dirty="0" smtClean="0"/>
              <a:t>Anchorage Community Mental Health Services pays $150,000 for failing to maintain patches on software.</a:t>
            </a:r>
          </a:p>
          <a:p>
            <a:r>
              <a:rPr lang="en-US" sz="3400" dirty="0" smtClean="0"/>
              <a:t>New York hospitals pay  $4.8 million for leaving electronic medical records vulnerable to searches.</a:t>
            </a:r>
          </a:p>
          <a:p>
            <a:r>
              <a:rPr lang="en-US" sz="3400" dirty="0" smtClean="0"/>
              <a:t>Concentra pays $1.7 million for lost unencrypted laptop.</a:t>
            </a:r>
          </a:p>
          <a:p>
            <a:r>
              <a:rPr lang="en-US" sz="3400" dirty="0" err="1" smtClean="0"/>
              <a:t>QCA</a:t>
            </a:r>
            <a:r>
              <a:rPr lang="en-US" sz="3400" dirty="0" smtClean="0"/>
              <a:t> Health Plan pays $250,000 for lost unencrypted laptop.</a:t>
            </a:r>
          </a:p>
          <a:p>
            <a:r>
              <a:rPr lang="en-US" sz="3400" dirty="0" smtClean="0"/>
              <a:t>Skagit County, WA pays $215,000 because PHI was available on public database.</a:t>
            </a:r>
          </a:p>
          <a:p>
            <a:r>
              <a:rPr lang="en-US" sz="3400" dirty="0" smtClean="0"/>
              <a:t>Parkview Community Health:  fined $800,000 for leaving 71 boxes of records in physician’s driveway.</a:t>
            </a:r>
          </a:p>
          <a:p>
            <a:pPr lvl="1"/>
            <a:endParaRPr lang="en-US" dirty="0" smtClean="0"/>
          </a:p>
          <a:p>
            <a:pPr lvl="1"/>
            <a:endParaRPr lang="en-US" dirty="0"/>
          </a:p>
        </p:txBody>
      </p:sp>
      <p:sp>
        <p:nvSpPr>
          <p:cNvPr id="4" name="Right Brace 3"/>
          <p:cNvSpPr/>
          <p:nvPr/>
        </p:nvSpPr>
        <p:spPr>
          <a:xfrm>
            <a:off x="6477000" y="1143000"/>
            <a:ext cx="304800" cy="3505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6934200" y="2203102"/>
            <a:ext cx="1905000" cy="1384995"/>
          </a:xfrm>
          <a:prstGeom prst="rect">
            <a:avLst/>
          </a:prstGeom>
          <a:noFill/>
        </p:spPr>
        <p:txBody>
          <a:bodyPr wrap="square" rtlCol="0">
            <a:spAutoFit/>
          </a:bodyPr>
          <a:lstStyle/>
          <a:p>
            <a:r>
              <a:rPr lang="en-US" sz="2800" b="1" i="1" dirty="0" smtClean="0">
                <a:solidFill>
                  <a:srgbClr val="C00000"/>
                </a:solidFill>
                <a:latin typeface="Franklin Gothic Medium Cond" panose="020B0606030402020204" pitchFamily="34" charset="0"/>
              </a:rPr>
              <a:t>All involved security rule violations</a:t>
            </a:r>
            <a:endParaRPr lang="en-US" sz="2800" b="1" i="1" dirty="0">
              <a:solidFill>
                <a:srgbClr val="C00000"/>
              </a:solidFill>
              <a:latin typeface="Franklin Gothic Medium Cond" panose="020B0606030402020204" pitchFamily="34" charset="0"/>
            </a:endParaRPr>
          </a:p>
        </p:txBody>
      </p:sp>
    </p:spTree>
    <p:extLst>
      <p:ext uri="{BB962C8B-B14F-4D97-AF65-F5344CB8AC3E}">
        <p14:creationId xmlns:p14="http://schemas.microsoft.com/office/powerpoint/2010/main" val="1940889440"/>
      </p:ext>
    </p:extLst>
  </p:cSld>
  <p:clrMapOvr>
    <a:masterClrMapping/>
  </p:clrMapOvr>
</p:sld>
</file>

<file path=ppt/theme/theme1.xml><?xml version="1.0" encoding="utf-8"?>
<a:theme xmlns:a="http://schemas.openxmlformats.org/drawingml/2006/main" name="Stripped Mount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ight Bottom with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ight Bottom - No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hite Gener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rey Gener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lue Gener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771</TotalTime>
  <Words>3373</Words>
  <Application>Microsoft Office PowerPoint</Application>
  <PresentationFormat>On-screen Show (4:3)</PresentationFormat>
  <Paragraphs>490</Paragraphs>
  <Slides>72</Slides>
  <Notes>43</Notes>
  <HiddenSlides>0</HiddenSlides>
  <MMClips>0</MMClips>
  <ScaleCrop>false</ScaleCrop>
  <HeadingPairs>
    <vt:vector size="4" baseType="variant">
      <vt:variant>
        <vt:lpstr>Theme</vt:lpstr>
      </vt:variant>
      <vt:variant>
        <vt:i4>6</vt:i4>
      </vt:variant>
      <vt:variant>
        <vt:lpstr>Slide Titles</vt:lpstr>
      </vt:variant>
      <vt:variant>
        <vt:i4>72</vt:i4>
      </vt:variant>
    </vt:vector>
  </HeadingPairs>
  <TitlesOfParts>
    <vt:vector size="78" baseType="lpstr">
      <vt:lpstr>Stripped Mountain</vt:lpstr>
      <vt:lpstr>Light Bottom with logo</vt:lpstr>
      <vt:lpstr>Light Bottom - No Logo</vt:lpstr>
      <vt:lpstr>White General</vt:lpstr>
      <vt:lpstr>Grey General</vt:lpstr>
      <vt:lpstr>Blue General</vt:lpstr>
      <vt:lpstr>HIPAA Privacy and Security Rules</vt:lpstr>
      <vt:lpstr>PowerPoint Presentation</vt:lpstr>
      <vt:lpstr>Health Insurance Portability and Accountability Act (“HIPAA”)</vt:lpstr>
      <vt:lpstr>Other Privacy Laws</vt:lpstr>
      <vt:lpstr>HIPAA Enforcement</vt:lpstr>
      <vt:lpstr>Criminal Penalties</vt:lpstr>
      <vt:lpstr>PowerPoint Presentation</vt:lpstr>
      <vt:lpstr>Civil Penalties</vt:lpstr>
      <vt:lpstr>Civil Penalties (2014)</vt:lpstr>
      <vt:lpstr>Enforcement</vt:lpstr>
      <vt:lpstr>PowerPoint Presentation</vt:lpstr>
      <vt:lpstr>PowerPoint Presentation</vt:lpstr>
      <vt:lpstr>Who and What Does it Cover?</vt:lpstr>
      <vt:lpstr>Entities Subject to HIPAA</vt:lpstr>
      <vt:lpstr>Protected Health Information</vt:lpstr>
      <vt:lpstr>Prohibited Actions</vt:lpstr>
      <vt:lpstr>Use and Disclosure Rules (45 CFR 164.502-.514)</vt:lpstr>
      <vt:lpstr>Use and Disclosure Rules</vt:lpstr>
      <vt:lpstr>Treatment, Payment or Operations</vt:lpstr>
      <vt:lpstr>Persons Involved in Care</vt:lpstr>
      <vt:lpstr>Safety and Govt Functions </vt:lpstr>
      <vt:lpstr>Authorization</vt:lpstr>
      <vt:lpstr>Verification</vt:lpstr>
      <vt:lpstr>Minimum Necessary Standard</vt:lpstr>
      <vt:lpstr>Personal Representatives</vt:lpstr>
      <vt:lpstr>Personal Representatives</vt:lpstr>
      <vt:lpstr>Disclosures to Family and Personal Representatives</vt:lpstr>
      <vt:lpstr>Business Associates (45 CFR 164.502 and .504)</vt:lpstr>
      <vt:lpstr>Business Associates</vt:lpstr>
      <vt:lpstr>Business Associates</vt:lpstr>
      <vt:lpstr>Business Associates  </vt:lpstr>
      <vt:lpstr>HIPAA Security Rule (45 CFR 164.300 et seq.)</vt:lpstr>
      <vt:lpstr>PowerPoint Presentation</vt:lpstr>
      <vt:lpstr>Civil Penalties (2014)</vt:lpstr>
      <vt:lpstr>Security Rule</vt:lpstr>
      <vt:lpstr>Security Rule Compliance</vt:lpstr>
      <vt:lpstr>Administrative Safeguards</vt:lpstr>
      <vt:lpstr>Physical Safeguards</vt:lpstr>
      <vt:lpstr>Technical Safeguards</vt:lpstr>
      <vt:lpstr>Data Privacy and Security</vt:lpstr>
      <vt:lpstr>Risk Analysis</vt:lpstr>
      <vt:lpstr>PowerPoint Presentation</vt:lpstr>
      <vt:lpstr>Risk Analysis</vt:lpstr>
      <vt:lpstr>PowerPoint Presentation</vt:lpstr>
      <vt:lpstr>Encryption</vt:lpstr>
      <vt:lpstr>PowerPoint Presentation</vt:lpstr>
      <vt:lpstr>Communicating by E-mail or Text</vt:lpstr>
      <vt:lpstr>PowerPoint Presentation</vt:lpstr>
      <vt:lpstr>PowerPoint Presentation</vt:lpstr>
      <vt:lpstr>HIPAA Patient Rights (45 CFR 164.520-.528)</vt:lpstr>
      <vt:lpstr>Individual Rights</vt:lpstr>
      <vt:lpstr>Notice of Privacy Practices</vt:lpstr>
      <vt:lpstr>Request Restrictions on Use or Disclosure</vt:lpstr>
      <vt:lpstr>Restrictions on Disclosures to Health Insurers</vt:lpstr>
      <vt:lpstr>Request Alternative Communications</vt:lpstr>
      <vt:lpstr>Access PHI</vt:lpstr>
      <vt:lpstr>Request Amendment</vt:lpstr>
      <vt:lpstr>Accounting of Disclosures</vt:lpstr>
      <vt:lpstr>Breach Notification  (45 CFR 164.400 et seq.)</vt:lpstr>
      <vt:lpstr>Breach Notification</vt:lpstr>
      <vt:lpstr>Breach</vt:lpstr>
      <vt:lpstr>If you think you have a breach</vt:lpstr>
      <vt:lpstr>Administrative Requirements  (45 CFR 164.530)</vt:lpstr>
      <vt:lpstr>Administrative Requirements</vt:lpstr>
      <vt:lpstr>Action Items</vt:lpstr>
      <vt:lpstr>HIPAA Action Items</vt:lpstr>
      <vt:lpstr>HIPAA Action Items</vt:lpstr>
      <vt:lpstr>HIPAA Action Items</vt:lpstr>
      <vt:lpstr>Additional Resources</vt:lpstr>
      <vt:lpstr>www.hhs.gov/ocr/privacy</vt:lpstr>
      <vt:lpstr>PowerPoint Presentation</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HIPAA Privacy and Security Rules</dc:title>
  <cp:lastModifiedBy>Luke Kelly</cp:lastModifiedBy>
  <cp:revision>39</cp:revision>
  <cp:lastPrinted>2015-05-14T15:09:42Z</cp:lastPrinted>
  <dcterms:modified xsi:type="dcterms:W3CDTF">2015-05-14T17:37:02Z</dcterms:modified>
</cp:coreProperties>
</file>