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72" r:id="rId5"/>
    <p:sldMasterId id="2147483660" r:id="rId6"/>
  </p:sldMasterIdLst>
  <p:notesMasterIdLst>
    <p:notesMasterId r:id="rId93"/>
  </p:notesMasterIdLst>
  <p:handoutMasterIdLst>
    <p:handoutMasterId r:id="rId94"/>
  </p:handoutMasterIdLst>
  <p:sldIdLst>
    <p:sldId id="256" r:id="rId7"/>
    <p:sldId id="257" r:id="rId8"/>
    <p:sldId id="260" r:id="rId9"/>
    <p:sldId id="342" r:id="rId10"/>
    <p:sldId id="343" r:id="rId11"/>
    <p:sldId id="344" r:id="rId12"/>
    <p:sldId id="345" r:id="rId13"/>
    <p:sldId id="365" r:id="rId14"/>
    <p:sldId id="264" r:id="rId15"/>
    <p:sldId id="265" r:id="rId16"/>
    <p:sldId id="266" r:id="rId17"/>
    <p:sldId id="267" r:id="rId18"/>
    <p:sldId id="356" r:id="rId19"/>
    <p:sldId id="358" r:id="rId20"/>
    <p:sldId id="359" r:id="rId21"/>
    <p:sldId id="360" r:id="rId22"/>
    <p:sldId id="273" r:id="rId23"/>
    <p:sldId id="276" r:id="rId24"/>
    <p:sldId id="277" r:id="rId25"/>
    <p:sldId id="278" r:id="rId26"/>
    <p:sldId id="279" r:id="rId27"/>
    <p:sldId id="280" r:id="rId28"/>
    <p:sldId id="364" r:id="rId29"/>
    <p:sldId id="366" r:id="rId30"/>
    <p:sldId id="282" r:id="rId31"/>
    <p:sldId id="283" r:id="rId32"/>
    <p:sldId id="284" r:id="rId33"/>
    <p:sldId id="285" r:id="rId34"/>
    <p:sldId id="286" r:id="rId35"/>
    <p:sldId id="369" r:id="rId36"/>
    <p:sldId id="287" r:id="rId37"/>
    <p:sldId id="289" r:id="rId38"/>
    <p:sldId id="291" r:id="rId39"/>
    <p:sldId id="290" r:id="rId40"/>
    <p:sldId id="288" r:id="rId41"/>
    <p:sldId id="292" r:id="rId42"/>
    <p:sldId id="294" r:id="rId43"/>
    <p:sldId id="295" r:id="rId44"/>
    <p:sldId id="296" r:id="rId45"/>
    <p:sldId id="297" r:id="rId46"/>
    <p:sldId id="298" r:id="rId47"/>
    <p:sldId id="293" r:id="rId48"/>
    <p:sldId id="299" r:id="rId49"/>
    <p:sldId id="300" r:id="rId50"/>
    <p:sldId id="301" r:id="rId51"/>
    <p:sldId id="302" r:id="rId52"/>
    <p:sldId id="303" r:id="rId53"/>
    <p:sldId id="304" r:id="rId54"/>
    <p:sldId id="305" r:id="rId55"/>
    <p:sldId id="306" r:id="rId56"/>
    <p:sldId id="307" r:id="rId57"/>
    <p:sldId id="308" r:id="rId58"/>
    <p:sldId id="361" r:id="rId59"/>
    <p:sldId id="311" r:id="rId60"/>
    <p:sldId id="362" r:id="rId61"/>
    <p:sldId id="312" r:id="rId62"/>
    <p:sldId id="314" r:id="rId63"/>
    <p:sldId id="320" r:id="rId64"/>
    <p:sldId id="321" r:id="rId65"/>
    <p:sldId id="322" r:id="rId66"/>
    <p:sldId id="323" r:id="rId67"/>
    <p:sldId id="324" r:id="rId68"/>
    <p:sldId id="325" r:id="rId69"/>
    <p:sldId id="326" r:id="rId70"/>
    <p:sldId id="328" r:id="rId71"/>
    <p:sldId id="367" r:id="rId72"/>
    <p:sldId id="368" r:id="rId73"/>
    <p:sldId id="329" r:id="rId74"/>
    <p:sldId id="330" r:id="rId75"/>
    <p:sldId id="346" r:id="rId76"/>
    <p:sldId id="347" r:id="rId77"/>
    <p:sldId id="348" r:id="rId78"/>
    <p:sldId id="370" r:id="rId79"/>
    <p:sldId id="349" r:id="rId80"/>
    <p:sldId id="350" r:id="rId81"/>
    <p:sldId id="372" r:id="rId82"/>
    <p:sldId id="373" r:id="rId83"/>
    <p:sldId id="374" r:id="rId84"/>
    <p:sldId id="375" r:id="rId85"/>
    <p:sldId id="376" r:id="rId86"/>
    <p:sldId id="377" r:id="rId87"/>
    <p:sldId id="378" r:id="rId88"/>
    <p:sldId id="338" r:id="rId89"/>
    <p:sldId id="339" r:id="rId90"/>
    <p:sldId id="379" r:id="rId91"/>
    <p:sldId id="380" r:id="rId9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7AB"/>
    <a:srgbClr val="2B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051"/>
    </p:cViewPr>
  </p:sorterViewPr>
  <p:notesViewPr>
    <p:cSldViewPr>
      <p:cViewPr varScale="1">
        <p:scale>
          <a:sx n="76" d="100"/>
          <a:sy n="76" d="100"/>
        </p:scale>
        <p:origin x="-208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kcstanger@hollandhart.com" TargetMode="External"/><Relationship Id="rId1" Type="http://schemas.openxmlformats.org/officeDocument/2006/relationships/theme" Target="../theme/theme8.xml"/><Relationship Id="rId4" Type="http://schemas.openxmlformats.org/officeDocument/2006/relationships/image" Target="../media/image8.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z="900" dirty="0" smtClean="0"/>
              <a:t>5/2015</a:t>
            </a:r>
            <a:endParaRPr lang="en-US" sz="900"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z="800" dirty="0"/>
              <a:t>Copyright © 2015, Holland &amp; Hart </a:t>
            </a:r>
            <a:r>
              <a:rPr lang="en-US" sz="800" dirty="0" smtClean="0"/>
              <a:t>LLP</a:t>
            </a:r>
            <a:endParaRPr lang="en-US" sz="8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hangingPunct="0"/>
            <a:r>
              <a:rPr lang="en-US" sz="800" dirty="0"/>
              <a:t>Kim C. Stanger</a:t>
            </a:r>
          </a:p>
          <a:p>
            <a:pPr hangingPunct="0"/>
            <a:r>
              <a:rPr lang="en-US" sz="800" dirty="0"/>
              <a:t>208-383-3913</a:t>
            </a:r>
          </a:p>
          <a:p>
            <a:pPr hangingPunct="0"/>
            <a:r>
              <a:rPr lang="en-US" sz="800" u="sng" dirty="0">
                <a:hlinkClick r:id="rId2"/>
              </a:rPr>
              <a:t>kcstanger@hollandhart.com</a:t>
            </a:r>
            <a:endParaRPr lang="en-US" sz="800" dirty="0"/>
          </a:p>
          <a:p>
            <a:pPr hangingPunct="0"/>
            <a:r>
              <a:rPr lang="en-US" sz="800" dirty="0"/>
              <a:t>www.hollandhart.com</a:t>
            </a:r>
          </a:p>
          <a:p>
            <a:pPr hangingPunct="0"/>
            <a:r>
              <a:rPr lang="en-US" sz="800" u="sng" smtClean="0">
                <a:hlinkClick r:id="rId3"/>
              </a:rPr>
              <a:t>www.hhhealthlawblog.com</a:t>
            </a:r>
            <a:endParaRPr lang="en-US" sz="800"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1" y="80011"/>
            <a:ext cx="1757680" cy="319373"/>
          </a:xfrm>
          <a:prstGeom prst="rect">
            <a:avLst/>
          </a:prstGeom>
          <a:noFill/>
          <a:ln>
            <a:noFill/>
          </a:ln>
        </p:spPr>
      </p:pic>
    </p:spTree>
    <p:extLst>
      <p:ext uri="{BB962C8B-B14F-4D97-AF65-F5344CB8AC3E}">
        <p14:creationId xmlns:p14="http://schemas.microsoft.com/office/powerpoint/2010/main" val="331508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785FC1A-4406-42B7-A5FF-EEC3F5369B18}" type="datetimeFigureOut">
              <a:rPr lang="en-US" smtClean="0"/>
              <a:t>5/14/2015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5681270-C757-4550-8BDE-57D988732FA8}" type="slidenum">
              <a:rPr lang="en-US" smtClean="0"/>
              <a:t>‹#›</a:t>
            </a:fld>
            <a:endParaRPr lang="en-US"/>
          </a:p>
        </p:txBody>
      </p:sp>
    </p:spTree>
    <p:extLst>
      <p:ext uri="{BB962C8B-B14F-4D97-AF65-F5344CB8AC3E}">
        <p14:creationId xmlns:p14="http://schemas.microsoft.com/office/powerpoint/2010/main" val="103128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a:t>
            </a:fld>
            <a:endParaRPr lang="en-US"/>
          </a:p>
        </p:txBody>
      </p:sp>
    </p:spTree>
    <p:extLst>
      <p:ext uri="{BB962C8B-B14F-4D97-AF65-F5344CB8AC3E}">
        <p14:creationId xmlns:p14="http://schemas.microsoft.com/office/powerpoint/2010/main" val="412889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10</a:t>
            </a:fld>
            <a:endParaRPr lang="en-US"/>
          </a:p>
        </p:txBody>
      </p:sp>
    </p:spTree>
    <p:extLst>
      <p:ext uri="{BB962C8B-B14F-4D97-AF65-F5344CB8AC3E}">
        <p14:creationId xmlns:p14="http://schemas.microsoft.com/office/powerpoint/2010/main" val="42917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11</a:t>
            </a:fld>
            <a:endParaRPr lang="en-US"/>
          </a:p>
        </p:txBody>
      </p:sp>
    </p:spTree>
    <p:extLst>
      <p:ext uri="{BB962C8B-B14F-4D97-AF65-F5344CB8AC3E}">
        <p14:creationId xmlns:p14="http://schemas.microsoft.com/office/powerpoint/2010/main" val="35790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12</a:t>
            </a:fld>
            <a:endParaRPr lang="en-US"/>
          </a:p>
        </p:txBody>
      </p:sp>
    </p:spTree>
    <p:extLst>
      <p:ext uri="{BB962C8B-B14F-4D97-AF65-F5344CB8AC3E}">
        <p14:creationId xmlns:p14="http://schemas.microsoft.com/office/powerpoint/2010/main" val="293750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13</a:t>
            </a:fld>
            <a:endParaRPr lang="en-US"/>
          </a:p>
        </p:txBody>
      </p:sp>
    </p:spTree>
    <p:extLst>
      <p:ext uri="{BB962C8B-B14F-4D97-AF65-F5344CB8AC3E}">
        <p14:creationId xmlns:p14="http://schemas.microsoft.com/office/powerpoint/2010/main" val="177965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14</a:t>
            </a:fld>
            <a:endParaRPr lang="en-US"/>
          </a:p>
        </p:txBody>
      </p:sp>
    </p:spTree>
    <p:extLst>
      <p:ext uri="{BB962C8B-B14F-4D97-AF65-F5344CB8AC3E}">
        <p14:creationId xmlns:p14="http://schemas.microsoft.com/office/powerpoint/2010/main" val="328005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15</a:t>
            </a:fld>
            <a:endParaRPr lang="en-US"/>
          </a:p>
        </p:txBody>
      </p:sp>
    </p:spTree>
    <p:extLst>
      <p:ext uri="{BB962C8B-B14F-4D97-AF65-F5344CB8AC3E}">
        <p14:creationId xmlns:p14="http://schemas.microsoft.com/office/powerpoint/2010/main" val="219764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16</a:t>
            </a:fld>
            <a:endParaRPr lang="en-US"/>
          </a:p>
        </p:txBody>
      </p:sp>
    </p:spTree>
    <p:extLst>
      <p:ext uri="{BB962C8B-B14F-4D97-AF65-F5344CB8AC3E}">
        <p14:creationId xmlns:p14="http://schemas.microsoft.com/office/powerpoint/2010/main" val="362062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17</a:t>
            </a:fld>
            <a:endParaRPr lang="en-US"/>
          </a:p>
        </p:txBody>
      </p:sp>
    </p:spTree>
    <p:extLst>
      <p:ext uri="{BB962C8B-B14F-4D97-AF65-F5344CB8AC3E}">
        <p14:creationId xmlns:p14="http://schemas.microsoft.com/office/powerpoint/2010/main" val="233906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18</a:t>
            </a:fld>
            <a:endParaRPr lang="en-US"/>
          </a:p>
        </p:txBody>
      </p:sp>
    </p:spTree>
    <p:extLst>
      <p:ext uri="{BB962C8B-B14F-4D97-AF65-F5344CB8AC3E}">
        <p14:creationId xmlns:p14="http://schemas.microsoft.com/office/powerpoint/2010/main" val="357825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19</a:t>
            </a:fld>
            <a:endParaRPr lang="en-US"/>
          </a:p>
        </p:txBody>
      </p:sp>
    </p:spTree>
    <p:extLst>
      <p:ext uri="{BB962C8B-B14F-4D97-AF65-F5344CB8AC3E}">
        <p14:creationId xmlns:p14="http://schemas.microsoft.com/office/powerpoint/2010/main" val="175696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a:t>
            </a:fld>
            <a:endParaRPr lang="en-US"/>
          </a:p>
        </p:txBody>
      </p:sp>
    </p:spTree>
    <p:extLst>
      <p:ext uri="{BB962C8B-B14F-4D97-AF65-F5344CB8AC3E}">
        <p14:creationId xmlns:p14="http://schemas.microsoft.com/office/powerpoint/2010/main" val="218525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20</a:t>
            </a:fld>
            <a:endParaRPr lang="en-US"/>
          </a:p>
        </p:txBody>
      </p:sp>
    </p:spTree>
    <p:extLst>
      <p:ext uri="{BB962C8B-B14F-4D97-AF65-F5344CB8AC3E}">
        <p14:creationId xmlns:p14="http://schemas.microsoft.com/office/powerpoint/2010/main" val="150140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21</a:t>
            </a:fld>
            <a:endParaRPr lang="en-US"/>
          </a:p>
        </p:txBody>
      </p:sp>
    </p:spTree>
    <p:extLst>
      <p:ext uri="{BB962C8B-B14F-4D97-AF65-F5344CB8AC3E}">
        <p14:creationId xmlns:p14="http://schemas.microsoft.com/office/powerpoint/2010/main" val="216799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22</a:t>
            </a:fld>
            <a:endParaRPr lang="en-US"/>
          </a:p>
        </p:txBody>
      </p:sp>
    </p:spTree>
    <p:extLst>
      <p:ext uri="{BB962C8B-B14F-4D97-AF65-F5344CB8AC3E}">
        <p14:creationId xmlns:p14="http://schemas.microsoft.com/office/powerpoint/2010/main" val="406793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23</a:t>
            </a:fld>
            <a:endParaRPr lang="en-US"/>
          </a:p>
        </p:txBody>
      </p:sp>
    </p:spTree>
    <p:extLst>
      <p:ext uri="{BB962C8B-B14F-4D97-AF65-F5344CB8AC3E}">
        <p14:creationId xmlns:p14="http://schemas.microsoft.com/office/powerpoint/2010/main" val="953412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24</a:t>
            </a:fld>
            <a:endParaRPr lang="en-US"/>
          </a:p>
        </p:txBody>
      </p:sp>
    </p:spTree>
    <p:extLst>
      <p:ext uri="{BB962C8B-B14F-4D97-AF65-F5344CB8AC3E}">
        <p14:creationId xmlns:p14="http://schemas.microsoft.com/office/powerpoint/2010/main" val="1004392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25</a:t>
            </a:fld>
            <a:endParaRPr lang="en-US"/>
          </a:p>
        </p:txBody>
      </p:sp>
    </p:spTree>
    <p:extLst>
      <p:ext uri="{BB962C8B-B14F-4D97-AF65-F5344CB8AC3E}">
        <p14:creationId xmlns:p14="http://schemas.microsoft.com/office/powerpoint/2010/main" val="3601362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26</a:t>
            </a:fld>
            <a:endParaRPr lang="en-US"/>
          </a:p>
        </p:txBody>
      </p:sp>
    </p:spTree>
    <p:extLst>
      <p:ext uri="{BB962C8B-B14F-4D97-AF65-F5344CB8AC3E}">
        <p14:creationId xmlns:p14="http://schemas.microsoft.com/office/powerpoint/2010/main" val="3782706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27</a:t>
            </a:fld>
            <a:endParaRPr lang="en-US"/>
          </a:p>
        </p:txBody>
      </p:sp>
    </p:spTree>
    <p:extLst>
      <p:ext uri="{BB962C8B-B14F-4D97-AF65-F5344CB8AC3E}">
        <p14:creationId xmlns:p14="http://schemas.microsoft.com/office/powerpoint/2010/main" val="325625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28</a:t>
            </a:fld>
            <a:endParaRPr lang="en-US"/>
          </a:p>
        </p:txBody>
      </p:sp>
    </p:spTree>
    <p:extLst>
      <p:ext uri="{BB962C8B-B14F-4D97-AF65-F5344CB8AC3E}">
        <p14:creationId xmlns:p14="http://schemas.microsoft.com/office/powerpoint/2010/main" val="2126419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29</a:t>
            </a:fld>
            <a:endParaRPr lang="en-US"/>
          </a:p>
        </p:txBody>
      </p:sp>
    </p:spTree>
    <p:extLst>
      <p:ext uri="{BB962C8B-B14F-4D97-AF65-F5344CB8AC3E}">
        <p14:creationId xmlns:p14="http://schemas.microsoft.com/office/powerpoint/2010/main" val="168892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1270-C757-4550-8BDE-57D988732FA8}" type="slidenum">
              <a:rPr lang="en-US" smtClean="0"/>
              <a:t>3</a:t>
            </a:fld>
            <a:endParaRPr lang="en-US"/>
          </a:p>
        </p:txBody>
      </p:sp>
    </p:spTree>
    <p:extLst>
      <p:ext uri="{BB962C8B-B14F-4D97-AF65-F5344CB8AC3E}">
        <p14:creationId xmlns:p14="http://schemas.microsoft.com/office/powerpoint/2010/main" val="2581493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30</a:t>
            </a:fld>
            <a:endParaRPr lang="en-US"/>
          </a:p>
        </p:txBody>
      </p:sp>
    </p:spTree>
    <p:extLst>
      <p:ext uri="{BB962C8B-B14F-4D97-AF65-F5344CB8AC3E}">
        <p14:creationId xmlns:p14="http://schemas.microsoft.com/office/powerpoint/2010/main" val="2223108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31</a:t>
            </a:fld>
            <a:endParaRPr lang="en-US"/>
          </a:p>
        </p:txBody>
      </p:sp>
    </p:spTree>
    <p:extLst>
      <p:ext uri="{BB962C8B-B14F-4D97-AF65-F5344CB8AC3E}">
        <p14:creationId xmlns:p14="http://schemas.microsoft.com/office/powerpoint/2010/main" val="554809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32</a:t>
            </a:fld>
            <a:endParaRPr lang="en-US"/>
          </a:p>
        </p:txBody>
      </p:sp>
    </p:spTree>
    <p:extLst>
      <p:ext uri="{BB962C8B-B14F-4D97-AF65-F5344CB8AC3E}">
        <p14:creationId xmlns:p14="http://schemas.microsoft.com/office/powerpoint/2010/main" val="2870771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33</a:t>
            </a:fld>
            <a:endParaRPr lang="en-US"/>
          </a:p>
        </p:txBody>
      </p:sp>
    </p:spTree>
    <p:extLst>
      <p:ext uri="{BB962C8B-B14F-4D97-AF65-F5344CB8AC3E}">
        <p14:creationId xmlns:p14="http://schemas.microsoft.com/office/powerpoint/2010/main" val="4268384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34</a:t>
            </a:fld>
            <a:endParaRPr lang="en-US"/>
          </a:p>
        </p:txBody>
      </p:sp>
    </p:spTree>
    <p:extLst>
      <p:ext uri="{BB962C8B-B14F-4D97-AF65-F5344CB8AC3E}">
        <p14:creationId xmlns:p14="http://schemas.microsoft.com/office/powerpoint/2010/main" val="549930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35</a:t>
            </a:fld>
            <a:endParaRPr lang="en-US"/>
          </a:p>
        </p:txBody>
      </p:sp>
    </p:spTree>
    <p:extLst>
      <p:ext uri="{BB962C8B-B14F-4D97-AF65-F5344CB8AC3E}">
        <p14:creationId xmlns:p14="http://schemas.microsoft.com/office/powerpoint/2010/main" val="91152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36</a:t>
            </a:fld>
            <a:endParaRPr lang="en-US"/>
          </a:p>
        </p:txBody>
      </p:sp>
    </p:spTree>
    <p:extLst>
      <p:ext uri="{BB962C8B-B14F-4D97-AF65-F5344CB8AC3E}">
        <p14:creationId xmlns:p14="http://schemas.microsoft.com/office/powerpoint/2010/main" val="2911090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37</a:t>
            </a:fld>
            <a:endParaRPr lang="en-US"/>
          </a:p>
        </p:txBody>
      </p:sp>
    </p:spTree>
    <p:extLst>
      <p:ext uri="{BB962C8B-B14F-4D97-AF65-F5344CB8AC3E}">
        <p14:creationId xmlns:p14="http://schemas.microsoft.com/office/powerpoint/2010/main" val="71091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38</a:t>
            </a:fld>
            <a:endParaRPr lang="en-US"/>
          </a:p>
        </p:txBody>
      </p:sp>
    </p:spTree>
    <p:extLst>
      <p:ext uri="{BB962C8B-B14F-4D97-AF65-F5344CB8AC3E}">
        <p14:creationId xmlns:p14="http://schemas.microsoft.com/office/powerpoint/2010/main" val="2469857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39</a:t>
            </a:fld>
            <a:endParaRPr lang="en-US"/>
          </a:p>
        </p:txBody>
      </p:sp>
    </p:spTree>
    <p:extLst>
      <p:ext uri="{BB962C8B-B14F-4D97-AF65-F5344CB8AC3E}">
        <p14:creationId xmlns:p14="http://schemas.microsoft.com/office/powerpoint/2010/main" val="6412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a:t>
            </a:fld>
            <a:endParaRPr lang="en-US"/>
          </a:p>
        </p:txBody>
      </p:sp>
    </p:spTree>
    <p:extLst>
      <p:ext uri="{BB962C8B-B14F-4D97-AF65-F5344CB8AC3E}">
        <p14:creationId xmlns:p14="http://schemas.microsoft.com/office/powerpoint/2010/main" val="2187053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40</a:t>
            </a:fld>
            <a:endParaRPr lang="en-US"/>
          </a:p>
        </p:txBody>
      </p:sp>
    </p:spTree>
    <p:extLst>
      <p:ext uri="{BB962C8B-B14F-4D97-AF65-F5344CB8AC3E}">
        <p14:creationId xmlns:p14="http://schemas.microsoft.com/office/powerpoint/2010/main" val="4289338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41</a:t>
            </a:fld>
            <a:endParaRPr lang="en-US"/>
          </a:p>
        </p:txBody>
      </p:sp>
    </p:spTree>
    <p:extLst>
      <p:ext uri="{BB962C8B-B14F-4D97-AF65-F5344CB8AC3E}">
        <p14:creationId xmlns:p14="http://schemas.microsoft.com/office/powerpoint/2010/main" val="3115632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42</a:t>
            </a:fld>
            <a:endParaRPr lang="en-US"/>
          </a:p>
        </p:txBody>
      </p:sp>
    </p:spTree>
    <p:extLst>
      <p:ext uri="{BB962C8B-B14F-4D97-AF65-F5344CB8AC3E}">
        <p14:creationId xmlns:p14="http://schemas.microsoft.com/office/powerpoint/2010/main" val="4225413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43</a:t>
            </a:fld>
            <a:endParaRPr lang="en-US"/>
          </a:p>
        </p:txBody>
      </p:sp>
    </p:spTree>
    <p:extLst>
      <p:ext uri="{BB962C8B-B14F-4D97-AF65-F5344CB8AC3E}">
        <p14:creationId xmlns:p14="http://schemas.microsoft.com/office/powerpoint/2010/main" val="264636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44</a:t>
            </a:fld>
            <a:endParaRPr lang="en-US"/>
          </a:p>
        </p:txBody>
      </p:sp>
    </p:spTree>
    <p:extLst>
      <p:ext uri="{BB962C8B-B14F-4D97-AF65-F5344CB8AC3E}">
        <p14:creationId xmlns:p14="http://schemas.microsoft.com/office/powerpoint/2010/main" val="2042334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45</a:t>
            </a:fld>
            <a:endParaRPr lang="en-US"/>
          </a:p>
        </p:txBody>
      </p:sp>
    </p:spTree>
    <p:extLst>
      <p:ext uri="{BB962C8B-B14F-4D97-AF65-F5344CB8AC3E}">
        <p14:creationId xmlns:p14="http://schemas.microsoft.com/office/powerpoint/2010/main" val="1694565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46</a:t>
            </a:fld>
            <a:endParaRPr lang="en-US"/>
          </a:p>
        </p:txBody>
      </p:sp>
    </p:spTree>
    <p:extLst>
      <p:ext uri="{BB962C8B-B14F-4D97-AF65-F5344CB8AC3E}">
        <p14:creationId xmlns:p14="http://schemas.microsoft.com/office/powerpoint/2010/main" val="2025128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47</a:t>
            </a:fld>
            <a:endParaRPr lang="en-US"/>
          </a:p>
        </p:txBody>
      </p:sp>
    </p:spTree>
    <p:extLst>
      <p:ext uri="{BB962C8B-B14F-4D97-AF65-F5344CB8AC3E}">
        <p14:creationId xmlns:p14="http://schemas.microsoft.com/office/powerpoint/2010/main" val="2076580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48</a:t>
            </a:fld>
            <a:endParaRPr lang="en-US"/>
          </a:p>
        </p:txBody>
      </p:sp>
    </p:spTree>
    <p:extLst>
      <p:ext uri="{BB962C8B-B14F-4D97-AF65-F5344CB8AC3E}">
        <p14:creationId xmlns:p14="http://schemas.microsoft.com/office/powerpoint/2010/main" val="1971750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49</a:t>
            </a:fld>
            <a:endParaRPr lang="en-US"/>
          </a:p>
        </p:txBody>
      </p:sp>
    </p:spTree>
    <p:extLst>
      <p:ext uri="{BB962C8B-B14F-4D97-AF65-F5344CB8AC3E}">
        <p14:creationId xmlns:p14="http://schemas.microsoft.com/office/powerpoint/2010/main" val="3693193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a:t>
            </a:fld>
            <a:endParaRPr lang="en-US"/>
          </a:p>
        </p:txBody>
      </p:sp>
    </p:spTree>
    <p:extLst>
      <p:ext uri="{BB962C8B-B14F-4D97-AF65-F5344CB8AC3E}">
        <p14:creationId xmlns:p14="http://schemas.microsoft.com/office/powerpoint/2010/main" val="4223071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50</a:t>
            </a:fld>
            <a:endParaRPr lang="en-US"/>
          </a:p>
        </p:txBody>
      </p:sp>
    </p:spTree>
    <p:extLst>
      <p:ext uri="{BB962C8B-B14F-4D97-AF65-F5344CB8AC3E}">
        <p14:creationId xmlns:p14="http://schemas.microsoft.com/office/powerpoint/2010/main" val="2961744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51</a:t>
            </a:fld>
            <a:endParaRPr lang="en-US"/>
          </a:p>
        </p:txBody>
      </p:sp>
    </p:spTree>
    <p:extLst>
      <p:ext uri="{BB962C8B-B14F-4D97-AF65-F5344CB8AC3E}">
        <p14:creationId xmlns:p14="http://schemas.microsoft.com/office/powerpoint/2010/main" val="2758528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52</a:t>
            </a:fld>
            <a:endParaRPr lang="en-US"/>
          </a:p>
        </p:txBody>
      </p:sp>
    </p:spTree>
    <p:extLst>
      <p:ext uri="{BB962C8B-B14F-4D97-AF65-F5344CB8AC3E}">
        <p14:creationId xmlns:p14="http://schemas.microsoft.com/office/powerpoint/2010/main" val="1270503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53</a:t>
            </a:fld>
            <a:endParaRPr lang="en-US"/>
          </a:p>
        </p:txBody>
      </p:sp>
    </p:spTree>
    <p:extLst>
      <p:ext uri="{BB962C8B-B14F-4D97-AF65-F5344CB8AC3E}">
        <p14:creationId xmlns:p14="http://schemas.microsoft.com/office/powerpoint/2010/main" val="3004703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54</a:t>
            </a:fld>
            <a:endParaRPr lang="en-US"/>
          </a:p>
        </p:txBody>
      </p:sp>
    </p:spTree>
    <p:extLst>
      <p:ext uri="{BB962C8B-B14F-4D97-AF65-F5344CB8AC3E}">
        <p14:creationId xmlns:p14="http://schemas.microsoft.com/office/powerpoint/2010/main" val="1890448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55</a:t>
            </a:fld>
            <a:endParaRPr lang="en-US"/>
          </a:p>
        </p:txBody>
      </p:sp>
    </p:spTree>
    <p:extLst>
      <p:ext uri="{BB962C8B-B14F-4D97-AF65-F5344CB8AC3E}">
        <p14:creationId xmlns:p14="http://schemas.microsoft.com/office/powerpoint/2010/main" val="4289559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56</a:t>
            </a:fld>
            <a:endParaRPr lang="en-US"/>
          </a:p>
        </p:txBody>
      </p:sp>
    </p:spTree>
    <p:extLst>
      <p:ext uri="{BB962C8B-B14F-4D97-AF65-F5344CB8AC3E}">
        <p14:creationId xmlns:p14="http://schemas.microsoft.com/office/powerpoint/2010/main" val="2898694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57</a:t>
            </a:fld>
            <a:endParaRPr lang="en-US"/>
          </a:p>
        </p:txBody>
      </p:sp>
    </p:spTree>
    <p:extLst>
      <p:ext uri="{BB962C8B-B14F-4D97-AF65-F5344CB8AC3E}">
        <p14:creationId xmlns:p14="http://schemas.microsoft.com/office/powerpoint/2010/main" val="3537296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58</a:t>
            </a:fld>
            <a:endParaRPr lang="en-US"/>
          </a:p>
        </p:txBody>
      </p:sp>
    </p:spTree>
    <p:extLst>
      <p:ext uri="{BB962C8B-B14F-4D97-AF65-F5344CB8AC3E}">
        <p14:creationId xmlns:p14="http://schemas.microsoft.com/office/powerpoint/2010/main" val="1119610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59</a:t>
            </a:fld>
            <a:endParaRPr lang="en-US"/>
          </a:p>
        </p:txBody>
      </p:sp>
    </p:spTree>
    <p:extLst>
      <p:ext uri="{BB962C8B-B14F-4D97-AF65-F5344CB8AC3E}">
        <p14:creationId xmlns:p14="http://schemas.microsoft.com/office/powerpoint/2010/main" val="343402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a:t>
            </a:fld>
            <a:endParaRPr lang="en-US"/>
          </a:p>
        </p:txBody>
      </p:sp>
    </p:spTree>
    <p:extLst>
      <p:ext uri="{BB962C8B-B14F-4D97-AF65-F5344CB8AC3E}">
        <p14:creationId xmlns:p14="http://schemas.microsoft.com/office/powerpoint/2010/main" val="6288445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60</a:t>
            </a:fld>
            <a:endParaRPr lang="en-US"/>
          </a:p>
        </p:txBody>
      </p:sp>
    </p:spTree>
    <p:extLst>
      <p:ext uri="{BB962C8B-B14F-4D97-AF65-F5344CB8AC3E}">
        <p14:creationId xmlns:p14="http://schemas.microsoft.com/office/powerpoint/2010/main" val="14498035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61</a:t>
            </a:fld>
            <a:endParaRPr lang="en-US"/>
          </a:p>
        </p:txBody>
      </p:sp>
    </p:spTree>
    <p:extLst>
      <p:ext uri="{BB962C8B-B14F-4D97-AF65-F5344CB8AC3E}">
        <p14:creationId xmlns:p14="http://schemas.microsoft.com/office/powerpoint/2010/main" val="1721040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62</a:t>
            </a:fld>
            <a:endParaRPr lang="en-US"/>
          </a:p>
        </p:txBody>
      </p:sp>
    </p:spTree>
    <p:extLst>
      <p:ext uri="{BB962C8B-B14F-4D97-AF65-F5344CB8AC3E}">
        <p14:creationId xmlns:p14="http://schemas.microsoft.com/office/powerpoint/2010/main" val="14166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63</a:t>
            </a:fld>
            <a:endParaRPr lang="en-US"/>
          </a:p>
        </p:txBody>
      </p:sp>
    </p:spTree>
    <p:extLst>
      <p:ext uri="{BB962C8B-B14F-4D97-AF65-F5344CB8AC3E}">
        <p14:creationId xmlns:p14="http://schemas.microsoft.com/office/powerpoint/2010/main" val="1193286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64</a:t>
            </a:fld>
            <a:endParaRPr lang="en-US"/>
          </a:p>
        </p:txBody>
      </p:sp>
    </p:spTree>
    <p:extLst>
      <p:ext uri="{BB962C8B-B14F-4D97-AF65-F5344CB8AC3E}">
        <p14:creationId xmlns:p14="http://schemas.microsoft.com/office/powerpoint/2010/main" val="4154433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65</a:t>
            </a:fld>
            <a:endParaRPr lang="en-US"/>
          </a:p>
        </p:txBody>
      </p:sp>
    </p:spTree>
    <p:extLst>
      <p:ext uri="{BB962C8B-B14F-4D97-AF65-F5344CB8AC3E}">
        <p14:creationId xmlns:p14="http://schemas.microsoft.com/office/powerpoint/2010/main" val="3867469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66</a:t>
            </a:fld>
            <a:endParaRPr lang="en-US"/>
          </a:p>
        </p:txBody>
      </p:sp>
    </p:spTree>
    <p:extLst>
      <p:ext uri="{BB962C8B-B14F-4D97-AF65-F5344CB8AC3E}">
        <p14:creationId xmlns:p14="http://schemas.microsoft.com/office/powerpoint/2010/main" val="4177039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67</a:t>
            </a:fld>
            <a:endParaRPr lang="en-US"/>
          </a:p>
        </p:txBody>
      </p:sp>
    </p:spTree>
    <p:extLst>
      <p:ext uri="{BB962C8B-B14F-4D97-AF65-F5344CB8AC3E}">
        <p14:creationId xmlns:p14="http://schemas.microsoft.com/office/powerpoint/2010/main" val="2206266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68</a:t>
            </a:fld>
            <a:endParaRPr lang="en-US"/>
          </a:p>
        </p:txBody>
      </p:sp>
    </p:spTree>
    <p:extLst>
      <p:ext uri="{BB962C8B-B14F-4D97-AF65-F5344CB8AC3E}">
        <p14:creationId xmlns:p14="http://schemas.microsoft.com/office/powerpoint/2010/main" val="485217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69</a:t>
            </a:fld>
            <a:endParaRPr lang="en-US"/>
          </a:p>
        </p:txBody>
      </p:sp>
    </p:spTree>
    <p:extLst>
      <p:ext uri="{BB962C8B-B14F-4D97-AF65-F5344CB8AC3E}">
        <p14:creationId xmlns:p14="http://schemas.microsoft.com/office/powerpoint/2010/main" val="147151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a:t>
            </a:fld>
            <a:endParaRPr lang="en-US"/>
          </a:p>
        </p:txBody>
      </p:sp>
    </p:spTree>
    <p:extLst>
      <p:ext uri="{BB962C8B-B14F-4D97-AF65-F5344CB8AC3E}">
        <p14:creationId xmlns:p14="http://schemas.microsoft.com/office/powerpoint/2010/main" val="25646956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70</a:t>
            </a:fld>
            <a:endParaRPr lang="en-US"/>
          </a:p>
        </p:txBody>
      </p:sp>
    </p:spTree>
    <p:extLst>
      <p:ext uri="{BB962C8B-B14F-4D97-AF65-F5344CB8AC3E}">
        <p14:creationId xmlns:p14="http://schemas.microsoft.com/office/powerpoint/2010/main" val="7560611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71</a:t>
            </a:fld>
            <a:endParaRPr lang="en-US"/>
          </a:p>
        </p:txBody>
      </p:sp>
    </p:spTree>
    <p:extLst>
      <p:ext uri="{BB962C8B-B14F-4D97-AF65-F5344CB8AC3E}">
        <p14:creationId xmlns:p14="http://schemas.microsoft.com/office/powerpoint/2010/main" val="5426323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72</a:t>
            </a:fld>
            <a:endParaRPr lang="en-US"/>
          </a:p>
        </p:txBody>
      </p:sp>
    </p:spTree>
    <p:extLst>
      <p:ext uri="{BB962C8B-B14F-4D97-AF65-F5344CB8AC3E}">
        <p14:creationId xmlns:p14="http://schemas.microsoft.com/office/powerpoint/2010/main" val="12992450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73</a:t>
            </a:fld>
            <a:endParaRPr lang="en-US"/>
          </a:p>
        </p:txBody>
      </p:sp>
    </p:spTree>
    <p:extLst>
      <p:ext uri="{BB962C8B-B14F-4D97-AF65-F5344CB8AC3E}">
        <p14:creationId xmlns:p14="http://schemas.microsoft.com/office/powerpoint/2010/main" val="2930945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74</a:t>
            </a:fld>
            <a:endParaRPr lang="en-US"/>
          </a:p>
        </p:txBody>
      </p:sp>
    </p:spTree>
    <p:extLst>
      <p:ext uri="{BB962C8B-B14F-4D97-AF65-F5344CB8AC3E}">
        <p14:creationId xmlns:p14="http://schemas.microsoft.com/office/powerpoint/2010/main" val="8815460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75</a:t>
            </a:fld>
            <a:endParaRPr lang="en-US"/>
          </a:p>
        </p:txBody>
      </p:sp>
    </p:spTree>
    <p:extLst>
      <p:ext uri="{BB962C8B-B14F-4D97-AF65-F5344CB8AC3E}">
        <p14:creationId xmlns:p14="http://schemas.microsoft.com/office/powerpoint/2010/main" val="23127396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76</a:t>
            </a:fld>
            <a:endParaRPr lang="en-US"/>
          </a:p>
        </p:txBody>
      </p:sp>
    </p:spTree>
    <p:extLst>
      <p:ext uri="{BB962C8B-B14F-4D97-AF65-F5344CB8AC3E}">
        <p14:creationId xmlns:p14="http://schemas.microsoft.com/office/powerpoint/2010/main" val="17731123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77</a:t>
            </a:fld>
            <a:endParaRPr lang="en-US"/>
          </a:p>
        </p:txBody>
      </p:sp>
    </p:spTree>
    <p:extLst>
      <p:ext uri="{BB962C8B-B14F-4D97-AF65-F5344CB8AC3E}">
        <p14:creationId xmlns:p14="http://schemas.microsoft.com/office/powerpoint/2010/main" val="4061314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78</a:t>
            </a:fld>
            <a:endParaRPr lang="en-US"/>
          </a:p>
        </p:txBody>
      </p:sp>
    </p:spTree>
    <p:extLst>
      <p:ext uri="{BB962C8B-B14F-4D97-AF65-F5344CB8AC3E}">
        <p14:creationId xmlns:p14="http://schemas.microsoft.com/office/powerpoint/2010/main" val="35675713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79</a:t>
            </a:fld>
            <a:endParaRPr lang="en-US"/>
          </a:p>
        </p:txBody>
      </p:sp>
    </p:spTree>
    <p:extLst>
      <p:ext uri="{BB962C8B-B14F-4D97-AF65-F5344CB8AC3E}">
        <p14:creationId xmlns:p14="http://schemas.microsoft.com/office/powerpoint/2010/main" val="178375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a:t>
            </a:fld>
            <a:endParaRPr lang="en-US"/>
          </a:p>
        </p:txBody>
      </p:sp>
    </p:spTree>
    <p:extLst>
      <p:ext uri="{BB962C8B-B14F-4D97-AF65-F5344CB8AC3E}">
        <p14:creationId xmlns:p14="http://schemas.microsoft.com/office/powerpoint/2010/main" val="41914336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80</a:t>
            </a:fld>
            <a:endParaRPr lang="en-US"/>
          </a:p>
        </p:txBody>
      </p:sp>
    </p:spTree>
    <p:extLst>
      <p:ext uri="{BB962C8B-B14F-4D97-AF65-F5344CB8AC3E}">
        <p14:creationId xmlns:p14="http://schemas.microsoft.com/office/powerpoint/2010/main" val="21828072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81</a:t>
            </a:fld>
            <a:endParaRPr lang="en-US"/>
          </a:p>
        </p:txBody>
      </p:sp>
    </p:spTree>
    <p:extLst>
      <p:ext uri="{BB962C8B-B14F-4D97-AF65-F5344CB8AC3E}">
        <p14:creationId xmlns:p14="http://schemas.microsoft.com/office/powerpoint/2010/main" val="17430660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82</a:t>
            </a:fld>
            <a:endParaRPr lang="en-US"/>
          </a:p>
        </p:txBody>
      </p:sp>
    </p:spTree>
    <p:extLst>
      <p:ext uri="{BB962C8B-B14F-4D97-AF65-F5344CB8AC3E}">
        <p14:creationId xmlns:p14="http://schemas.microsoft.com/office/powerpoint/2010/main" val="6699231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83</a:t>
            </a:fld>
            <a:endParaRPr lang="en-US"/>
          </a:p>
        </p:txBody>
      </p:sp>
    </p:spTree>
    <p:extLst>
      <p:ext uri="{BB962C8B-B14F-4D97-AF65-F5344CB8AC3E}">
        <p14:creationId xmlns:p14="http://schemas.microsoft.com/office/powerpoint/2010/main" val="3873714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84</a:t>
            </a:fld>
            <a:endParaRPr lang="en-US"/>
          </a:p>
        </p:txBody>
      </p:sp>
    </p:spTree>
    <p:extLst>
      <p:ext uri="{BB962C8B-B14F-4D97-AF65-F5344CB8AC3E}">
        <p14:creationId xmlns:p14="http://schemas.microsoft.com/office/powerpoint/2010/main" val="38844734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85</a:t>
            </a:fld>
            <a:endParaRPr lang="en-US"/>
          </a:p>
        </p:txBody>
      </p:sp>
    </p:spTree>
    <p:extLst>
      <p:ext uri="{BB962C8B-B14F-4D97-AF65-F5344CB8AC3E}">
        <p14:creationId xmlns:p14="http://schemas.microsoft.com/office/powerpoint/2010/main" val="17614465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86</a:t>
            </a:fld>
            <a:endParaRPr lang="en-US"/>
          </a:p>
        </p:txBody>
      </p:sp>
    </p:spTree>
    <p:extLst>
      <p:ext uri="{BB962C8B-B14F-4D97-AF65-F5344CB8AC3E}">
        <p14:creationId xmlns:p14="http://schemas.microsoft.com/office/powerpoint/2010/main" val="133239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81270-C757-4550-8BDE-57D988732FA8}" type="slidenum">
              <a:rPr lang="en-US" smtClean="0"/>
              <a:t>9</a:t>
            </a:fld>
            <a:endParaRPr lang="en-US"/>
          </a:p>
        </p:txBody>
      </p:sp>
    </p:spTree>
    <p:extLst>
      <p:ext uri="{BB962C8B-B14F-4D97-AF65-F5344CB8AC3E}">
        <p14:creationId xmlns:p14="http://schemas.microsoft.com/office/powerpoint/2010/main" val="200997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
        <p:nvSpPr>
          <p:cNvPr id="2" name="Title 1"/>
          <p:cNvSpPr>
            <a:spLocks noGrp="1"/>
          </p:cNvSpPr>
          <p:nvPr>
            <p:ph type="ctrTitle"/>
          </p:nvPr>
        </p:nvSpPr>
        <p:spPr>
          <a:xfrm>
            <a:off x="685800" y="1219200"/>
            <a:ext cx="7772400" cy="1470025"/>
          </a:xfrm>
        </p:spPr>
        <p:txBody>
          <a:bodyPr/>
          <a:lstStyle>
            <a:lvl1pPr algn="ct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6169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76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059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4777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477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5246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75495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5667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1807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582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9044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7051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12877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5724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0827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271472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4720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6325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9988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1797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38846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65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7771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9950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9892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44256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14664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0286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9959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9565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7164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046024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578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93340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03550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6679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601669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684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711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15650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94401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38404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9697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17356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1238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4671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20324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230120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4260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64147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0234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402139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73872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19722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441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6362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7543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46737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1099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A2A7AB"/>
                </a:solidFill>
              </a:defRPr>
            </a:lvl1pPr>
            <a:lvl2pPr>
              <a:defRPr sz="2800">
                <a:solidFill>
                  <a:srgbClr val="A2A7AB"/>
                </a:solidFill>
              </a:defRPr>
            </a:lvl2pPr>
            <a:lvl3pPr>
              <a:defRPr sz="2400">
                <a:solidFill>
                  <a:srgbClr val="A2A7AB"/>
                </a:solidFill>
              </a:defRPr>
            </a:lvl3pPr>
            <a:lvl4pPr>
              <a:defRPr sz="2000">
                <a:solidFill>
                  <a:srgbClr val="A2A7AB"/>
                </a:solidFill>
              </a:defRPr>
            </a:lvl4pPr>
            <a:lvl5pPr>
              <a:defRPr sz="2000">
                <a:solidFill>
                  <a:srgbClr val="A2A7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82388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2A7A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793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61952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5961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875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072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30989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389992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8191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727071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85273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71612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18639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ig.hhs.gov/frau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oig.hhs.gov/exclusions/exclusions_list.as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oig.hhs.gov/fraud"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kcstanger@hollandhart.com"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mailto:mmstarry@hollandhar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066801"/>
          </a:xfrm>
        </p:spPr>
        <p:txBody>
          <a:bodyPr/>
          <a:lstStyle/>
          <a:p>
            <a:r>
              <a:rPr lang="en-US" dirty="0" smtClean="0"/>
              <a:t>Fraud and Abuse Laws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199"/>
            <a:ext cx="6048872"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a:xfrm>
            <a:off x="6201272" y="2133600"/>
            <a:ext cx="2714128" cy="2362200"/>
          </a:xfrm>
        </p:spPr>
        <p:txBody>
          <a:bodyPr/>
          <a:lstStyle/>
          <a:p>
            <a:r>
              <a:rPr lang="en-US" dirty="0" smtClean="0"/>
              <a:t>Kim C. Stanger</a:t>
            </a:r>
          </a:p>
          <a:p>
            <a:r>
              <a:rPr lang="en-US" dirty="0" smtClean="0"/>
              <a:t>Compliance </a:t>
            </a:r>
            <a:r>
              <a:rPr lang="en-US" dirty="0" err="1" smtClean="0"/>
              <a:t>Bootcamp</a:t>
            </a:r>
            <a:endParaRPr lang="en-US" dirty="0" smtClean="0"/>
          </a:p>
          <a:p>
            <a:r>
              <a:rPr lang="en-US" sz="2400" dirty="0" smtClean="0"/>
              <a:t>(5/15)</a:t>
            </a:r>
            <a:endParaRPr lang="en-US" sz="2400" dirty="0"/>
          </a:p>
        </p:txBody>
      </p:sp>
    </p:spTree>
    <p:extLst>
      <p:ext uri="{BB962C8B-B14F-4D97-AF65-F5344CB8AC3E}">
        <p14:creationId xmlns:p14="http://schemas.microsoft.com/office/powerpoint/2010/main" val="372855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0"/>
            <a:ext cx="6400800" cy="1143000"/>
          </a:xfrm>
        </p:spPr>
        <p:txBody>
          <a:bodyPr>
            <a:normAutofit/>
          </a:bodyPr>
          <a:lstStyle/>
          <a:p>
            <a:pPr eaLnBrk="1" hangingPunct="1"/>
            <a:r>
              <a:rPr lang="en-US" sz="4000" dirty="0" smtClean="0"/>
              <a:t>Anti-Kickback Statute</a:t>
            </a:r>
          </a:p>
        </p:txBody>
      </p:sp>
      <p:sp>
        <p:nvSpPr>
          <p:cNvPr id="18435" name="Rectangle 3"/>
          <p:cNvSpPr>
            <a:spLocks noGrp="1" noChangeArrowheads="1"/>
          </p:cNvSpPr>
          <p:nvPr>
            <p:ph type="body" idx="1"/>
          </p:nvPr>
        </p:nvSpPr>
        <p:spPr>
          <a:xfrm>
            <a:off x="381000" y="990600"/>
            <a:ext cx="8534400" cy="5105400"/>
          </a:xfrm>
        </p:spPr>
        <p:txBody>
          <a:bodyPr>
            <a:normAutofit/>
          </a:bodyPr>
          <a:lstStyle/>
          <a:p>
            <a:pPr eaLnBrk="1" hangingPunct="1">
              <a:lnSpc>
                <a:spcPct val="90000"/>
              </a:lnSpc>
            </a:pPr>
            <a:r>
              <a:rPr lang="en-US" sz="2800" dirty="0" smtClean="0">
                <a:solidFill>
                  <a:srgbClr val="C00000"/>
                </a:solidFill>
              </a:rPr>
              <a:t>Cannot knowingly and willfully offer, pay, solicit or receive remuneration to induce referrals for items or services covered by government program unless transaction fits within a regulatory safe harbor.</a:t>
            </a:r>
          </a:p>
          <a:p>
            <a:pPr eaLnBrk="1" hangingPunct="1">
              <a:lnSpc>
                <a:spcPct val="90000"/>
              </a:lnSpc>
              <a:buNone/>
            </a:pPr>
            <a:r>
              <a:rPr lang="en-US" sz="2000" dirty="0" smtClean="0"/>
              <a:t>(42 USC 1320a-7b(b))</a:t>
            </a:r>
          </a:p>
          <a:p>
            <a:pPr eaLnBrk="1" hangingPunct="1">
              <a:lnSpc>
                <a:spcPct val="90000"/>
              </a:lnSpc>
            </a:pPr>
            <a:r>
              <a:rPr lang="en-US" sz="2800" dirty="0" smtClean="0"/>
              <a:t>“One purpose test” </a:t>
            </a:r>
          </a:p>
          <a:p>
            <a:pPr lvl="1">
              <a:lnSpc>
                <a:spcPct val="90000"/>
              </a:lnSpc>
            </a:pPr>
            <a:r>
              <a:rPr lang="en-US" dirty="0" smtClean="0"/>
              <a:t> Anti-Kickback Statute applies if </a:t>
            </a:r>
            <a:r>
              <a:rPr lang="en-US" u="sng" dirty="0" smtClean="0"/>
              <a:t>one</a:t>
            </a:r>
            <a:r>
              <a:rPr lang="en-US" dirty="0" smtClean="0"/>
              <a:t> purpose of the remuneration is to induce referrals even if there are other legitimate purposes.  </a:t>
            </a:r>
            <a:r>
              <a:rPr lang="en-US" sz="2800" i="1" dirty="0" smtClean="0"/>
              <a:t>(U.S. </a:t>
            </a:r>
            <a:r>
              <a:rPr lang="en-US" sz="2800" i="1" dirty="0" err="1" smtClean="0"/>
              <a:t>v.Greber</a:t>
            </a:r>
            <a:r>
              <a:rPr lang="en-US" sz="2800" dirty="0" smtClean="0"/>
              <a:t>, 760 F.2d 68 (3d Cir. 1985)).</a:t>
            </a:r>
          </a:p>
          <a:p>
            <a:pPr lvl="1" eaLnBrk="1" hangingPunct="1">
              <a:lnSpc>
                <a:spcPct val="90000"/>
              </a:lnSpc>
            </a:pPr>
            <a:r>
              <a:rPr lang="en-US" dirty="0" smtClean="0"/>
              <a:t>Difficult to disprove.</a:t>
            </a:r>
          </a:p>
          <a:p>
            <a:pPr eaLnBrk="1" hangingPunct="1">
              <a:lnSpc>
                <a:spcPct val="90000"/>
              </a:lnSpc>
            </a:pPr>
            <a:r>
              <a:rPr lang="en-US" sz="2800" dirty="0" smtClean="0"/>
              <a:t>Ignorance of the law is no excuse.</a:t>
            </a:r>
          </a:p>
          <a:p>
            <a:pPr lvl="1" eaLnBrk="1" hangingPunct="1">
              <a:lnSpc>
                <a:spcPct val="90000"/>
              </a:lnSpc>
            </a:pPr>
            <a:endParaRPr lang="en-US" dirty="0" smtClean="0"/>
          </a:p>
        </p:txBody>
      </p:sp>
    </p:spTree>
    <p:extLst>
      <p:ext uri="{BB962C8B-B14F-4D97-AF65-F5344CB8AC3E}">
        <p14:creationId xmlns:p14="http://schemas.microsoft.com/office/powerpoint/2010/main" val="39436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pPr eaLnBrk="1" hangingPunct="1"/>
            <a:r>
              <a:rPr lang="en-US" sz="4000" dirty="0" smtClean="0"/>
              <a:t>Anti-Kickback Statute</a:t>
            </a:r>
          </a:p>
        </p:txBody>
      </p:sp>
      <p:sp>
        <p:nvSpPr>
          <p:cNvPr id="18435" name="Rectangle 3"/>
          <p:cNvSpPr>
            <a:spLocks noGrp="1" noChangeArrowheads="1"/>
          </p:cNvSpPr>
          <p:nvPr>
            <p:ph sz="half" idx="1"/>
          </p:nvPr>
        </p:nvSpPr>
        <p:spPr>
          <a:xfrm>
            <a:off x="457200" y="1219200"/>
            <a:ext cx="4038600" cy="4800600"/>
          </a:xfrm>
        </p:spPr>
        <p:txBody>
          <a:bodyPr>
            <a:normAutofit/>
          </a:bodyPr>
          <a:lstStyle/>
          <a:p>
            <a:pPr eaLnBrk="1" hangingPunct="1">
              <a:lnSpc>
                <a:spcPct val="90000"/>
              </a:lnSpc>
            </a:pPr>
            <a:r>
              <a:rPr lang="en-US" dirty="0" smtClean="0"/>
              <a:t>Penalties </a:t>
            </a:r>
          </a:p>
          <a:p>
            <a:pPr lvl="1" eaLnBrk="1" hangingPunct="1">
              <a:lnSpc>
                <a:spcPct val="90000"/>
              </a:lnSpc>
            </a:pPr>
            <a:r>
              <a:rPr lang="en-US" sz="2800" dirty="0" smtClean="0"/>
              <a:t>5 years in prison</a:t>
            </a:r>
          </a:p>
          <a:p>
            <a:pPr lvl="1" eaLnBrk="1" hangingPunct="1">
              <a:lnSpc>
                <a:spcPct val="90000"/>
              </a:lnSpc>
            </a:pPr>
            <a:r>
              <a:rPr lang="en-US" sz="2800" dirty="0" smtClean="0"/>
              <a:t>$25,000 criminal fine</a:t>
            </a:r>
          </a:p>
          <a:p>
            <a:pPr lvl="1" eaLnBrk="1" hangingPunct="1">
              <a:lnSpc>
                <a:spcPct val="90000"/>
              </a:lnSpc>
            </a:pPr>
            <a:r>
              <a:rPr lang="en-US" sz="2800" dirty="0" smtClean="0"/>
              <a:t>$50,000 penalty</a:t>
            </a:r>
          </a:p>
          <a:p>
            <a:pPr lvl="1" eaLnBrk="1" hangingPunct="1">
              <a:lnSpc>
                <a:spcPct val="90000"/>
              </a:lnSpc>
            </a:pPr>
            <a:r>
              <a:rPr lang="en-US" sz="2800" dirty="0" smtClean="0"/>
              <a:t>3x damages</a:t>
            </a:r>
          </a:p>
          <a:p>
            <a:pPr lvl="1" eaLnBrk="1" hangingPunct="1">
              <a:lnSpc>
                <a:spcPct val="90000"/>
              </a:lnSpc>
            </a:pPr>
            <a:r>
              <a:rPr lang="en-US" sz="2800" dirty="0" smtClean="0"/>
              <a:t>Exclusion from Medicare/Medicaid</a:t>
            </a:r>
          </a:p>
          <a:p>
            <a:pPr eaLnBrk="1" hangingPunct="1">
              <a:lnSpc>
                <a:spcPct val="90000"/>
              </a:lnSpc>
              <a:buNone/>
            </a:pPr>
            <a:r>
              <a:rPr lang="en-US" sz="2000" dirty="0" smtClean="0"/>
              <a:t>(42 USC 1320a-7b(b); 42 </a:t>
            </a:r>
            <a:r>
              <a:rPr lang="en-US" sz="2000" dirty="0" err="1" smtClean="0"/>
              <a:t>CFR</a:t>
            </a:r>
            <a:r>
              <a:rPr lang="en-US" sz="2000" dirty="0" smtClean="0"/>
              <a:t> 1003.102)</a:t>
            </a:r>
          </a:p>
          <a:p>
            <a:pPr lvl="1" eaLnBrk="1" hangingPunct="1">
              <a:lnSpc>
                <a:spcPct val="90000"/>
              </a:lnSpc>
            </a:pPr>
            <a:endParaRPr lang="en-US" dirty="0" smtClean="0"/>
          </a:p>
        </p:txBody>
      </p:sp>
      <p:sp>
        <p:nvSpPr>
          <p:cNvPr id="2" name="Content Placeholder 1"/>
          <p:cNvSpPr>
            <a:spLocks noGrp="1"/>
          </p:cNvSpPr>
          <p:nvPr>
            <p:ph sz="half" idx="2"/>
          </p:nvPr>
        </p:nvSpPr>
        <p:spPr>
          <a:xfrm>
            <a:off x="4648200" y="1219200"/>
            <a:ext cx="4191000" cy="4800600"/>
          </a:xfrm>
        </p:spPr>
        <p:txBody>
          <a:bodyPr>
            <a:normAutofit/>
          </a:bodyPr>
          <a:lstStyle/>
          <a:p>
            <a:r>
              <a:rPr lang="en-US" dirty="0"/>
              <a:t>Anti-Kickback violation = False Claims Act violation</a:t>
            </a:r>
          </a:p>
          <a:p>
            <a:pPr lvl="1"/>
            <a:r>
              <a:rPr lang="en-US" sz="2600" dirty="0"/>
              <a:t>Lower standard of proof</a:t>
            </a:r>
          </a:p>
          <a:p>
            <a:pPr lvl="1"/>
            <a:r>
              <a:rPr lang="en-US" sz="2600" dirty="0"/>
              <a:t>Subject to False Claims Act penalties</a:t>
            </a:r>
          </a:p>
          <a:p>
            <a:pPr lvl="1"/>
            <a:r>
              <a:rPr lang="en-US" sz="2600" dirty="0"/>
              <a:t>Subject to qui tam suit.</a:t>
            </a:r>
          </a:p>
          <a:p>
            <a:pPr marL="0" indent="0">
              <a:buNone/>
            </a:pPr>
            <a:r>
              <a:rPr lang="en-US" sz="2000" dirty="0"/>
              <a:t>(42 USC 1320a-7a(a)(7</a:t>
            </a:r>
            <a:r>
              <a:rPr lang="en-US" sz="2000" dirty="0" smtClean="0"/>
              <a:t>))</a:t>
            </a:r>
            <a:endParaRPr lang="en-US" sz="2000" dirty="0"/>
          </a:p>
          <a:p>
            <a:r>
              <a:rPr lang="en-US" dirty="0" err="1"/>
              <a:t>OIG</a:t>
            </a:r>
            <a:r>
              <a:rPr lang="en-US" dirty="0"/>
              <a:t> Self-Disclosure Protocol:  minimum $50,000 settlement.</a:t>
            </a:r>
          </a:p>
          <a:p>
            <a:endParaRPr lang="en-US" dirty="0"/>
          </a:p>
        </p:txBody>
      </p:sp>
    </p:spTree>
    <p:extLst>
      <p:ext uri="{BB962C8B-B14F-4D97-AF65-F5344CB8AC3E}">
        <p14:creationId xmlns:p14="http://schemas.microsoft.com/office/powerpoint/2010/main" val="112784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Anti-Kickback Statute</a:t>
            </a:r>
            <a:endParaRPr lang="en-US" dirty="0"/>
          </a:p>
        </p:txBody>
      </p:sp>
      <p:grpSp>
        <p:nvGrpSpPr>
          <p:cNvPr id="4" name="Group 3"/>
          <p:cNvGrpSpPr/>
          <p:nvPr/>
        </p:nvGrpSpPr>
        <p:grpSpPr>
          <a:xfrm>
            <a:off x="533400" y="914400"/>
            <a:ext cx="8108777" cy="5029200"/>
            <a:chOff x="539303" y="914400"/>
            <a:chExt cx="8368954" cy="5377448"/>
          </a:xfrm>
        </p:grpSpPr>
        <p:pic>
          <p:nvPicPr>
            <p:cNvPr id="1026" name="Picture 2" descr="http://pulsemagonline.com/wp-content/uploads/2012/11/warning_sign.png"/>
            <p:cNvPicPr>
              <a:picLocks noChangeAspect="1" noChangeArrowheads="1"/>
            </p:cNvPicPr>
            <p:nvPr/>
          </p:nvPicPr>
          <p:blipFill>
            <a:blip r:embed="rId3" cstate="print"/>
            <a:srcRect/>
            <a:stretch>
              <a:fillRect/>
            </a:stretch>
          </p:blipFill>
          <p:spPr bwMode="auto">
            <a:xfrm>
              <a:off x="539303" y="914400"/>
              <a:ext cx="8368954" cy="5377448"/>
            </a:xfrm>
            <a:prstGeom prst="rect">
              <a:avLst/>
            </a:prstGeom>
            <a:noFill/>
          </p:spPr>
        </p:pic>
        <p:sp>
          <p:nvSpPr>
            <p:cNvPr id="5" name="TextBox 4"/>
            <p:cNvSpPr txBox="1"/>
            <p:nvPr/>
          </p:nvSpPr>
          <p:spPr>
            <a:xfrm>
              <a:off x="629262" y="3277218"/>
              <a:ext cx="7848600" cy="2336530"/>
            </a:xfrm>
            <a:prstGeom prst="rect">
              <a:avLst/>
            </a:prstGeom>
            <a:noFill/>
          </p:spPr>
          <p:txBody>
            <a:bodyPr wrap="square" rtlCol="0">
              <a:spAutoFit/>
            </a:bodyPr>
            <a:lstStyle/>
            <a:p>
              <a:pPr algn="ctr"/>
              <a:r>
                <a:rPr lang="en-US" sz="3400" b="1" dirty="0" smtClean="0">
                  <a:solidFill>
                    <a:srgbClr val="C00000"/>
                  </a:solidFill>
                </a:rPr>
                <a:t>Anytime you want to:</a:t>
              </a:r>
            </a:p>
            <a:p>
              <a:pPr algn="ctr">
                <a:buFont typeface="Arial" pitchFamily="34" charset="0"/>
                <a:buChar char="•"/>
              </a:pPr>
              <a:r>
                <a:rPr lang="en-US" sz="3400" b="1" dirty="0" smtClean="0">
                  <a:solidFill>
                    <a:srgbClr val="C00000"/>
                  </a:solidFill>
                </a:rPr>
                <a:t> Give or receive </a:t>
              </a:r>
              <a:r>
                <a:rPr lang="en-US" sz="3400" b="1" u="sng" dirty="0" smtClean="0">
                  <a:solidFill>
                    <a:srgbClr val="C00000"/>
                  </a:solidFill>
                </a:rPr>
                <a:t>anything</a:t>
              </a:r>
              <a:r>
                <a:rPr lang="en-US" sz="3400" b="1" dirty="0" smtClean="0">
                  <a:solidFill>
                    <a:srgbClr val="C00000"/>
                  </a:solidFill>
                </a:rPr>
                <a:t> to induce or reward referrals, or</a:t>
              </a:r>
            </a:p>
            <a:p>
              <a:pPr algn="ctr">
                <a:buFont typeface="Arial" pitchFamily="34" charset="0"/>
                <a:buChar char="•"/>
              </a:pPr>
              <a:r>
                <a:rPr lang="en-US" sz="3400" b="1" dirty="0" smtClean="0">
                  <a:solidFill>
                    <a:srgbClr val="C00000"/>
                  </a:solidFill>
                </a:rPr>
                <a:t> Do </a:t>
              </a:r>
              <a:r>
                <a:rPr lang="en-US" sz="3400" b="1" u="sng" dirty="0" smtClean="0">
                  <a:solidFill>
                    <a:srgbClr val="C00000"/>
                  </a:solidFill>
                </a:rPr>
                <a:t>any</a:t>
              </a:r>
              <a:r>
                <a:rPr lang="en-US" sz="3400" b="1" dirty="0" smtClean="0">
                  <a:solidFill>
                    <a:srgbClr val="C00000"/>
                  </a:solidFill>
                </a:rPr>
                <a:t> deal with a referral source.</a:t>
              </a:r>
              <a:endParaRPr lang="en-US" sz="3400" b="1" dirty="0">
                <a:solidFill>
                  <a:srgbClr val="C00000"/>
                </a:solidFill>
              </a:endParaRPr>
            </a:p>
          </p:txBody>
        </p:sp>
      </p:grpSp>
    </p:spTree>
    <p:extLst>
      <p:ext uri="{BB962C8B-B14F-4D97-AF65-F5344CB8AC3E}">
        <p14:creationId xmlns:p14="http://schemas.microsoft.com/office/powerpoint/2010/main" val="3261677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00"/>
            <a:ext cx="20599400" cy="1158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22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438"/>
            <a:ext cx="8229600" cy="563562"/>
          </a:xfrm>
        </p:spPr>
        <p:txBody>
          <a:bodyPr>
            <a:noAutofit/>
          </a:bodyPr>
          <a:lstStyle/>
          <a:p>
            <a:pPr algn="ctr"/>
            <a:r>
              <a:rPr lang="en-US" sz="5000" i="1" cap="all" dirty="0" smtClean="0">
                <a:solidFill>
                  <a:schemeClr val="accent4">
                    <a:lumMod val="50000"/>
                  </a:schemeClr>
                </a:solidFill>
              </a:rPr>
              <a:t>Who Wants to Pay a </a:t>
            </a:r>
            <a:br>
              <a:rPr lang="en-US" sz="5000" i="1" cap="all" dirty="0" smtClean="0">
                <a:solidFill>
                  <a:schemeClr val="accent4">
                    <a:lumMod val="50000"/>
                  </a:schemeClr>
                </a:solidFill>
              </a:rPr>
            </a:br>
            <a:r>
              <a:rPr lang="en-US" sz="5000" i="1" cap="all" dirty="0" smtClean="0">
                <a:solidFill>
                  <a:schemeClr val="accent4">
                    <a:lumMod val="50000"/>
                  </a:schemeClr>
                </a:solidFill>
              </a:rPr>
              <a:t>Million to Medicare?</a:t>
            </a:r>
            <a:endParaRPr lang="en-US" sz="5000" i="1" cap="all" dirty="0">
              <a:solidFill>
                <a:schemeClr val="accent4">
                  <a:lumMod val="50000"/>
                </a:schemeClr>
              </a:solidFill>
            </a:endParaRPr>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48006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133600"/>
            <a:ext cx="4651677"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93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rmAutofit fontScale="90000"/>
          </a:bodyPr>
          <a:lstStyle/>
          <a:p>
            <a:r>
              <a:rPr lang="en-US" i="1" dirty="0" smtClean="0"/>
              <a:t>Which of the following violates the Anti-Kickback Statute?</a:t>
            </a:r>
            <a:endParaRPr lang="en-US" i="1" dirty="0"/>
          </a:p>
        </p:txBody>
      </p:sp>
      <p:sp>
        <p:nvSpPr>
          <p:cNvPr id="3" name="Content Placeholder 2"/>
          <p:cNvSpPr>
            <a:spLocks noGrp="1"/>
          </p:cNvSpPr>
          <p:nvPr>
            <p:ph idx="1"/>
          </p:nvPr>
        </p:nvSpPr>
        <p:spPr>
          <a:xfrm>
            <a:off x="457200" y="1600200"/>
            <a:ext cx="8229600" cy="4419599"/>
          </a:xfrm>
        </p:spPr>
        <p:txBody>
          <a:bodyPr>
            <a:normAutofit fontScale="92500" lnSpcReduction="20000"/>
          </a:bodyPr>
          <a:lstStyle/>
          <a:p>
            <a:pPr marL="514350" indent="-514350">
              <a:buAutoNum type="alphaUcPeriod"/>
            </a:pPr>
            <a:r>
              <a:rPr lang="en-US" dirty="0" smtClean="0"/>
              <a:t>Paying a referring physician more than fair market value for medical director or other services?</a:t>
            </a:r>
          </a:p>
          <a:p>
            <a:pPr marL="514350" indent="-514350">
              <a:buAutoNum type="alphaUcPeriod"/>
            </a:pPr>
            <a:r>
              <a:rPr lang="en-US" dirty="0" smtClean="0"/>
              <a:t>Charging a referring physician less than fair market value to use your space or equipment? </a:t>
            </a:r>
          </a:p>
          <a:p>
            <a:pPr marL="514350" indent="-514350">
              <a:buAutoNum type="alphaUcPeriod"/>
            </a:pPr>
            <a:r>
              <a:rPr lang="en-US" dirty="0" smtClean="0"/>
              <a:t>Hiring a referring physician to act as a consultant even though you really do not need one?</a:t>
            </a:r>
          </a:p>
          <a:p>
            <a:pPr marL="514350" indent="-514350">
              <a:buAutoNum type="alphaUcPeriod"/>
            </a:pPr>
            <a:r>
              <a:rPr lang="en-US" dirty="0" smtClean="0"/>
              <a:t>Sending a “thank you” gift to referring providers or their offices?</a:t>
            </a:r>
          </a:p>
          <a:p>
            <a:pPr marL="0" indent="0">
              <a:buNone/>
            </a:pPr>
            <a:r>
              <a:rPr lang="en-US" u="sng" dirty="0" smtClean="0"/>
              <a:t>If</a:t>
            </a:r>
            <a:r>
              <a:rPr lang="en-US" dirty="0" smtClean="0"/>
              <a:t> “one purpose” is to induce referrals for items or services for federal program business.</a:t>
            </a:r>
          </a:p>
          <a:p>
            <a:pPr marL="514350" indent="-514350">
              <a:buAutoNum type="alphaUcPeriod"/>
            </a:pPr>
            <a:endParaRPr lang="en-US" dirty="0"/>
          </a:p>
        </p:txBody>
      </p:sp>
    </p:spTree>
    <p:extLst>
      <p:ext uri="{BB962C8B-B14F-4D97-AF65-F5344CB8AC3E}">
        <p14:creationId xmlns:p14="http://schemas.microsoft.com/office/powerpoint/2010/main" val="347647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rmAutofit fontScale="90000"/>
          </a:bodyPr>
          <a:lstStyle/>
          <a:p>
            <a:r>
              <a:rPr lang="en-US" i="1" dirty="0" smtClean="0"/>
              <a:t>Which of the following violates the Anti-Kickback Statute?</a:t>
            </a:r>
            <a:endParaRPr lang="en-US" i="1" dirty="0"/>
          </a:p>
        </p:txBody>
      </p:sp>
      <p:sp>
        <p:nvSpPr>
          <p:cNvPr id="3" name="Content Placeholder 2"/>
          <p:cNvSpPr>
            <a:spLocks noGrp="1"/>
          </p:cNvSpPr>
          <p:nvPr>
            <p:ph idx="1"/>
          </p:nvPr>
        </p:nvSpPr>
        <p:spPr>
          <a:xfrm>
            <a:off x="457200" y="1600200"/>
            <a:ext cx="8229600" cy="4495799"/>
          </a:xfrm>
        </p:spPr>
        <p:txBody>
          <a:bodyPr>
            <a:normAutofit fontScale="92500" lnSpcReduction="20000"/>
          </a:bodyPr>
          <a:lstStyle/>
          <a:p>
            <a:pPr marL="514350" indent="-514350">
              <a:buAutoNum type="alphaUcPeriod"/>
            </a:pPr>
            <a:r>
              <a:rPr lang="en-US" dirty="0" smtClean="0"/>
              <a:t>Giving gifts or other freebies to Medicare or Medicaid beneficiaries?</a:t>
            </a:r>
          </a:p>
          <a:p>
            <a:pPr marL="514350" indent="-514350">
              <a:buAutoNum type="alphaUcPeriod"/>
            </a:pPr>
            <a:r>
              <a:rPr lang="en-US" dirty="0" smtClean="0"/>
              <a:t>Waiving copays and deductibles or providing “insurance only” billing to Medicare or Medicaid beneficiaries without a showing of financial need?</a:t>
            </a:r>
          </a:p>
          <a:p>
            <a:pPr marL="514350" indent="-514350">
              <a:buAutoNum type="alphaUcPeriod"/>
            </a:pPr>
            <a:r>
              <a:rPr lang="en-US" dirty="0" smtClean="0"/>
              <a:t>Accepting free trips or other gifts from vendors or other providers to whom you refer?</a:t>
            </a:r>
          </a:p>
          <a:p>
            <a:pPr marL="514350" indent="-514350">
              <a:buAutoNum type="alphaUcPeriod"/>
            </a:pPr>
            <a:r>
              <a:rPr lang="en-US" dirty="0" smtClean="0"/>
              <a:t>Giving your attorney a generous appreciation gift because of the joy they bring to you?</a:t>
            </a:r>
          </a:p>
          <a:p>
            <a:pPr marL="0" indent="0">
              <a:buNone/>
            </a:pPr>
            <a:r>
              <a:rPr lang="en-US" u="sng" dirty="0"/>
              <a:t>If </a:t>
            </a:r>
            <a:r>
              <a:rPr lang="en-US" dirty="0"/>
              <a:t>“one purpose” is to induce referrals for items or services for federal program business.</a:t>
            </a:r>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smtClean="0"/>
          </a:p>
          <a:p>
            <a:pPr marL="514350" indent="-514350">
              <a:buAutoNum type="alphaUcPeriod"/>
            </a:pPr>
            <a:endParaRPr lang="en-US" dirty="0"/>
          </a:p>
        </p:txBody>
      </p:sp>
    </p:spTree>
    <p:extLst>
      <p:ext uri="{BB962C8B-B14F-4D97-AF65-F5344CB8AC3E}">
        <p14:creationId xmlns:p14="http://schemas.microsoft.com/office/powerpoint/2010/main" val="97875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t>Anti-Kickback Statute</a:t>
            </a:r>
          </a:p>
        </p:txBody>
      </p:sp>
      <p:sp>
        <p:nvSpPr>
          <p:cNvPr id="11267" name="Rectangle 3"/>
          <p:cNvSpPr>
            <a:spLocks noGrp="1" noChangeArrowheads="1"/>
          </p:cNvSpPr>
          <p:nvPr>
            <p:ph type="body" idx="1"/>
          </p:nvPr>
        </p:nvSpPr>
        <p:spPr>
          <a:xfrm>
            <a:off x="304800" y="990600"/>
            <a:ext cx="8458200" cy="5105400"/>
          </a:xfrm>
        </p:spPr>
        <p:txBody>
          <a:bodyPr>
            <a:normAutofit/>
          </a:bodyPr>
          <a:lstStyle/>
          <a:p>
            <a:pPr eaLnBrk="1" hangingPunct="1">
              <a:lnSpc>
                <a:spcPct val="80000"/>
              </a:lnSpc>
            </a:pPr>
            <a:r>
              <a:rPr lang="en-US" sz="2800" dirty="0" smtClean="0"/>
              <a:t>Applies to </a:t>
            </a:r>
            <a:r>
              <a:rPr lang="en-US" sz="2800" u="sng" dirty="0" smtClean="0"/>
              <a:t>any form of remuneration</a:t>
            </a:r>
            <a:r>
              <a:rPr lang="en-US" sz="2800" dirty="0" smtClean="0"/>
              <a:t> to induce or reward  referrals for federal program business.</a:t>
            </a:r>
          </a:p>
          <a:p>
            <a:pPr lvl="1" eaLnBrk="1" hangingPunct="1">
              <a:lnSpc>
                <a:spcPct val="80000"/>
              </a:lnSpc>
            </a:pPr>
            <a:r>
              <a:rPr lang="en-US" sz="2600" dirty="0" smtClean="0">
                <a:solidFill>
                  <a:srgbClr val="002D6A"/>
                </a:solidFill>
              </a:rPr>
              <a:t>Money.</a:t>
            </a:r>
          </a:p>
          <a:p>
            <a:pPr lvl="1" eaLnBrk="1" hangingPunct="1">
              <a:lnSpc>
                <a:spcPct val="80000"/>
              </a:lnSpc>
            </a:pPr>
            <a:r>
              <a:rPr lang="en-US" sz="2600" dirty="0" smtClean="0">
                <a:solidFill>
                  <a:srgbClr val="002D6A"/>
                </a:solidFill>
              </a:rPr>
              <a:t>Free or discounted items or services (e.g., perks, gifts, space, equipment, meals, insurance, trips, CME, etc.).</a:t>
            </a:r>
          </a:p>
          <a:p>
            <a:pPr lvl="1" eaLnBrk="1" hangingPunct="1">
              <a:lnSpc>
                <a:spcPct val="80000"/>
              </a:lnSpc>
            </a:pPr>
            <a:r>
              <a:rPr lang="en-US" sz="2600" dirty="0" smtClean="0">
                <a:solidFill>
                  <a:srgbClr val="002D6A"/>
                </a:solidFill>
              </a:rPr>
              <a:t>Overpayments or underpayments (e.g., not fair market value).</a:t>
            </a:r>
          </a:p>
          <a:p>
            <a:pPr lvl="1" eaLnBrk="1" hangingPunct="1">
              <a:lnSpc>
                <a:spcPct val="80000"/>
              </a:lnSpc>
            </a:pPr>
            <a:r>
              <a:rPr lang="en-US" sz="2600" dirty="0" smtClean="0">
                <a:solidFill>
                  <a:srgbClr val="002D6A"/>
                </a:solidFill>
              </a:rPr>
              <a:t>Payments for items or services that are not provided.</a:t>
            </a:r>
          </a:p>
          <a:p>
            <a:pPr lvl="1" eaLnBrk="1" hangingPunct="1">
              <a:lnSpc>
                <a:spcPct val="80000"/>
              </a:lnSpc>
            </a:pPr>
            <a:r>
              <a:rPr lang="en-US" sz="2600" dirty="0" smtClean="0">
                <a:solidFill>
                  <a:srgbClr val="002D6A"/>
                </a:solidFill>
              </a:rPr>
              <a:t>Payments for items or services that are not necessary.</a:t>
            </a:r>
          </a:p>
          <a:p>
            <a:pPr lvl="1" eaLnBrk="1" hangingPunct="1">
              <a:lnSpc>
                <a:spcPct val="80000"/>
              </a:lnSpc>
            </a:pPr>
            <a:r>
              <a:rPr lang="en-US" sz="2600" dirty="0" smtClean="0">
                <a:solidFill>
                  <a:srgbClr val="002D6A"/>
                </a:solidFill>
              </a:rPr>
              <a:t>Professional courtesies.</a:t>
            </a:r>
          </a:p>
          <a:p>
            <a:pPr lvl="1" eaLnBrk="1" hangingPunct="1">
              <a:lnSpc>
                <a:spcPct val="80000"/>
              </a:lnSpc>
            </a:pPr>
            <a:r>
              <a:rPr lang="en-US" sz="2600" dirty="0" smtClean="0">
                <a:solidFill>
                  <a:srgbClr val="002D6A"/>
                </a:solidFill>
              </a:rPr>
              <a:t>Waivers of copays or deductibles.</a:t>
            </a:r>
          </a:p>
          <a:p>
            <a:pPr lvl="1" eaLnBrk="1" hangingPunct="1">
              <a:lnSpc>
                <a:spcPct val="80000"/>
              </a:lnSpc>
            </a:pPr>
            <a:r>
              <a:rPr lang="en-US" sz="2600" dirty="0" smtClean="0">
                <a:solidFill>
                  <a:srgbClr val="002D6A"/>
                </a:solidFill>
              </a:rPr>
              <a:t>Low interest loans or subsidies.</a:t>
            </a:r>
          </a:p>
          <a:p>
            <a:pPr lvl="1" eaLnBrk="1" hangingPunct="1">
              <a:lnSpc>
                <a:spcPct val="80000"/>
              </a:lnSpc>
            </a:pPr>
            <a:r>
              <a:rPr lang="en-US" sz="2600" dirty="0" smtClean="0">
                <a:solidFill>
                  <a:srgbClr val="002D6A"/>
                </a:solidFill>
              </a:rPr>
              <a:t>Business opportunities that are not commercially reasonable.</a:t>
            </a:r>
          </a:p>
          <a:p>
            <a:pPr lvl="1" eaLnBrk="1" hangingPunct="1">
              <a:lnSpc>
                <a:spcPct val="80000"/>
              </a:lnSpc>
            </a:pPr>
            <a:r>
              <a:rPr lang="en-US" sz="2600" dirty="0" smtClean="0">
                <a:solidFill>
                  <a:srgbClr val="002D6A"/>
                </a:solidFill>
              </a:rPr>
              <a:t>Anything else of value…</a:t>
            </a:r>
          </a:p>
          <a:p>
            <a:pPr lvl="1" eaLnBrk="1" hangingPunct="1">
              <a:lnSpc>
                <a:spcPct val="80000"/>
              </a:lnSpc>
            </a:pPr>
            <a:endParaRPr lang="en-US" dirty="0" smtClean="0">
              <a:solidFill>
                <a:srgbClr val="002D6A"/>
              </a:solidFill>
            </a:endParaRPr>
          </a:p>
        </p:txBody>
      </p:sp>
    </p:spTree>
    <p:extLst>
      <p:ext uri="{BB962C8B-B14F-4D97-AF65-F5344CB8AC3E}">
        <p14:creationId xmlns:p14="http://schemas.microsoft.com/office/powerpoint/2010/main" val="72357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Autofit/>
          </a:bodyPr>
          <a:lstStyle/>
          <a:p>
            <a:r>
              <a:rPr lang="en-US" sz="4000" dirty="0" smtClean="0"/>
              <a:t>Anti-Kickback Statute: </a:t>
            </a:r>
            <a:br>
              <a:rPr lang="en-US" sz="4000" dirty="0" smtClean="0"/>
            </a:br>
            <a:r>
              <a:rPr lang="en-US" sz="4000" dirty="0" smtClean="0"/>
              <a:t>Safe Harbors</a:t>
            </a:r>
            <a:endParaRPr lang="en-US" sz="4000" dirty="0"/>
          </a:p>
        </p:txBody>
      </p:sp>
      <p:sp>
        <p:nvSpPr>
          <p:cNvPr id="3" name="Content Placeholder 2"/>
          <p:cNvSpPr>
            <a:spLocks noGrp="1"/>
          </p:cNvSpPr>
          <p:nvPr>
            <p:ph idx="1"/>
          </p:nvPr>
        </p:nvSpPr>
        <p:spPr>
          <a:xfrm>
            <a:off x="457200" y="1524000"/>
            <a:ext cx="8229600" cy="4419600"/>
          </a:xfrm>
        </p:spPr>
        <p:txBody>
          <a:bodyPr>
            <a:normAutofit/>
          </a:bodyPr>
          <a:lstStyle/>
          <a:p>
            <a:r>
              <a:rPr lang="en-US" dirty="0"/>
              <a:t>No liability if satisfy all the requirements of a safe harbor</a:t>
            </a:r>
            <a:r>
              <a:rPr lang="en-US" dirty="0" smtClean="0"/>
              <a:t>.</a:t>
            </a:r>
          </a:p>
          <a:p>
            <a:r>
              <a:rPr lang="en-US" dirty="0" smtClean="0"/>
              <a:t>Not required to fit within safe harbor because ultimate question is whether “one purpose” of remuneration is to induce or reward referrals.</a:t>
            </a:r>
          </a:p>
          <a:p>
            <a:r>
              <a:rPr lang="en-US" dirty="0" smtClean="0"/>
              <a:t>The closer you come to satisfying regulatory requirements, the safer you will be.</a:t>
            </a:r>
          </a:p>
          <a:p>
            <a:endParaRPr lang="en-US" dirty="0"/>
          </a:p>
        </p:txBody>
      </p:sp>
    </p:spTree>
    <p:extLst>
      <p:ext uri="{BB962C8B-B14F-4D97-AF65-F5344CB8AC3E}">
        <p14:creationId xmlns:p14="http://schemas.microsoft.com/office/powerpoint/2010/main" val="2663971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Autofit/>
          </a:bodyPr>
          <a:lstStyle/>
          <a:p>
            <a:r>
              <a:rPr lang="en-US" sz="4000" dirty="0" smtClean="0"/>
              <a:t>Anti-Kickback Statute: </a:t>
            </a:r>
            <a:br>
              <a:rPr lang="en-US" sz="4000" dirty="0" smtClean="0"/>
            </a:br>
            <a:r>
              <a:rPr lang="en-US" sz="4000" dirty="0" smtClean="0"/>
              <a:t>Safe Harbors</a:t>
            </a:r>
            <a:endParaRPr lang="en-US" sz="4000" dirty="0"/>
          </a:p>
        </p:txBody>
      </p:sp>
      <p:sp>
        <p:nvSpPr>
          <p:cNvPr id="3" name="Content Placeholder 2"/>
          <p:cNvSpPr>
            <a:spLocks noGrp="1"/>
          </p:cNvSpPr>
          <p:nvPr>
            <p:ph idx="1"/>
          </p:nvPr>
        </p:nvSpPr>
        <p:spPr>
          <a:xfrm>
            <a:off x="457200" y="1447800"/>
            <a:ext cx="8229600" cy="4495800"/>
          </a:xfrm>
        </p:spPr>
        <p:txBody>
          <a:bodyPr>
            <a:normAutofit lnSpcReduction="10000"/>
          </a:bodyPr>
          <a:lstStyle/>
          <a:p>
            <a:pPr eaLnBrk="1" hangingPunct="1">
              <a:lnSpc>
                <a:spcPct val="90000"/>
              </a:lnSpc>
            </a:pPr>
            <a:r>
              <a:rPr lang="en-US" sz="2800" dirty="0" smtClean="0"/>
              <a:t>Exceptions and safe harbors</a:t>
            </a:r>
          </a:p>
          <a:p>
            <a:pPr lvl="1" eaLnBrk="1" hangingPunct="1">
              <a:lnSpc>
                <a:spcPct val="90000"/>
              </a:lnSpc>
            </a:pPr>
            <a:r>
              <a:rPr lang="en-US" sz="2600" i="1" dirty="0" smtClean="0">
                <a:solidFill>
                  <a:srgbClr val="002D6A"/>
                </a:solidFill>
              </a:rPr>
              <a:t>Bona fide</a:t>
            </a:r>
            <a:r>
              <a:rPr lang="en-US" sz="2600" dirty="0" smtClean="0">
                <a:solidFill>
                  <a:srgbClr val="002D6A"/>
                </a:solidFill>
              </a:rPr>
              <a:t> employment</a:t>
            </a:r>
          </a:p>
          <a:p>
            <a:pPr lvl="1" eaLnBrk="1" hangingPunct="1">
              <a:lnSpc>
                <a:spcPct val="90000"/>
              </a:lnSpc>
            </a:pPr>
            <a:r>
              <a:rPr lang="en-US" sz="2600" dirty="0" smtClean="0">
                <a:solidFill>
                  <a:srgbClr val="002D6A"/>
                </a:solidFill>
              </a:rPr>
              <a:t>Personal services contracts</a:t>
            </a:r>
          </a:p>
          <a:p>
            <a:pPr lvl="1" eaLnBrk="1" hangingPunct="1">
              <a:lnSpc>
                <a:spcPct val="90000"/>
              </a:lnSpc>
            </a:pPr>
            <a:r>
              <a:rPr lang="en-US" sz="2600" dirty="0" smtClean="0">
                <a:solidFill>
                  <a:srgbClr val="002D6A"/>
                </a:solidFill>
              </a:rPr>
              <a:t>Leases for space or equipment</a:t>
            </a:r>
          </a:p>
          <a:p>
            <a:pPr lvl="1" eaLnBrk="1" hangingPunct="1">
              <a:lnSpc>
                <a:spcPct val="90000"/>
              </a:lnSpc>
            </a:pPr>
            <a:r>
              <a:rPr lang="en-US" sz="2600" dirty="0" smtClean="0">
                <a:solidFill>
                  <a:srgbClr val="002D6A"/>
                </a:solidFill>
              </a:rPr>
              <a:t>Investments in group practice</a:t>
            </a:r>
          </a:p>
          <a:p>
            <a:pPr lvl="1" eaLnBrk="1" hangingPunct="1">
              <a:lnSpc>
                <a:spcPct val="90000"/>
              </a:lnSpc>
            </a:pPr>
            <a:r>
              <a:rPr lang="en-US" sz="2600" dirty="0" smtClean="0">
                <a:solidFill>
                  <a:srgbClr val="002D6A"/>
                </a:solidFill>
              </a:rPr>
              <a:t>Investments in </a:t>
            </a:r>
            <a:r>
              <a:rPr lang="en-US" sz="2600" dirty="0" err="1" smtClean="0">
                <a:solidFill>
                  <a:srgbClr val="002D6A"/>
                </a:solidFill>
              </a:rPr>
              <a:t>ASCs</a:t>
            </a:r>
            <a:endParaRPr lang="en-US" sz="2600" dirty="0" smtClean="0">
              <a:solidFill>
                <a:srgbClr val="002D6A"/>
              </a:solidFill>
            </a:endParaRPr>
          </a:p>
          <a:p>
            <a:pPr lvl="1" eaLnBrk="1" hangingPunct="1">
              <a:lnSpc>
                <a:spcPct val="90000"/>
              </a:lnSpc>
            </a:pPr>
            <a:r>
              <a:rPr lang="en-US" sz="2600" dirty="0" smtClean="0">
                <a:solidFill>
                  <a:srgbClr val="002D6A"/>
                </a:solidFill>
              </a:rPr>
              <a:t>Sale of practice</a:t>
            </a:r>
          </a:p>
          <a:p>
            <a:pPr lvl="1" eaLnBrk="1" hangingPunct="1">
              <a:lnSpc>
                <a:spcPct val="90000"/>
              </a:lnSpc>
            </a:pPr>
            <a:r>
              <a:rPr lang="en-US" sz="2600" dirty="0" smtClean="0">
                <a:solidFill>
                  <a:srgbClr val="002D6A"/>
                </a:solidFill>
              </a:rPr>
              <a:t>Recruitment</a:t>
            </a:r>
          </a:p>
          <a:p>
            <a:pPr lvl="1" eaLnBrk="1" hangingPunct="1">
              <a:lnSpc>
                <a:spcPct val="90000"/>
              </a:lnSpc>
            </a:pPr>
            <a:r>
              <a:rPr lang="en-US" sz="2600" dirty="0" smtClean="0">
                <a:solidFill>
                  <a:srgbClr val="002D6A"/>
                </a:solidFill>
              </a:rPr>
              <a:t>Certain investment interests</a:t>
            </a:r>
          </a:p>
          <a:p>
            <a:pPr lvl="1" eaLnBrk="1" hangingPunct="1">
              <a:lnSpc>
                <a:spcPct val="90000"/>
              </a:lnSpc>
            </a:pPr>
            <a:r>
              <a:rPr lang="en-US" sz="2600" dirty="0" smtClean="0">
                <a:solidFill>
                  <a:srgbClr val="002D6A"/>
                </a:solidFill>
              </a:rPr>
              <a:t>Waiver of beneficiary coinsurance and deductible amounts.</a:t>
            </a:r>
          </a:p>
          <a:p>
            <a:pPr eaLnBrk="1" hangingPunct="1">
              <a:lnSpc>
                <a:spcPct val="90000"/>
              </a:lnSpc>
              <a:buFontTx/>
              <a:buNone/>
            </a:pPr>
            <a:r>
              <a:rPr lang="en-US" sz="2000" dirty="0" smtClean="0"/>
              <a:t>(42 </a:t>
            </a:r>
            <a:r>
              <a:rPr lang="en-US" sz="2000" dirty="0" err="1" smtClean="0"/>
              <a:t>CFR</a:t>
            </a:r>
            <a:r>
              <a:rPr lang="en-US" sz="2000" dirty="0" smtClean="0"/>
              <a:t> 1001.952)</a:t>
            </a:r>
            <a:endParaRPr lang="en-US" sz="2400" dirty="0" smtClean="0"/>
          </a:p>
          <a:p>
            <a:endParaRPr lang="en-US" dirty="0"/>
          </a:p>
        </p:txBody>
      </p:sp>
    </p:spTree>
    <p:extLst>
      <p:ext uri="{BB962C8B-B14F-4D97-AF65-F5344CB8AC3E}">
        <p14:creationId xmlns:p14="http://schemas.microsoft.com/office/powerpoint/2010/main" val="621124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they necessarily reflect the views of Holland &amp; Hart LLP or any of its attorneys other than the speaker. This presentation is not intended to create an attorney-client relationship between you and Holland &amp; Hart LLP. If you have specific questions as to the application of law to your activities, you should seek the advice of your legal counsel.</a:t>
            </a:r>
          </a:p>
          <a:p>
            <a:endParaRPr lang="en-US" dirty="0"/>
          </a:p>
        </p:txBody>
      </p:sp>
    </p:spTree>
    <p:extLst>
      <p:ext uri="{BB962C8B-B14F-4D97-AF65-F5344CB8AC3E}">
        <p14:creationId xmlns:p14="http://schemas.microsoft.com/office/powerpoint/2010/main" val="193169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Autofit/>
          </a:bodyPr>
          <a:lstStyle/>
          <a:p>
            <a:r>
              <a:rPr lang="en-US" sz="4000" dirty="0" smtClean="0"/>
              <a:t>Anti-Kickback Statute: </a:t>
            </a:r>
            <a:br>
              <a:rPr lang="en-US" sz="4000" dirty="0" smtClean="0"/>
            </a:br>
            <a:r>
              <a:rPr lang="en-US" sz="4000" dirty="0" smtClean="0"/>
              <a:t>Safe Harbors</a:t>
            </a:r>
            <a:endParaRPr lang="en-US" sz="4000" dirty="0"/>
          </a:p>
        </p:txBody>
      </p:sp>
      <p:sp>
        <p:nvSpPr>
          <p:cNvPr id="3" name="Content Placeholder 2"/>
          <p:cNvSpPr>
            <a:spLocks noGrp="1"/>
          </p:cNvSpPr>
          <p:nvPr>
            <p:ph idx="1"/>
          </p:nvPr>
        </p:nvSpPr>
        <p:spPr>
          <a:xfrm>
            <a:off x="457200" y="1447800"/>
            <a:ext cx="8229600" cy="4572000"/>
          </a:xfrm>
        </p:spPr>
        <p:txBody>
          <a:bodyPr>
            <a:normAutofit fontScale="92500" lnSpcReduction="10000"/>
          </a:bodyPr>
          <a:lstStyle/>
          <a:p>
            <a:pPr eaLnBrk="1" hangingPunct="1">
              <a:lnSpc>
                <a:spcPct val="90000"/>
              </a:lnSpc>
            </a:pPr>
            <a:r>
              <a:rPr lang="en-US" sz="3000" dirty="0" smtClean="0"/>
              <a:t>Exceptions and safe harbors (cont.)</a:t>
            </a:r>
          </a:p>
          <a:p>
            <a:pPr lvl="1" eaLnBrk="1" hangingPunct="1">
              <a:lnSpc>
                <a:spcPct val="90000"/>
              </a:lnSpc>
            </a:pPr>
            <a:r>
              <a:rPr lang="en-US" sz="2600" dirty="0" smtClean="0">
                <a:solidFill>
                  <a:srgbClr val="002D6A"/>
                </a:solidFill>
              </a:rPr>
              <a:t>OB malpractice insurance subsidies</a:t>
            </a:r>
          </a:p>
          <a:p>
            <a:pPr lvl="1" eaLnBrk="1" hangingPunct="1">
              <a:lnSpc>
                <a:spcPct val="90000"/>
              </a:lnSpc>
            </a:pPr>
            <a:r>
              <a:rPr lang="en-US" sz="2600" dirty="0" smtClean="0">
                <a:solidFill>
                  <a:srgbClr val="002D6A"/>
                </a:solidFill>
              </a:rPr>
              <a:t>Referral services</a:t>
            </a:r>
          </a:p>
          <a:p>
            <a:pPr lvl="1" eaLnBrk="1" hangingPunct="1">
              <a:lnSpc>
                <a:spcPct val="90000"/>
              </a:lnSpc>
            </a:pPr>
            <a:r>
              <a:rPr lang="en-US" sz="2600" dirty="0" smtClean="0">
                <a:solidFill>
                  <a:srgbClr val="002D6A"/>
                </a:solidFill>
              </a:rPr>
              <a:t>Referral arrangements for specialty services</a:t>
            </a:r>
          </a:p>
          <a:p>
            <a:pPr lvl="1" eaLnBrk="1" hangingPunct="1">
              <a:lnSpc>
                <a:spcPct val="90000"/>
              </a:lnSpc>
            </a:pPr>
            <a:r>
              <a:rPr lang="en-US" sz="2600" dirty="0" smtClean="0">
                <a:solidFill>
                  <a:srgbClr val="002D6A"/>
                </a:solidFill>
              </a:rPr>
              <a:t>Warranties</a:t>
            </a:r>
          </a:p>
          <a:p>
            <a:pPr lvl="1" eaLnBrk="1" hangingPunct="1">
              <a:lnSpc>
                <a:spcPct val="90000"/>
              </a:lnSpc>
            </a:pPr>
            <a:r>
              <a:rPr lang="en-US" sz="2600" dirty="0" smtClean="0">
                <a:solidFill>
                  <a:srgbClr val="002D6A"/>
                </a:solidFill>
              </a:rPr>
              <a:t>Discounts</a:t>
            </a:r>
          </a:p>
          <a:p>
            <a:pPr lvl="1" eaLnBrk="1" hangingPunct="1">
              <a:lnSpc>
                <a:spcPct val="90000"/>
              </a:lnSpc>
            </a:pPr>
            <a:r>
              <a:rPr lang="en-US" sz="2600" dirty="0" smtClean="0">
                <a:solidFill>
                  <a:srgbClr val="002D6A"/>
                </a:solidFill>
              </a:rPr>
              <a:t>Group purchasing organizations</a:t>
            </a:r>
          </a:p>
          <a:p>
            <a:pPr lvl="1" eaLnBrk="1" hangingPunct="1">
              <a:lnSpc>
                <a:spcPct val="90000"/>
              </a:lnSpc>
            </a:pPr>
            <a:r>
              <a:rPr lang="en-US" sz="2600" dirty="0" smtClean="0">
                <a:solidFill>
                  <a:srgbClr val="002D6A"/>
                </a:solidFill>
              </a:rPr>
              <a:t>Price reductions offered to health plans and </a:t>
            </a:r>
            <a:r>
              <a:rPr lang="en-US" sz="2600" dirty="0" err="1" smtClean="0">
                <a:solidFill>
                  <a:srgbClr val="002D6A"/>
                </a:solidFill>
              </a:rPr>
              <a:t>MCOs</a:t>
            </a:r>
            <a:endParaRPr lang="en-US" sz="2600" dirty="0" smtClean="0">
              <a:solidFill>
                <a:srgbClr val="002D6A"/>
              </a:solidFill>
            </a:endParaRPr>
          </a:p>
          <a:p>
            <a:pPr lvl="1" eaLnBrk="1" hangingPunct="1">
              <a:lnSpc>
                <a:spcPct val="90000"/>
              </a:lnSpc>
            </a:pPr>
            <a:r>
              <a:rPr lang="en-US" sz="2600" dirty="0" smtClean="0">
                <a:solidFill>
                  <a:srgbClr val="002D6A"/>
                </a:solidFill>
              </a:rPr>
              <a:t>Ambulance replenishing</a:t>
            </a:r>
          </a:p>
          <a:p>
            <a:pPr lvl="1" eaLnBrk="1" hangingPunct="1">
              <a:lnSpc>
                <a:spcPct val="90000"/>
              </a:lnSpc>
            </a:pPr>
            <a:r>
              <a:rPr lang="en-US" sz="2600" dirty="0" smtClean="0">
                <a:solidFill>
                  <a:srgbClr val="002D6A"/>
                </a:solidFill>
              </a:rPr>
              <a:t>Health centers</a:t>
            </a:r>
          </a:p>
          <a:p>
            <a:pPr lvl="1" eaLnBrk="1" hangingPunct="1">
              <a:lnSpc>
                <a:spcPct val="90000"/>
              </a:lnSpc>
            </a:pPr>
            <a:r>
              <a:rPr lang="en-US" sz="2600" dirty="0" smtClean="0">
                <a:solidFill>
                  <a:srgbClr val="002D6A"/>
                </a:solidFill>
              </a:rPr>
              <a:t>Electronic health record items or services</a:t>
            </a:r>
          </a:p>
          <a:p>
            <a:pPr eaLnBrk="1" hangingPunct="1">
              <a:lnSpc>
                <a:spcPct val="90000"/>
              </a:lnSpc>
              <a:buFontTx/>
              <a:buNone/>
            </a:pPr>
            <a:r>
              <a:rPr lang="en-US" sz="2000" dirty="0" smtClean="0"/>
              <a:t>(42 </a:t>
            </a:r>
            <a:r>
              <a:rPr lang="en-US" sz="2000" dirty="0" err="1" smtClean="0"/>
              <a:t>CFR</a:t>
            </a:r>
            <a:r>
              <a:rPr lang="en-US" sz="2000" dirty="0" smtClean="0"/>
              <a:t> 1001.952)</a:t>
            </a:r>
            <a:endParaRPr lang="en-US" sz="2400" dirty="0" smtClean="0"/>
          </a:p>
          <a:p>
            <a:endParaRPr lang="en-US" dirty="0"/>
          </a:p>
        </p:txBody>
      </p:sp>
    </p:spTree>
    <p:extLst>
      <p:ext uri="{BB962C8B-B14F-4D97-AF65-F5344CB8AC3E}">
        <p14:creationId xmlns:p14="http://schemas.microsoft.com/office/powerpoint/2010/main" val="3155054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Anti-Kickback Statute</a:t>
            </a:r>
            <a:endParaRPr lang="en-US" sz="4000" dirty="0"/>
          </a:p>
        </p:txBody>
      </p:sp>
      <p:sp>
        <p:nvSpPr>
          <p:cNvPr id="3" name="Content Placeholder 2"/>
          <p:cNvSpPr>
            <a:spLocks noGrp="1"/>
          </p:cNvSpPr>
          <p:nvPr>
            <p:ph idx="1"/>
          </p:nvPr>
        </p:nvSpPr>
        <p:spPr>
          <a:xfrm>
            <a:off x="457200" y="1066800"/>
            <a:ext cx="8229600" cy="4800600"/>
          </a:xfrm>
        </p:spPr>
        <p:txBody>
          <a:bodyPr>
            <a:noAutofit/>
          </a:bodyPr>
          <a:lstStyle/>
          <a:p>
            <a:r>
              <a:rPr lang="en-US" sz="2800" dirty="0" smtClean="0"/>
              <a:t>No </a:t>
            </a:r>
            <a:r>
              <a:rPr lang="en-US" sz="2800" i="1" dirty="0" smtClean="0"/>
              <a:t>de </a:t>
            </a:r>
            <a:r>
              <a:rPr lang="en-US" sz="2800" i="1" dirty="0" err="1" smtClean="0"/>
              <a:t>minimus</a:t>
            </a:r>
            <a:r>
              <a:rPr lang="en-US" sz="2800" i="1" dirty="0" smtClean="0"/>
              <a:t> </a:t>
            </a:r>
            <a:r>
              <a:rPr lang="en-US" sz="2800" dirty="0" smtClean="0"/>
              <a:t>safe harbor.</a:t>
            </a:r>
          </a:p>
          <a:p>
            <a:pPr lvl="1"/>
            <a:r>
              <a:rPr lang="en-US" dirty="0" smtClean="0"/>
              <a:t>But not too much risk if remuneration is negligible.</a:t>
            </a:r>
          </a:p>
          <a:p>
            <a:r>
              <a:rPr lang="en-US" sz="2800" dirty="0" smtClean="0"/>
              <a:t>No “fair market value” safe harbor.</a:t>
            </a:r>
          </a:p>
          <a:p>
            <a:pPr lvl="1"/>
            <a:r>
              <a:rPr lang="en-US" dirty="0" smtClean="0"/>
              <a:t>“Fair market value” payment does not legitimize a payment if there is an illegal purpose.  (70 FR 4864)</a:t>
            </a:r>
          </a:p>
          <a:p>
            <a:pPr lvl="1"/>
            <a:r>
              <a:rPr lang="en-US" dirty="0" smtClean="0"/>
              <a:t>But fairly safe if remuneration represents fair market value for legitimate, needed services or items.</a:t>
            </a:r>
          </a:p>
          <a:p>
            <a:r>
              <a:rPr lang="en-US" sz="2800" dirty="0" smtClean="0"/>
              <a:t>Consider risk </a:t>
            </a:r>
            <a:r>
              <a:rPr lang="en-US" sz="2800" dirty="0"/>
              <a:t>of federal program abuse.</a:t>
            </a:r>
          </a:p>
          <a:p>
            <a:pPr lvl="1"/>
            <a:r>
              <a:rPr lang="en-US" dirty="0"/>
              <a:t>Due to nature of transaction.</a:t>
            </a:r>
          </a:p>
          <a:p>
            <a:pPr lvl="1"/>
            <a:r>
              <a:rPr lang="en-US" dirty="0"/>
              <a:t>Incorporate safeguards to protect against abuse.</a:t>
            </a:r>
          </a:p>
          <a:p>
            <a:endParaRPr lang="en-US" dirty="0" smtClean="0"/>
          </a:p>
        </p:txBody>
      </p:sp>
    </p:spTree>
    <p:extLst>
      <p:ext uri="{BB962C8B-B14F-4D97-AF65-F5344CB8AC3E}">
        <p14:creationId xmlns:p14="http://schemas.microsoft.com/office/powerpoint/2010/main" val="3645079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19200"/>
            <a:ext cx="8229600" cy="4267200"/>
          </a:xfrm>
        </p:spPr>
        <p:txBody>
          <a:bodyPr/>
          <a:lstStyle/>
          <a:p>
            <a:pPr eaLnBrk="1" hangingPunct="1"/>
            <a:r>
              <a:rPr lang="en-US" dirty="0" err="1" smtClean="0"/>
              <a:t>OIG</a:t>
            </a:r>
            <a:r>
              <a:rPr lang="en-US" dirty="0" smtClean="0"/>
              <a:t> may issue advisory opinions.</a:t>
            </a:r>
          </a:p>
          <a:p>
            <a:pPr lvl="1" eaLnBrk="1" hangingPunct="1"/>
            <a:r>
              <a:rPr lang="en-US" sz="2800" dirty="0" smtClean="0">
                <a:solidFill>
                  <a:srgbClr val="002D6A"/>
                </a:solidFill>
              </a:rPr>
              <a:t>Listed on </a:t>
            </a:r>
            <a:r>
              <a:rPr lang="en-US" sz="2800" dirty="0" err="1" smtClean="0">
                <a:solidFill>
                  <a:srgbClr val="002D6A"/>
                </a:solidFill>
              </a:rPr>
              <a:t>OIG</a:t>
            </a:r>
            <a:r>
              <a:rPr lang="en-US" sz="2800" dirty="0" smtClean="0">
                <a:solidFill>
                  <a:srgbClr val="002D6A"/>
                </a:solidFill>
              </a:rPr>
              <a:t> fraud and abuse website, </a:t>
            </a:r>
            <a:r>
              <a:rPr lang="en-US" sz="2800" dirty="0" smtClean="0">
                <a:solidFill>
                  <a:srgbClr val="002D6A"/>
                </a:solidFill>
                <a:hlinkClick r:id="rId3"/>
              </a:rPr>
              <a:t>www.oig.hhs.gov/fraud</a:t>
            </a:r>
            <a:r>
              <a:rPr lang="en-US" sz="2800" dirty="0" smtClean="0">
                <a:solidFill>
                  <a:srgbClr val="002D6A"/>
                </a:solidFill>
              </a:rPr>
              <a:t>.</a:t>
            </a:r>
          </a:p>
          <a:p>
            <a:pPr eaLnBrk="1" hangingPunct="1"/>
            <a:r>
              <a:rPr lang="en-US" dirty="0" smtClean="0"/>
              <a:t>Not binding on anyone other than participants to the opinion.</a:t>
            </a:r>
          </a:p>
          <a:p>
            <a:pPr eaLnBrk="1" hangingPunct="1"/>
            <a:r>
              <a:rPr lang="en-US" dirty="0" smtClean="0"/>
              <a:t>But you are probably fairly safe if you act consistently with favorable advisory opinion.</a:t>
            </a:r>
          </a:p>
        </p:txBody>
      </p:sp>
      <p:sp>
        <p:nvSpPr>
          <p:cNvPr id="2" name="Title 1"/>
          <p:cNvSpPr>
            <a:spLocks noGrp="1"/>
          </p:cNvSpPr>
          <p:nvPr>
            <p:ph type="title"/>
          </p:nvPr>
        </p:nvSpPr>
        <p:spPr/>
        <p:txBody>
          <a:bodyPr>
            <a:normAutofit fontScale="90000"/>
          </a:bodyPr>
          <a:lstStyle/>
          <a:p>
            <a:r>
              <a:rPr lang="en-US" dirty="0" smtClean="0"/>
              <a:t>Advisory Opinions</a:t>
            </a:r>
            <a:endParaRPr lang="en-US" dirty="0"/>
          </a:p>
        </p:txBody>
      </p:sp>
    </p:spTree>
    <p:extLst>
      <p:ext uri="{BB962C8B-B14F-4D97-AF65-F5344CB8AC3E}">
        <p14:creationId xmlns:p14="http://schemas.microsoft.com/office/powerpoint/2010/main" val="2398252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1"/>
            <a:ext cx="13582650" cy="764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16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272" y="118872"/>
            <a:ext cx="8796528" cy="758952"/>
          </a:xfrm>
        </p:spPr>
        <p:txBody>
          <a:bodyPr>
            <a:noAutofit/>
          </a:bodyPr>
          <a:lstStyle/>
          <a:p>
            <a:pPr eaLnBrk="1" hangingPunct="1"/>
            <a:r>
              <a:rPr lang="en-US" altLang="en-US" sz="4000" dirty="0" smtClean="0">
                <a:solidFill>
                  <a:srgbClr val="002D6A"/>
                </a:solidFill>
              </a:rPr>
              <a:t>Idaho Anti-Kickback Statute</a:t>
            </a:r>
          </a:p>
        </p:txBody>
      </p:sp>
      <p:sp>
        <p:nvSpPr>
          <p:cNvPr id="28675" name="Rectangle 3"/>
          <p:cNvSpPr>
            <a:spLocks noGrp="1" noChangeArrowheads="1"/>
          </p:cNvSpPr>
          <p:nvPr>
            <p:ph type="body" idx="1"/>
          </p:nvPr>
        </p:nvSpPr>
        <p:spPr>
          <a:xfrm>
            <a:off x="457200" y="1066800"/>
            <a:ext cx="8229600" cy="5029200"/>
          </a:xfrm>
        </p:spPr>
        <p:txBody>
          <a:bodyPr>
            <a:noAutofit/>
          </a:bodyPr>
          <a:lstStyle/>
          <a:p>
            <a:pPr eaLnBrk="1" hangingPunct="1">
              <a:lnSpc>
                <a:spcPct val="90000"/>
              </a:lnSpc>
            </a:pPr>
            <a:r>
              <a:rPr lang="en-US" altLang="en-US" sz="2800" dirty="0" smtClean="0">
                <a:solidFill>
                  <a:srgbClr val="C00000"/>
                </a:solidFill>
              </a:rPr>
              <a:t>Service provider (including providers of healthcare services) cannot:</a:t>
            </a:r>
          </a:p>
          <a:p>
            <a:pPr lvl="1" eaLnBrk="1" hangingPunct="1">
              <a:lnSpc>
                <a:spcPct val="90000"/>
              </a:lnSpc>
            </a:pPr>
            <a:r>
              <a:rPr lang="en-US" altLang="en-US" dirty="0" smtClean="0">
                <a:solidFill>
                  <a:srgbClr val="C00000"/>
                </a:solidFill>
              </a:rPr>
              <a:t>Pay another person, or other person cannot accept payment, for a referral.</a:t>
            </a:r>
          </a:p>
          <a:p>
            <a:pPr lvl="1" eaLnBrk="1" hangingPunct="1">
              <a:lnSpc>
                <a:spcPct val="90000"/>
              </a:lnSpc>
            </a:pPr>
            <a:r>
              <a:rPr lang="en-US" altLang="en-US" dirty="0" smtClean="0">
                <a:solidFill>
                  <a:srgbClr val="C00000"/>
                </a:solidFill>
              </a:rPr>
              <a:t>Provide services knowing the claimant was referred in exchange for payment.</a:t>
            </a:r>
          </a:p>
          <a:p>
            <a:pPr lvl="1" eaLnBrk="1" hangingPunct="1">
              <a:lnSpc>
                <a:spcPct val="90000"/>
              </a:lnSpc>
            </a:pPr>
            <a:r>
              <a:rPr lang="en-US" altLang="en-US" dirty="0" smtClean="0">
                <a:solidFill>
                  <a:srgbClr val="C00000"/>
                </a:solidFill>
              </a:rPr>
              <a:t>Engage in regular practice of waiving, rebating, giving or paying claimant’s deductible for health insurance.</a:t>
            </a:r>
          </a:p>
          <a:p>
            <a:pPr eaLnBrk="1" hangingPunct="1">
              <a:lnSpc>
                <a:spcPct val="90000"/>
              </a:lnSpc>
            </a:pPr>
            <a:r>
              <a:rPr lang="en-US" altLang="en-US" sz="2800" dirty="0" smtClean="0">
                <a:solidFill>
                  <a:srgbClr val="002D6A"/>
                </a:solidFill>
              </a:rPr>
              <a:t>Penalties</a:t>
            </a:r>
          </a:p>
          <a:p>
            <a:pPr lvl="1" eaLnBrk="1" hangingPunct="1">
              <a:lnSpc>
                <a:spcPct val="90000"/>
              </a:lnSpc>
            </a:pPr>
            <a:r>
              <a:rPr lang="en-US" altLang="en-US" dirty="0" smtClean="0">
                <a:solidFill>
                  <a:srgbClr val="002D6A"/>
                </a:solidFill>
              </a:rPr>
              <a:t>$5000 fine by Department of Insurance</a:t>
            </a:r>
          </a:p>
          <a:p>
            <a:pPr eaLnBrk="1" hangingPunct="1">
              <a:lnSpc>
                <a:spcPct val="90000"/>
              </a:lnSpc>
              <a:buFontTx/>
              <a:buNone/>
            </a:pPr>
            <a:r>
              <a:rPr lang="en-US" altLang="en-US" sz="2000" dirty="0" smtClean="0">
                <a:solidFill>
                  <a:srgbClr val="002D6A"/>
                </a:solidFill>
              </a:rPr>
              <a:t>(IC 41-348)</a:t>
            </a:r>
          </a:p>
        </p:txBody>
      </p:sp>
    </p:spTree>
    <p:extLst>
      <p:ext uri="{BB962C8B-B14F-4D97-AF65-F5344CB8AC3E}">
        <p14:creationId xmlns:p14="http://schemas.microsoft.com/office/powerpoint/2010/main" val="1316058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7239000" cy="685800"/>
          </a:xfrm>
        </p:spPr>
        <p:txBody>
          <a:bodyPr>
            <a:noAutofit/>
          </a:bodyPr>
          <a:lstStyle/>
          <a:p>
            <a:r>
              <a:rPr lang="en-US" sz="4000" dirty="0" smtClean="0"/>
              <a:t>Ethics in Patient Referrals Act (“Stark”) (42 USC 1395nn) </a:t>
            </a:r>
            <a:endParaRPr lang="en-US" sz="4000" dirty="0"/>
          </a:p>
        </p:txBody>
      </p:sp>
      <p:sp>
        <p:nvSpPr>
          <p:cNvPr id="3" name="Content Placeholder 2"/>
          <p:cNvSpPr>
            <a:spLocks noGrp="1"/>
          </p:cNvSpPr>
          <p:nvPr>
            <p:ph idx="1"/>
          </p:nvPr>
        </p:nvSpPr>
        <p:spPr>
          <a:xfrm>
            <a:off x="304800" y="5486400"/>
            <a:ext cx="8534400" cy="1066800"/>
          </a:xfrm>
        </p:spPr>
        <p:txBody>
          <a:bodyPr/>
          <a:lstStyle/>
          <a:p>
            <a:r>
              <a:rPr lang="en-US" sz="3200" dirty="0" smtClean="0"/>
              <a:t>Regulations at 42 </a:t>
            </a:r>
            <a:r>
              <a:rPr lang="en-US" sz="3200" dirty="0" err="1" smtClean="0"/>
              <a:t>CFR</a:t>
            </a:r>
            <a:r>
              <a:rPr lang="en-US" sz="3200" dirty="0" smtClean="0"/>
              <a:t> 411.350-.389</a:t>
            </a:r>
            <a:endParaRPr lang="en-US" sz="3200" dirty="0"/>
          </a:p>
        </p:txBody>
      </p:sp>
      <p:pic>
        <p:nvPicPr>
          <p:cNvPr id="94210" name="Picture 2" descr="http://b.vimeocdn.com/ts/159/216/159216133_640.jpg"/>
          <p:cNvPicPr>
            <a:picLocks noChangeAspect="1" noChangeArrowheads="1"/>
          </p:cNvPicPr>
          <p:nvPr/>
        </p:nvPicPr>
        <p:blipFill>
          <a:blip r:embed="rId3" cstate="print"/>
          <a:srcRect/>
          <a:stretch>
            <a:fillRect/>
          </a:stretch>
        </p:blipFill>
        <p:spPr bwMode="auto">
          <a:xfrm>
            <a:off x="2057400" y="1602596"/>
            <a:ext cx="4953000" cy="3753689"/>
          </a:xfrm>
          <a:prstGeom prst="rect">
            <a:avLst/>
          </a:prstGeom>
          <a:noFill/>
        </p:spPr>
      </p:pic>
    </p:spTree>
    <p:extLst>
      <p:ext uri="{BB962C8B-B14F-4D97-AF65-F5344CB8AC3E}">
        <p14:creationId xmlns:p14="http://schemas.microsoft.com/office/powerpoint/2010/main" val="881901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04800" y="1066800"/>
            <a:ext cx="8229600" cy="4800600"/>
          </a:xfrm>
        </p:spPr>
        <p:txBody>
          <a:bodyPr/>
          <a:lstStyle/>
          <a:p>
            <a:pPr eaLnBrk="1" hangingPunct="1">
              <a:lnSpc>
                <a:spcPct val="90000"/>
              </a:lnSpc>
            </a:pPr>
            <a:r>
              <a:rPr lang="en-US" dirty="0" smtClean="0">
                <a:solidFill>
                  <a:srgbClr val="C00000"/>
                </a:solidFill>
              </a:rPr>
              <a:t>If a physician (or their family member) has a financial relationship with an entity:</a:t>
            </a:r>
          </a:p>
          <a:p>
            <a:pPr lvl="1" eaLnBrk="1" hangingPunct="1">
              <a:lnSpc>
                <a:spcPct val="90000"/>
              </a:lnSpc>
            </a:pPr>
            <a:r>
              <a:rPr lang="en-US" sz="2800" dirty="0" smtClean="0">
                <a:solidFill>
                  <a:srgbClr val="C00000"/>
                </a:solidFill>
              </a:rPr>
              <a:t>The physician may not refer patients to that entity for designated health services, and</a:t>
            </a:r>
          </a:p>
          <a:p>
            <a:pPr lvl="1" eaLnBrk="1" hangingPunct="1">
              <a:lnSpc>
                <a:spcPct val="90000"/>
              </a:lnSpc>
            </a:pPr>
            <a:r>
              <a:rPr lang="en-US" sz="2800" dirty="0" smtClean="0">
                <a:solidFill>
                  <a:srgbClr val="C00000"/>
                </a:solidFill>
              </a:rPr>
              <a:t>The entity may not bill Medicare for such designated health services</a:t>
            </a:r>
          </a:p>
          <a:p>
            <a:pPr eaLnBrk="1" hangingPunct="1">
              <a:lnSpc>
                <a:spcPct val="90000"/>
              </a:lnSpc>
              <a:buFont typeface="Wingdings" pitchFamily="2" charset="2"/>
              <a:buNone/>
            </a:pPr>
            <a:r>
              <a:rPr lang="en-US" dirty="0" smtClean="0">
                <a:solidFill>
                  <a:srgbClr val="C00000"/>
                </a:solidFill>
              </a:rPr>
              <a:t>	</a:t>
            </a:r>
            <a:r>
              <a:rPr lang="en-US" u="sng" dirty="0" smtClean="0">
                <a:solidFill>
                  <a:srgbClr val="C00000"/>
                </a:solidFill>
              </a:rPr>
              <a:t>unless</a:t>
            </a:r>
            <a:r>
              <a:rPr lang="en-US" dirty="0" smtClean="0">
                <a:solidFill>
                  <a:srgbClr val="C00000"/>
                </a:solidFill>
              </a:rPr>
              <a:t> arrangement structured to fit within a regulatory exception.</a:t>
            </a:r>
          </a:p>
          <a:p>
            <a:pPr eaLnBrk="1" hangingPunct="1">
              <a:lnSpc>
                <a:spcPct val="90000"/>
              </a:lnSpc>
              <a:buFont typeface="Wingdings" pitchFamily="2" charset="2"/>
              <a:buNone/>
            </a:pPr>
            <a:r>
              <a:rPr lang="en-US" sz="2000" dirty="0" smtClean="0"/>
              <a:t>(42 </a:t>
            </a:r>
            <a:r>
              <a:rPr lang="en-US" sz="2000" dirty="0" err="1" smtClean="0"/>
              <a:t>CFR</a:t>
            </a:r>
            <a:r>
              <a:rPr lang="en-US" sz="2000" dirty="0" smtClean="0"/>
              <a:t> 411.353)</a:t>
            </a:r>
          </a:p>
          <a:p>
            <a:pPr eaLnBrk="1" hangingPunct="1">
              <a:lnSpc>
                <a:spcPct val="90000"/>
              </a:lnSpc>
              <a:buFont typeface="Wingdings" pitchFamily="2" charset="2"/>
              <a:buNone/>
            </a:pPr>
            <a:endParaRPr lang="en-US" dirty="0" smtClean="0"/>
          </a:p>
        </p:txBody>
      </p:sp>
      <p:sp>
        <p:nvSpPr>
          <p:cNvPr id="2" name="Title 1"/>
          <p:cNvSpPr>
            <a:spLocks noGrp="1"/>
          </p:cNvSpPr>
          <p:nvPr>
            <p:ph type="title"/>
          </p:nvPr>
        </p:nvSpPr>
        <p:spPr/>
        <p:txBody>
          <a:bodyPr>
            <a:normAutofit fontScale="90000"/>
          </a:bodyPr>
          <a:lstStyle/>
          <a:p>
            <a:r>
              <a:rPr lang="en-US" dirty="0" smtClean="0"/>
              <a:t>Stark</a:t>
            </a:r>
            <a:endParaRPr lang="en-US" dirty="0"/>
          </a:p>
        </p:txBody>
      </p:sp>
    </p:spTree>
    <p:extLst>
      <p:ext uri="{BB962C8B-B14F-4D97-AF65-F5344CB8AC3E}">
        <p14:creationId xmlns:p14="http://schemas.microsoft.com/office/powerpoint/2010/main" val="631002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1"/>
          <p:cNvSpPr txBox="1">
            <a:spLocks noChangeArrowheads="1"/>
          </p:cNvSpPr>
          <p:nvPr/>
        </p:nvSpPr>
        <p:spPr bwMode="auto">
          <a:xfrm>
            <a:off x="304800" y="4953000"/>
            <a:ext cx="8534400" cy="946150"/>
          </a:xfrm>
          <a:prstGeom prst="rect">
            <a:avLst/>
          </a:prstGeom>
          <a:noFill/>
          <a:ln w="9525">
            <a:noFill/>
            <a:miter lim="800000"/>
            <a:headEnd/>
            <a:tailEnd/>
          </a:ln>
        </p:spPr>
        <p:txBody>
          <a:bodyPr>
            <a:spAutoFit/>
          </a:bodyPr>
          <a:lstStyle/>
          <a:p>
            <a:pPr marL="457200" indent="-457200">
              <a:spcBef>
                <a:spcPct val="50000"/>
              </a:spcBef>
            </a:pPr>
            <a:r>
              <a:rPr lang="en-US" dirty="0">
                <a:solidFill>
                  <a:schemeClr val="tx2">
                    <a:lumMod val="75000"/>
                  </a:schemeClr>
                </a:solidFill>
                <a:latin typeface="Franklin Gothic Medium Cond" panose="020B0606030402020204" pitchFamily="34" charset="0"/>
                <a:cs typeface="Arial" charset="0"/>
              </a:rPr>
              <a:t>	</a:t>
            </a:r>
            <a:r>
              <a:rPr lang="en-US" sz="2800" dirty="0">
                <a:solidFill>
                  <a:schemeClr val="tx2">
                    <a:lumMod val="75000"/>
                  </a:schemeClr>
                </a:solidFill>
                <a:latin typeface="Franklin Gothic Medium Cond" panose="020B0606030402020204" pitchFamily="34" charset="0"/>
                <a:cs typeface="Arial" charset="0"/>
              </a:rPr>
              <a:t>Physician cannot refer and </a:t>
            </a:r>
            <a:r>
              <a:rPr lang="en-US" sz="2800">
                <a:solidFill>
                  <a:schemeClr val="tx2">
                    <a:lumMod val="75000"/>
                  </a:schemeClr>
                </a:solidFill>
                <a:latin typeface="Franklin Gothic Medium Cond" panose="020B0606030402020204" pitchFamily="34" charset="0"/>
                <a:cs typeface="Arial" charset="0"/>
              </a:rPr>
              <a:t>DHS </a:t>
            </a:r>
            <a:r>
              <a:rPr lang="en-US" sz="2800" smtClean="0">
                <a:solidFill>
                  <a:schemeClr val="tx2">
                    <a:lumMod val="75000"/>
                  </a:schemeClr>
                </a:solidFill>
                <a:latin typeface="Franklin Gothic Medium Cond" panose="020B0606030402020204" pitchFamily="34" charset="0"/>
                <a:cs typeface="Arial" charset="0"/>
              </a:rPr>
              <a:t>provider </a:t>
            </a:r>
            <a:r>
              <a:rPr lang="en-US" sz="2800" dirty="0">
                <a:solidFill>
                  <a:schemeClr val="tx2">
                    <a:lumMod val="75000"/>
                  </a:schemeClr>
                </a:solidFill>
                <a:latin typeface="Franklin Gothic Medium Cond" panose="020B0606030402020204" pitchFamily="34" charset="0"/>
                <a:cs typeface="Arial" charset="0"/>
              </a:rPr>
              <a:t>cannot bill for DHS </a:t>
            </a:r>
            <a:r>
              <a:rPr lang="en-US" sz="2800" u="sng" dirty="0">
                <a:solidFill>
                  <a:schemeClr val="tx2">
                    <a:lumMod val="75000"/>
                  </a:schemeClr>
                </a:solidFill>
                <a:latin typeface="Franklin Gothic Medium Cond" panose="020B0606030402020204" pitchFamily="34" charset="0"/>
                <a:cs typeface="Arial" charset="0"/>
              </a:rPr>
              <a:t>unless</a:t>
            </a:r>
            <a:r>
              <a:rPr lang="en-US" sz="2800" dirty="0">
                <a:solidFill>
                  <a:schemeClr val="tx2">
                    <a:lumMod val="75000"/>
                  </a:schemeClr>
                </a:solidFill>
                <a:latin typeface="Franklin Gothic Medium Cond" panose="020B0606030402020204" pitchFamily="34" charset="0"/>
                <a:cs typeface="Arial" charset="0"/>
              </a:rPr>
              <a:t> transaction fits in safe harbor.</a:t>
            </a:r>
          </a:p>
        </p:txBody>
      </p:sp>
      <p:pic>
        <p:nvPicPr>
          <p:cNvPr id="32772" name="Picture 4"/>
          <p:cNvPicPr>
            <a:picLocks noChangeAspect="1" noChangeArrowheads="1"/>
          </p:cNvPicPr>
          <p:nvPr/>
        </p:nvPicPr>
        <p:blipFill>
          <a:blip r:embed="rId3" cstate="print"/>
          <a:srcRect/>
          <a:stretch>
            <a:fillRect/>
          </a:stretch>
        </p:blipFill>
        <p:spPr bwMode="auto">
          <a:xfrm>
            <a:off x="381000" y="1371600"/>
            <a:ext cx="2668588" cy="3429000"/>
          </a:xfrm>
          <a:prstGeom prst="rect">
            <a:avLst/>
          </a:prstGeom>
          <a:noFill/>
          <a:ln w="9525">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6629400" y="1371600"/>
            <a:ext cx="2282825" cy="3505200"/>
          </a:xfrm>
          <a:prstGeom prst="rect">
            <a:avLst/>
          </a:prstGeom>
          <a:noFill/>
          <a:ln w="9525">
            <a:noFill/>
            <a:miter lim="800000"/>
            <a:headEnd/>
            <a:tailEnd/>
          </a:ln>
        </p:spPr>
      </p:pic>
      <p:sp>
        <p:nvSpPr>
          <p:cNvPr id="32774" name="AutoShape 6"/>
          <p:cNvSpPr>
            <a:spLocks noChangeArrowheads="1"/>
          </p:cNvSpPr>
          <p:nvPr/>
        </p:nvSpPr>
        <p:spPr bwMode="auto">
          <a:xfrm>
            <a:off x="2514600" y="1219200"/>
            <a:ext cx="4495800" cy="1676400"/>
          </a:xfrm>
          <a:prstGeom prst="leftRightArrow">
            <a:avLst>
              <a:gd name="adj1" fmla="val 50000"/>
              <a:gd name="adj2" fmla="val 53636"/>
            </a:avLst>
          </a:prstGeom>
          <a:solidFill>
            <a:srgbClr val="99CC00"/>
          </a:solidFill>
          <a:ln w="9525">
            <a:solidFill>
              <a:schemeClr val="tx1"/>
            </a:solidFill>
            <a:miter lim="800000"/>
            <a:headEnd/>
            <a:tailEnd/>
          </a:ln>
        </p:spPr>
        <p:txBody>
          <a:bodyPr wrap="none" anchor="ctr"/>
          <a:lstStyle/>
          <a:p>
            <a:pPr algn="ctr" eaLnBrk="0" hangingPunct="0"/>
            <a:endParaRPr lang="en-US">
              <a:solidFill>
                <a:srgbClr val="99CC00"/>
              </a:solidFill>
              <a:cs typeface="Arial" charset="0"/>
            </a:endParaRPr>
          </a:p>
        </p:txBody>
      </p:sp>
      <p:sp>
        <p:nvSpPr>
          <p:cNvPr id="32775" name="AutoShape 7"/>
          <p:cNvSpPr>
            <a:spLocks noChangeArrowheads="1"/>
          </p:cNvSpPr>
          <p:nvPr/>
        </p:nvSpPr>
        <p:spPr bwMode="auto">
          <a:xfrm>
            <a:off x="2362200" y="2971800"/>
            <a:ext cx="4191000" cy="1371600"/>
          </a:xfrm>
          <a:prstGeom prst="leftArrow">
            <a:avLst>
              <a:gd name="adj1" fmla="val 50000"/>
              <a:gd name="adj2" fmla="val 80882"/>
            </a:avLst>
          </a:prstGeom>
          <a:solidFill>
            <a:srgbClr val="FF0000"/>
          </a:solidFill>
          <a:ln w="9525">
            <a:solidFill>
              <a:schemeClr val="tx1"/>
            </a:solidFill>
            <a:miter lim="800000"/>
            <a:headEnd/>
            <a:tailEnd/>
          </a:ln>
        </p:spPr>
        <p:txBody>
          <a:bodyPr wrap="none" anchor="ctr"/>
          <a:lstStyle/>
          <a:p>
            <a:endParaRPr lang="en-US" dirty="0">
              <a:solidFill>
                <a:srgbClr val="FF0000"/>
              </a:solidFill>
            </a:endParaRPr>
          </a:p>
        </p:txBody>
      </p:sp>
      <p:sp>
        <p:nvSpPr>
          <p:cNvPr id="32776" name="Text Box 8"/>
          <p:cNvSpPr txBox="1">
            <a:spLocks noChangeArrowheads="1"/>
          </p:cNvSpPr>
          <p:nvPr/>
        </p:nvSpPr>
        <p:spPr bwMode="auto">
          <a:xfrm>
            <a:off x="3048000" y="1676400"/>
            <a:ext cx="3581400" cy="769938"/>
          </a:xfrm>
          <a:prstGeom prst="rect">
            <a:avLst/>
          </a:prstGeom>
          <a:noFill/>
          <a:ln w="9525">
            <a:noFill/>
            <a:miter lim="800000"/>
            <a:headEnd/>
            <a:tailEnd/>
          </a:ln>
        </p:spPr>
        <p:txBody>
          <a:bodyPr>
            <a:spAutoFit/>
          </a:bodyPr>
          <a:lstStyle/>
          <a:p>
            <a:pPr algn="ctr" eaLnBrk="0" hangingPunct="0">
              <a:spcBef>
                <a:spcPct val="50000"/>
              </a:spcBef>
            </a:pPr>
            <a:r>
              <a:rPr lang="en-US" sz="2200">
                <a:solidFill>
                  <a:srgbClr val="000000"/>
                </a:solidFill>
                <a:cs typeface="Arial" charset="0"/>
              </a:rPr>
              <a:t>Financial Relationship w/physician or family</a:t>
            </a:r>
          </a:p>
        </p:txBody>
      </p:sp>
      <p:sp>
        <p:nvSpPr>
          <p:cNvPr id="32777" name="Text Box 9"/>
          <p:cNvSpPr txBox="1">
            <a:spLocks noChangeArrowheads="1"/>
          </p:cNvSpPr>
          <p:nvPr/>
        </p:nvSpPr>
        <p:spPr bwMode="auto">
          <a:xfrm>
            <a:off x="3352800" y="3429000"/>
            <a:ext cx="3276600" cy="430213"/>
          </a:xfrm>
          <a:prstGeom prst="rect">
            <a:avLst/>
          </a:prstGeom>
          <a:noFill/>
          <a:ln w="9525">
            <a:noFill/>
            <a:miter lim="800000"/>
            <a:headEnd/>
            <a:tailEnd/>
          </a:ln>
        </p:spPr>
        <p:txBody>
          <a:bodyPr>
            <a:spAutoFit/>
          </a:bodyPr>
          <a:lstStyle/>
          <a:p>
            <a:pPr algn="ctr" eaLnBrk="0" hangingPunct="0">
              <a:spcBef>
                <a:spcPct val="50000"/>
              </a:spcBef>
            </a:pPr>
            <a:r>
              <a:rPr lang="en-US" sz="2200">
                <a:solidFill>
                  <a:srgbClr val="000000"/>
                </a:solidFill>
                <a:cs typeface="Arial" charset="0"/>
              </a:rPr>
              <a:t>Referrals for DHS</a:t>
            </a:r>
          </a:p>
        </p:txBody>
      </p:sp>
      <p:sp>
        <p:nvSpPr>
          <p:cNvPr id="10" name="Title 1"/>
          <p:cNvSpPr txBox="1">
            <a:spLocks/>
          </p:cNvSpPr>
          <p:nvPr/>
        </p:nvSpPr>
        <p:spPr>
          <a:xfrm>
            <a:off x="1905000" y="152400"/>
            <a:ext cx="6858000" cy="563562"/>
          </a:xfrm>
          <a:prstGeom prst="rect">
            <a:avLst/>
          </a:prstGeom>
        </p:spPr>
        <p:txBody>
          <a:bodyPr>
            <a:noAutofit/>
          </a:bodyPr>
          <a:lst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a:lstStyle>
          <a:p>
            <a:r>
              <a:rPr lang="en-US" sz="4000" dirty="0" smtClean="0"/>
              <a:t>Stark</a:t>
            </a:r>
            <a:endParaRPr lang="en-US" sz="4000" dirty="0"/>
          </a:p>
        </p:txBody>
      </p:sp>
    </p:spTree>
    <p:extLst>
      <p:ext uri="{BB962C8B-B14F-4D97-AF65-F5344CB8AC3E}">
        <p14:creationId xmlns:p14="http://schemas.microsoft.com/office/powerpoint/2010/main" val="1759504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dirty="0" smtClean="0"/>
              <a:t>Stark</a:t>
            </a:r>
          </a:p>
        </p:txBody>
      </p:sp>
      <p:sp>
        <p:nvSpPr>
          <p:cNvPr id="29699" name="Rectangle 3"/>
          <p:cNvSpPr>
            <a:spLocks noGrp="1" noChangeArrowheads="1"/>
          </p:cNvSpPr>
          <p:nvPr>
            <p:ph type="body" idx="1"/>
          </p:nvPr>
        </p:nvSpPr>
        <p:spPr>
          <a:xfrm>
            <a:off x="457200" y="1219200"/>
            <a:ext cx="8229600" cy="4267200"/>
          </a:xfrm>
        </p:spPr>
        <p:txBody>
          <a:bodyPr>
            <a:noAutofit/>
          </a:bodyPr>
          <a:lstStyle/>
          <a:p>
            <a:pPr eaLnBrk="1" hangingPunct="1">
              <a:lnSpc>
                <a:spcPct val="90000"/>
              </a:lnSpc>
            </a:pPr>
            <a:r>
              <a:rPr lang="en-US" sz="2800" dirty="0" smtClean="0"/>
              <a:t>Penalties</a:t>
            </a:r>
          </a:p>
          <a:p>
            <a:pPr lvl="1" eaLnBrk="1" hangingPunct="1">
              <a:lnSpc>
                <a:spcPct val="90000"/>
              </a:lnSpc>
            </a:pPr>
            <a:r>
              <a:rPr lang="en-US" dirty="0" smtClean="0"/>
              <a:t>No payment for services provided per improper referral.</a:t>
            </a:r>
          </a:p>
          <a:p>
            <a:pPr lvl="1" eaLnBrk="1" hangingPunct="1">
              <a:lnSpc>
                <a:spcPct val="90000"/>
              </a:lnSpc>
            </a:pPr>
            <a:r>
              <a:rPr lang="en-US" dirty="0" smtClean="0"/>
              <a:t>Repayment of payments improperly received within 60 days.</a:t>
            </a:r>
          </a:p>
          <a:p>
            <a:pPr lvl="1" eaLnBrk="1" hangingPunct="1">
              <a:lnSpc>
                <a:spcPct val="90000"/>
              </a:lnSpc>
            </a:pPr>
            <a:r>
              <a:rPr lang="en-US" dirty="0" smtClean="0"/>
              <a:t>Civil penalties.</a:t>
            </a:r>
          </a:p>
          <a:p>
            <a:pPr lvl="2" eaLnBrk="1" hangingPunct="1">
              <a:lnSpc>
                <a:spcPct val="90000"/>
              </a:lnSpc>
            </a:pPr>
            <a:r>
              <a:rPr lang="en-US" sz="2800" dirty="0" smtClean="0"/>
              <a:t>$15,000 per claim submitted</a:t>
            </a:r>
          </a:p>
          <a:p>
            <a:pPr lvl="2" eaLnBrk="1" hangingPunct="1">
              <a:lnSpc>
                <a:spcPct val="90000"/>
              </a:lnSpc>
            </a:pPr>
            <a:r>
              <a:rPr lang="en-US" sz="2800" dirty="0" smtClean="0"/>
              <a:t>$100,000 per scheme</a:t>
            </a:r>
          </a:p>
          <a:p>
            <a:pPr eaLnBrk="1" hangingPunct="1">
              <a:lnSpc>
                <a:spcPct val="90000"/>
              </a:lnSpc>
              <a:buNone/>
            </a:pPr>
            <a:r>
              <a:rPr lang="en-US" sz="2000" dirty="0" smtClean="0"/>
              <a:t>(42 </a:t>
            </a:r>
            <a:r>
              <a:rPr lang="en-US" sz="2000" dirty="0" err="1" smtClean="0"/>
              <a:t>CFR</a:t>
            </a:r>
            <a:r>
              <a:rPr lang="en-US" sz="2000" dirty="0" smtClean="0"/>
              <a:t> 411.353, 1001.102(a)(5), and 1001.103(b))</a:t>
            </a:r>
          </a:p>
          <a:p>
            <a:pPr eaLnBrk="1" hangingPunct="1">
              <a:lnSpc>
                <a:spcPct val="90000"/>
              </a:lnSpc>
            </a:pPr>
            <a:r>
              <a:rPr lang="en-US" sz="2800" dirty="0" smtClean="0"/>
              <a:t>May also constitute Anti-Kickback Statute violation</a:t>
            </a:r>
          </a:p>
          <a:p>
            <a:pPr eaLnBrk="1" hangingPunct="1">
              <a:lnSpc>
                <a:spcPct val="90000"/>
              </a:lnSpc>
            </a:pPr>
            <a:r>
              <a:rPr lang="en-US" sz="2800" dirty="0" smtClean="0"/>
              <a:t>May trigger False Claims Act.</a:t>
            </a:r>
          </a:p>
        </p:txBody>
      </p:sp>
    </p:spTree>
    <p:extLst>
      <p:ext uri="{BB962C8B-B14F-4D97-AF65-F5344CB8AC3E}">
        <p14:creationId xmlns:p14="http://schemas.microsoft.com/office/powerpoint/2010/main" val="1543388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Stark</a:t>
            </a:r>
            <a:endParaRPr lang="en-US" dirty="0"/>
          </a:p>
        </p:txBody>
      </p:sp>
      <p:sp>
        <p:nvSpPr>
          <p:cNvPr id="3" name="Content Placeholder 2"/>
          <p:cNvSpPr>
            <a:spLocks noGrp="1"/>
          </p:cNvSpPr>
          <p:nvPr>
            <p:ph idx="1"/>
          </p:nvPr>
        </p:nvSpPr>
        <p:spPr>
          <a:xfrm>
            <a:off x="304800" y="1143000"/>
            <a:ext cx="8534400" cy="4724400"/>
          </a:xfrm>
        </p:spPr>
        <p:txBody>
          <a:bodyPr>
            <a:noAutofit/>
          </a:bodyPr>
          <a:lstStyle/>
          <a:p>
            <a:r>
              <a:rPr lang="en-US" sz="2800" dirty="0" smtClean="0"/>
              <a:t>Cannot bill or receive payment for services for prohibited referrals during the “period of disallowance.”</a:t>
            </a:r>
          </a:p>
          <a:p>
            <a:pPr lvl="1"/>
            <a:r>
              <a:rPr lang="en-US" dirty="0" smtClean="0"/>
              <a:t>Begins when financial relationship fails to satisfy one of the safe harbors.</a:t>
            </a:r>
          </a:p>
          <a:p>
            <a:pPr lvl="1"/>
            <a:r>
              <a:rPr lang="en-US" dirty="0" smtClean="0"/>
              <a:t>Ends when:</a:t>
            </a:r>
          </a:p>
          <a:p>
            <a:pPr lvl="2"/>
            <a:r>
              <a:rPr lang="en-US" sz="2800" dirty="0" smtClean="0"/>
              <a:t>Relationship brought into compliance, and</a:t>
            </a:r>
          </a:p>
          <a:p>
            <a:pPr lvl="2"/>
            <a:r>
              <a:rPr lang="en-US" sz="2800" dirty="0" smtClean="0"/>
              <a:t>Amounts overpaid or underpaid are repaid.</a:t>
            </a:r>
          </a:p>
          <a:p>
            <a:pPr>
              <a:buFont typeface="Arial" pitchFamily="34" charset="0"/>
              <a:buChar char="•"/>
            </a:pPr>
            <a:r>
              <a:rPr lang="en-US" sz="2800" dirty="0" smtClean="0"/>
              <a:t>Prospective compliance alone does not end the period of noncompliance.</a:t>
            </a:r>
          </a:p>
          <a:p>
            <a:pPr>
              <a:buNone/>
            </a:pPr>
            <a:r>
              <a:rPr lang="en-US" sz="2000" dirty="0" smtClean="0"/>
              <a:t>(42 </a:t>
            </a:r>
            <a:r>
              <a:rPr lang="en-US" sz="2000" dirty="0" err="1" smtClean="0"/>
              <a:t>CFR</a:t>
            </a:r>
            <a:r>
              <a:rPr lang="en-US" sz="2000" dirty="0" smtClean="0"/>
              <a:t> 411.353(c)(1))</a:t>
            </a:r>
          </a:p>
        </p:txBody>
      </p:sp>
    </p:spTree>
    <p:extLst>
      <p:ext uri="{BB962C8B-B14F-4D97-AF65-F5344CB8AC3E}">
        <p14:creationId xmlns:p14="http://schemas.microsoft.com/office/powerpoint/2010/main" val="337844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a:t>
            </a:r>
            <a:endParaRPr lang="en-US" dirty="0"/>
          </a:p>
        </p:txBody>
      </p:sp>
      <p:sp>
        <p:nvSpPr>
          <p:cNvPr id="3" name="Content Placeholder 2"/>
          <p:cNvSpPr>
            <a:spLocks noGrp="1"/>
          </p:cNvSpPr>
          <p:nvPr>
            <p:ph idx="1"/>
          </p:nvPr>
        </p:nvSpPr>
        <p:spPr>
          <a:xfrm>
            <a:off x="4876800" y="914400"/>
            <a:ext cx="4038600" cy="4876800"/>
          </a:xfrm>
        </p:spPr>
        <p:txBody>
          <a:bodyPr>
            <a:noAutofit/>
          </a:bodyPr>
          <a:lstStyle/>
          <a:p>
            <a:r>
              <a:rPr lang="en-US" sz="2400" dirty="0" smtClean="0"/>
              <a:t>Key fraud and abuse laws</a:t>
            </a:r>
          </a:p>
          <a:p>
            <a:pPr lvl="1"/>
            <a:r>
              <a:rPr lang="en-US" sz="2400" dirty="0" smtClean="0"/>
              <a:t>False Claims Act</a:t>
            </a:r>
          </a:p>
          <a:p>
            <a:pPr lvl="1"/>
            <a:r>
              <a:rPr lang="en-US" sz="2400" dirty="0" smtClean="0"/>
              <a:t>Anti-Kickback Statute</a:t>
            </a:r>
          </a:p>
          <a:p>
            <a:pPr lvl="1"/>
            <a:r>
              <a:rPr lang="en-US" sz="2400" dirty="0" smtClean="0"/>
              <a:t>Ethics in Physician Referrals Act (“Stark”)</a:t>
            </a:r>
          </a:p>
          <a:p>
            <a:pPr lvl="1"/>
            <a:r>
              <a:rPr lang="en-US" sz="2400" dirty="0" smtClean="0"/>
              <a:t>Civil Monetary Penalties Law</a:t>
            </a:r>
          </a:p>
          <a:p>
            <a:pPr lvl="1"/>
            <a:r>
              <a:rPr lang="en-US" sz="2400" dirty="0" smtClean="0"/>
              <a:t>Idaho Statutes</a:t>
            </a:r>
          </a:p>
          <a:p>
            <a:r>
              <a:rPr lang="en-US" sz="2400" dirty="0" smtClean="0"/>
              <a:t>Report and repayment obligations</a:t>
            </a:r>
          </a:p>
          <a:p>
            <a:r>
              <a:rPr lang="en-US" sz="2400" dirty="0" smtClean="0"/>
              <a:t>Compliance programs</a:t>
            </a:r>
          </a:p>
        </p:txBody>
      </p:sp>
      <p:pic>
        <p:nvPicPr>
          <p:cNvPr id="5" name="Picture 4" descr="GriffithPrintAd"/>
          <p:cNvPicPr>
            <a:picLocks noChangeAspect="1" noChangeArrowheads="1"/>
          </p:cNvPicPr>
          <p:nvPr/>
        </p:nvPicPr>
        <p:blipFill>
          <a:blip r:embed="rId3" cstate="print"/>
          <a:srcRect/>
          <a:stretch>
            <a:fillRect/>
          </a:stretch>
        </p:blipFill>
        <p:spPr bwMode="auto">
          <a:xfrm>
            <a:off x="114300" y="914400"/>
            <a:ext cx="4559991" cy="5029200"/>
          </a:xfrm>
          <a:prstGeom prst="rect">
            <a:avLst/>
          </a:prstGeom>
          <a:noFill/>
          <a:ln w="9525">
            <a:noFill/>
            <a:miter lim="800000"/>
            <a:headEnd/>
            <a:tailEnd/>
          </a:ln>
        </p:spPr>
      </p:pic>
    </p:spTree>
    <p:extLst>
      <p:ext uri="{BB962C8B-B14F-4D97-AF65-F5344CB8AC3E}">
        <p14:creationId xmlns:p14="http://schemas.microsoft.com/office/powerpoint/2010/main" val="2033894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Stark</a:t>
            </a:r>
            <a:endParaRPr lang="en-US" dirty="0"/>
          </a:p>
        </p:txBody>
      </p:sp>
      <p:grpSp>
        <p:nvGrpSpPr>
          <p:cNvPr id="4" name="Group 3"/>
          <p:cNvGrpSpPr/>
          <p:nvPr/>
        </p:nvGrpSpPr>
        <p:grpSpPr>
          <a:xfrm>
            <a:off x="533400" y="914400"/>
            <a:ext cx="8108777" cy="5029200"/>
            <a:chOff x="539303" y="914400"/>
            <a:chExt cx="8368954" cy="5377448"/>
          </a:xfrm>
        </p:grpSpPr>
        <p:pic>
          <p:nvPicPr>
            <p:cNvPr id="1026" name="Picture 2" descr="http://pulsemagonline.com/wp-content/uploads/2012/11/warning_sign.png"/>
            <p:cNvPicPr>
              <a:picLocks noChangeAspect="1" noChangeArrowheads="1"/>
            </p:cNvPicPr>
            <p:nvPr/>
          </p:nvPicPr>
          <p:blipFill>
            <a:blip r:embed="rId3" cstate="print"/>
            <a:srcRect/>
            <a:stretch>
              <a:fillRect/>
            </a:stretch>
          </p:blipFill>
          <p:spPr bwMode="auto">
            <a:xfrm>
              <a:off x="539303" y="914400"/>
              <a:ext cx="8368954" cy="5377448"/>
            </a:xfrm>
            <a:prstGeom prst="rect">
              <a:avLst/>
            </a:prstGeom>
            <a:noFill/>
          </p:spPr>
        </p:pic>
        <p:sp>
          <p:nvSpPr>
            <p:cNvPr id="5" name="TextBox 4"/>
            <p:cNvSpPr txBox="1"/>
            <p:nvPr/>
          </p:nvSpPr>
          <p:spPr>
            <a:xfrm>
              <a:off x="932528" y="3277218"/>
              <a:ext cx="7545334" cy="2863071"/>
            </a:xfrm>
            <a:prstGeom prst="rect">
              <a:avLst/>
            </a:prstGeom>
            <a:noFill/>
          </p:spPr>
          <p:txBody>
            <a:bodyPr wrap="square" rtlCol="0">
              <a:spAutoFit/>
            </a:bodyPr>
            <a:lstStyle/>
            <a:p>
              <a:pPr algn="ctr"/>
              <a:r>
                <a:rPr lang="en-US" sz="4200" b="1" u="sng" dirty="0" smtClean="0">
                  <a:solidFill>
                    <a:srgbClr val="C00000"/>
                  </a:solidFill>
                </a:rPr>
                <a:t>Any</a:t>
              </a:r>
              <a:r>
                <a:rPr lang="en-US" sz="4200" b="1" dirty="0" smtClean="0">
                  <a:solidFill>
                    <a:srgbClr val="C00000"/>
                  </a:solidFill>
                </a:rPr>
                <a:t> financial relationship or item of value between a physician (or their family) and an entity providing DHS. </a:t>
              </a:r>
              <a:endParaRPr lang="en-US" sz="4200" b="1" dirty="0">
                <a:solidFill>
                  <a:srgbClr val="C00000"/>
                </a:solidFill>
              </a:endParaRPr>
            </a:p>
          </p:txBody>
        </p:sp>
      </p:grpSp>
    </p:spTree>
    <p:extLst>
      <p:ext uri="{BB962C8B-B14F-4D97-AF65-F5344CB8AC3E}">
        <p14:creationId xmlns:p14="http://schemas.microsoft.com/office/powerpoint/2010/main" val="2982383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17500600" cy="984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13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dirty="0" smtClean="0"/>
              <a:t>Stark</a:t>
            </a:r>
          </a:p>
        </p:txBody>
      </p:sp>
      <p:sp>
        <p:nvSpPr>
          <p:cNvPr id="11267" name="Rectangle 3"/>
          <p:cNvSpPr>
            <a:spLocks noGrp="1" noChangeArrowheads="1"/>
          </p:cNvSpPr>
          <p:nvPr>
            <p:ph type="body" idx="1"/>
          </p:nvPr>
        </p:nvSpPr>
        <p:spPr>
          <a:xfrm>
            <a:off x="457200" y="1066800"/>
            <a:ext cx="8229600" cy="639762"/>
          </a:xfrm>
        </p:spPr>
        <p:txBody>
          <a:bodyPr>
            <a:noAutofit/>
          </a:bodyPr>
          <a:lstStyle/>
          <a:p>
            <a:pPr eaLnBrk="1" hangingPunct="1">
              <a:lnSpc>
                <a:spcPct val="90000"/>
              </a:lnSpc>
            </a:pPr>
            <a:r>
              <a:rPr lang="en-US" sz="2600" b="0" dirty="0" smtClean="0"/>
              <a:t>Applies to referrals by a </a:t>
            </a:r>
            <a:r>
              <a:rPr lang="en-US" sz="2600" b="0" u="sng" dirty="0" smtClean="0"/>
              <a:t>physician</a:t>
            </a:r>
            <a:r>
              <a:rPr lang="en-US" sz="2600" b="0" dirty="0" smtClean="0"/>
              <a:t> to entities with which the physician (or their family member) has a financial relationship.</a:t>
            </a:r>
          </a:p>
        </p:txBody>
      </p:sp>
      <p:sp>
        <p:nvSpPr>
          <p:cNvPr id="4" name="Content Placeholder 3"/>
          <p:cNvSpPr>
            <a:spLocks noGrp="1"/>
          </p:cNvSpPr>
          <p:nvPr>
            <p:ph sz="half" idx="2"/>
          </p:nvPr>
        </p:nvSpPr>
        <p:spPr>
          <a:xfrm>
            <a:off x="533400" y="1905000"/>
            <a:ext cx="4040188" cy="4114800"/>
          </a:xfrm>
        </p:spPr>
        <p:txBody>
          <a:bodyPr>
            <a:normAutofit/>
          </a:bodyPr>
          <a:lstStyle/>
          <a:p>
            <a:pPr eaLnBrk="1" hangingPunct="1">
              <a:lnSpc>
                <a:spcPct val="90000"/>
              </a:lnSpc>
            </a:pPr>
            <a:r>
              <a:rPr lang="en-US" dirty="0" smtClean="0"/>
              <a:t>Physician =</a:t>
            </a:r>
          </a:p>
          <a:p>
            <a:pPr lvl="1" eaLnBrk="1" hangingPunct="1">
              <a:lnSpc>
                <a:spcPct val="90000"/>
              </a:lnSpc>
            </a:pPr>
            <a:r>
              <a:rPr lang="en-US" sz="2400" dirty="0" smtClean="0"/>
              <a:t>MDs</a:t>
            </a:r>
          </a:p>
          <a:p>
            <a:pPr lvl="1" eaLnBrk="1" hangingPunct="1">
              <a:lnSpc>
                <a:spcPct val="90000"/>
              </a:lnSpc>
            </a:pPr>
            <a:r>
              <a:rPr lang="en-US" sz="2400" dirty="0" err="1" smtClean="0"/>
              <a:t>DOs</a:t>
            </a:r>
            <a:endParaRPr lang="en-US" sz="2400" dirty="0" smtClean="0"/>
          </a:p>
          <a:p>
            <a:pPr lvl="1" eaLnBrk="1" hangingPunct="1">
              <a:lnSpc>
                <a:spcPct val="90000"/>
              </a:lnSpc>
            </a:pPr>
            <a:r>
              <a:rPr lang="en-US" sz="2400" dirty="0" smtClean="0"/>
              <a:t>Oral surgeons</a:t>
            </a:r>
          </a:p>
          <a:p>
            <a:pPr lvl="1" eaLnBrk="1" hangingPunct="1">
              <a:lnSpc>
                <a:spcPct val="90000"/>
              </a:lnSpc>
            </a:pPr>
            <a:r>
              <a:rPr lang="en-US" sz="2400" dirty="0" smtClean="0"/>
              <a:t>Dentists</a:t>
            </a:r>
          </a:p>
          <a:p>
            <a:pPr lvl="1" eaLnBrk="1" hangingPunct="1">
              <a:lnSpc>
                <a:spcPct val="90000"/>
              </a:lnSpc>
            </a:pPr>
            <a:r>
              <a:rPr lang="en-US" sz="2400" dirty="0" smtClean="0"/>
              <a:t>Podiatrists</a:t>
            </a:r>
          </a:p>
          <a:p>
            <a:pPr lvl="1" eaLnBrk="1" hangingPunct="1">
              <a:lnSpc>
                <a:spcPct val="90000"/>
              </a:lnSpc>
            </a:pPr>
            <a:r>
              <a:rPr lang="en-US" sz="2400" dirty="0" smtClean="0"/>
              <a:t>Optometrists</a:t>
            </a:r>
          </a:p>
          <a:p>
            <a:pPr lvl="1" eaLnBrk="1" hangingPunct="1">
              <a:lnSpc>
                <a:spcPct val="90000"/>
              </a:lnSpc>
            </a:pPr>
            <a:r>
              <a:rPr lang="en-US" sz="2400" dirty="0" smtClean="0"/>
              <a:t>Chiropractors</a:t>
            </a:r>
          </a:p>
          <a:p>
            <a:pPr eaLnBrk="1" hangingPunct="1">
              <a:lnSpc>
                <a:spcPct val="90000"/>
              </a:lnSpc>
              <a:spcBef>
                <a:spcPts val="1200"/>
              </a:spcBef>
              <a:buNone/>
            </a:pPr>
            <a:r>
              <a:rPr lang="en-US" sz="2000" dirty="0" smtClean="0"/>
              <a:t>(42 </a:t>
            </a:r>
            <a:r>
              <a:rPr lang="en-US" sz="2000" dirty="0" err="1" smtClean="0"/>
              <a:t>CFR</a:t>
            </a:r>
            <a:r>
              <a:rPr lang="en-US" sz="2000" dirty="0" smtClean="0"/>
              <a:t> 411.351)</a:t>
            </a:r>
          </a:p>
          <a:p>
            <a:endParaRPr lang="en-US" dirty="0"/>
          </a:p>
        </p:txBody>
      </p:sp>
      <p:sp>
        <p:nvSpPr>
          <p:cNvPr id="6" name="Content Placeholder 5"/>
          <p:cNvSpPr>
            <a:spLocks noGrp="1"/>
          </p:cNvSpPr>
          <p:nvPr>
            <p:ph sz="quarter" idx="4"/>
          </p:nvPr>
        </p:nvSpPr>
        <p:spPr>
          <a:xfrm>
            <a:off x="4572000" y="1905000"/>
            <a:ext cx="4041775" cy="4038600"/>
          </a:xfrm>
        </p:spPr>
        <p:txBody>
          <a:bodyPr/>
          <a:lstStyle/>
          <a:p>
            <a:pPr eaLnBrk="1" hangingPunct="1">
              <a:lnSpc>
                <a:spcPct val="90000"/>
              </a:lnSpc>
            </a:pPr>
            <a:r>
              <a:rPr lang="en-US" dirty="0" smtClean="0"/>
              <a:t>Family member =</a:t>
            </a:r>
          </a:p>
          <a:p>
            <a:pPr lvl="1" eaLnBrk="1" hangingPunct="1">
              <a:lnSpc>
                <a:spcPct val="90000"/>
              </a:lnSpc>
            </a:pPr>
            <a:r>
              <a:rPr lang="en-US" sz="2400" dirty="0" smtClean="0"/>
              <a:t>Spouse</a:t>
            </a:r>
          </a:p>
          <a:p>
            <a:pPr lvl="1" eaLnBrk="1" hangingPunct="1">
              <a:lnSpc>
                <a:spcPct val="90000"/>
              </a:lnSpc>
            </a:pPr>
            <a:r>
              <a:rPr lang="en-US" sz="2400" dirty="0" smtClean="0"/>
              <a:t>Parent, child</a:t>
            </a:r>
          </a:p>
          <a:p>
            <a:pPr lvl="1" eaLnBrk="1" hangingPunct="1">
              <a:lnSpc>
                <a:spcPct val="90000"/>
              </a:lnSpc>
            </a:pPr>
            <a:r>
              <a:rPr lang="en-US" sz="2400" dirty="0" smtClean="0"/>
              <a:t>Sibling</a:t>
            </a:r>
          </a:p>
          <a:p>
            <a:pPr lvl="1" eaLnBrk="1" hangingPunct="1">
              <a:lnSpc>
                <a:spcPct val="90000"/>
              </a:lnSpc>
            </a:pPr>
            <a:r>
              <a:rPr lang="en-US" sz="2400" dirty="0" smtClean="0"/>
              <a:t>Stepparent, stepchild, stepsibling</a:t>
            </a:r>
          </a:p>
          <a:p>
            <a:pPr lvl="1" eaLnBrk="1" hangingPunct="1">
              <a:lnSpc>
                <a:spcPct val="90000"/>
              </a:lnSpc>
            </a:pPr>
            <a:r>
              <a:rPr lang="en-US" sz="2400" dirty="0" smtClean="0"/>
              <a:t>Grandparent, grandchild</a:t>
            </a:r>
          </a:p>
          <a:p>
            <a:pPr lvl="1" eaLnBrk="1" hangingPunct="1">
              <a:lnSpc>
                <a:spcPct val="90000"/>
              </a:lnSpc>
            </a:pPr>
            <a:r>
              <a:rPr lang="en-US" sz="2400" dirty="0" smtClean="0"/>
              <a:t>In-law</a:t>
            </a:r>
          </a:p>
          <a:p>
            <a:endParaRPr lang="en-US" dirty="0"/>
          </a:p>
        </p:txBody>
      </p:sp>
    </p:spTree>
    <p:extLst>
      <p:ext uri="{BB962C8B-B14F-4D97-AF65-F5344CB8AC3E}">
        <p14:creationId xmlns:p14="http://schemas.microsoft.com/office/powerpoint/2010/main" val="1765600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81000" y="990600"/>
            <a:ext cx="8382000" cy="5105400"/>
          </a:xfrm>
        </p:spPr>
        <p:txBody>
          <a:bodyPr>
            <a:noAutofit/>
          </a:bodyPr>
          <a:lstStyle/>
          <a:p>
            <a:pPr eaLnBrk="1" hangingPunct="1">
              <a:lnSpc>
                <a:spcPct val="90000"/>
              </a:lnSpc>
            </a:pPr>
            <a:r>
              <a:rPr lang="en-US" sz="2800" dirty="0" smtClean="0"/>
              <a:t>Applies to referrals by physician to entities with which physician (or their family member) has </a:t>
            </a:r>
            <a:r>
              <a:rPr lang="en-US" sz="2800" u="sng" dirty="0" smtClean="0"/>
              <a:t>financial relationship</a:t>
            </a:r>
            <a:r>
              <a:rPr lang="en-US" sz="2800" dirty="0" smtClean="0"/>
              <a:t>.</a:t>
            </a:r>
          </a:p>
          <a:p>
            <a:pPr lvl="1" eaLnBrk="1" hangingPunct="1">
              <a:lnSpc>
                <a:spcPct val="90000"/>
              </a:lnSpc>
            </a:pPr>
            <a:r>
              <a:rPr lang="en-US" sz="2600" dirty="0" smtClean="0"/>
              <a:t>Direct relationship.</a:t>
            </a:r>
          </a:p>
          <a:p>
            <a:pPr lvl="1" eaLnBrk="1" hangingPunct="1">
              <a:lnSpc>
                <a:spcPct val="90000"/>
              </a:lnSpc>
            </a:pPr>
            <a:r>
              <a:rPr lang="en-US" sz="2600" dirty="0" smtClean="0"/>
              <a:t>Indirect relationship (e.g., through ownership in another entity).</a:t>
            </a:r>
          </a:p>
          <a:p>
            <a:pPr eaLnBrk="1" hangingPunct="1">
              <a:lnSpc>
                <a:spcPct val="90000"/>
              </a:lnSpc>
            </a:pPr>
            <a:r>
              <a:rPr lang="en-US" sz="2800" dirty="0" smtClean="0"/>
              <a:t>Financial relationship = </a:t>
            </a:r>
          </a:p>
          <a:p>
            <a:pPr lvl="1" eaLnBrk="1" hangingPunct="1">
              <a:lnSpc>
                <a:spcPct val="90000"/>
              </a:lnSpc>
            </a:pPr>
            <a:r>
              <a:rPr lang="en-US" sz="2600" dirty="0" smtClean="0"/>
              <a:t>Ownership or investment:  stocks, bonds, partnership, membership shares, secured loans, securities, etc.</a:t>
            </a:r>
          </a:p>
          <a:p>
            <a:pPr lvl="1" eaLnBrk="1" hangingPunct="1">
              <a:lnSpc>
                <a:spcPct val="90000"/>
              </a:lnSpc>
            </a:pPr>
            <a:r>
              <a:rPr lang="en-US" sz="2600" dirty="0" smtClean="0"/>
              <a:t>Compensation:  employment, contract, lease, payments, gifts, free or discounted items, and virtually any other exchange of remuneration.</a:t>
            </a:r>
          </a:p>
          <a:p>
            <a:pPr eaLnBrk="1" hangingPunct="1">
              <a:lnSpc>
                <a:spcPct val="90000"/>
              </a:lnSpc>
              <a:spcBef>
                <a:spcPts val="1200"/>
              </a:spcBef>
              <a:buNone/>
            </a:pPr>
            <a:r>
              <a:rPr lang="en-US" sz="2000" dirty="0" smtClean="0"/>
              <a:t>(42 </a:t>
            </a:r>
            <a:r>
              <a:rPr lang="en-US" sz="2000" dirty="0" err="1" smtClean="0"/>
              <a:t>CFR</a:t>
            </a:r>
            <a:r>
              <a:rPr lang="en-US" sz="2000" dirty="0" smtClean="0"/>
              <a:t> 411.351 and .354)</a:t>
            </a:r>
          </a:p>
        </p:txBody>
      </p:sp>
      <p:sp>
        <p:nvSpPr>
          <p:cNvPr id="2" name="Title 1"/>
          <p:cNvSpPr>
            <a:spLocks noGrp="1"/>
          </p:cNvSpPr>
          <p:nvPr>
            <p:ph type="title"/>
          </p:nvPr>
        </p:nvSpPr>
        <p:spPr/>
        <p:txBody>
          <a:bodyPr>
            <a:normAutofit fontScale="90000"/>
          </a:bodyPr>
          <a:lstStyle/>
          <a:p>
            <a:r>
              <a:rPr lang="en-US" dirty="0" smtClean="0"/>
              <a:t>Stark</a:t>
            </a:r>
            <a:endParaRPr lang="en-US" dirty="0"/>
          </a:p>
        </p:txBody>
      </p:sp>
    </p:spTree>
    <p:extLst>
      <p:ext uri="{BB962C8B-B14F-4D97-AF65-F5344CB8AC3E}">
        <p14:creationId xmlns:p14="http://schemas.microsoft.com/office/powerpoint/2010/main" val="2677201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dirty="0" smtClean="0"/>
              <a:t>Stark</a:t>
            </a:r>
          </a:p>
        </p:txBody>
      </p:sp>
      <p:sp>
        <p:nvSpPr>
          <p:cNvPr id="13315" name="Rectangle 3"/>
          <p:cNvSpPr>
            <a:spLocks noGrp="1" noChangeArrowheads="1"/>
          </p:cNvSpPr>
          <p:nvPr>
            <p:ph type="body" idx="1"/>
          </p:nvPr>
        </p:nvSpPr>
        <p:spPr>
          <a:xfrm>
            <a:off x="381000" y="990600"/>
            <a:ext cx="8458200" cy="4724400"/>
          </a:xfrm>
        </p:spPr>
        <p:txBody>
          <a:bodyPr>
            <a:noAutofit/>
          </a:bodyPr>
          <a:lstStyle/>
          <a:p>
            <a:pPr eaLnBrk="1" hangingPunct="1">
              <a:lnSpc>
                <a:spcPct val="90000"/>
              </a:lnSpc>
            </a:pPr>
            <a:r>
              <a:rPr lang="en-US" sz="2800" dirty="0" smtClean="0"/>
              <a:t>Applies to </a:t>
            </a:r>
            <a:r>
              <a:rPr lang="en-US" sz="2800" u="sng" dirty="0" smtClean="0"/>
              <a:t>referrals</a:t>
            </a:r>
            <a:r>
              <a:rPr lang="en-US" sz="2800" dirty="0" smtClean="0"/>
              <a:t> (orders, requests, plan of care, certification) by physician for DHS performed by others.</a:t>
            </a:r>
          </a:p>
          <a:p>
            <a:pPr lvl="1" eaLnBrk="1" hangingPunct="1">
              <a:lnSpc>
                <a:spcPct val="90000"/>
              </a:lnSpc>
            </a:pPr>
            <a:r>
              <a:rPr lang="en-US" dirty="0" smtClean="0"/>
              <a:t>Other providers or facilities.</a:t>
            </a:r>
          </a:p>
          <a:p>
            <a:pPr lvl="1" eaLnBrk="1" hangingPunct="1">
              <a:lnSpc>
                <a:spcPct val="90000"/>
              </a:lnSpc>
            </a:pPr>
            <a:r>
              <a:rPr lang="en-US" dirty="0" smtClean="0"/>
              <a:t>Others in physician’s own group.</a:t>
            </a:r>
          </a:p>
          <a:p>
            <a:pPr lvl="1" eaLnBrk="1" hangingPunct="1">
              <a:lnSpc>
                <a:spcPct val="90000"/>
              </a:lnSpc>
            </a:pPr>
            <a:r>
              <a:rPr lang="en-US" dirty="0" smtClean="0"/>
              <a:t>Other employees or contractors.</a:t>
            </a:r>
          </a:p>
          <a:p>
            <a:pPr eaLnBrk="1" hangingPunct="1">
              <a:lnSpc>
                <a:spcPct val="90000"/>
              </a:lnSpc>
            </a:pPr>
            <a:r>
              <a:rPr lang="en-US" sz="2800" dirty="0" smtClean="0"/>
              <a:t>Does </a:t>
            </a:r>
            <a:r>
              <a:rPr lang="en-US" sz="2800" u="sng" dirty="0" smtClean="0"/>
              <a:t>not</a:t>
            </a:r>
            <a:r>
              <a:rPr lang="en-US" sz="2800" dirty="0" smtClean="0"/>
              <a:t> apply to services the physician personally performs.</a:t>
            </a:r>
          </a:p>
          <a:p>
            <a:pPr lvl="1" eaLnBrk="1" hangingPunct="1">
              <a:lnSpc>
                <a:spcPct val="90000"/>
              </a:lnSpc>
            </a:pPr>
            <a:r>
              <a:rPr lang="en-US" dirty="0" smtClean="0"/>
              <a:t>Physician may perform his own DHS.</a:t>
            </a:r>
          </a:p>
          <a:p>
            <a:pPr lvl="1" eaLnBrk="1" hangingPunct="1">
              <a:lnSpc>
                <a:spcPct val="90000"/>
              </a:lnSpc>
            </a:pPr>
            <a:r>
              <a:rPr lang="en-US" dirty="0" smtClean="0"/>
              <a:t>Beware ancillary, technical, facility fees.</a:t>
            </a:r>
          </a:p>
          <a:p>
            <a:pPr eaLnBrk="1" hangingPunct="1">
              <a:lnSpc>
                <a:spcPct val="90000"/>
              </a:lnSpc>
            </a:pPr>
            <a:r>
              <a:rPr lang="en-US" sz="2800" dirty="0" smtClean="0"/>
              <a:t>Does </a:t>
            </a:r>
            <a:r>
              <a:rPr lang="en-US" sz="2800" u="sng" dirty="0" smtClean="0"/>
              <a:t>not</a:t>
            </a:r>
            <a:r>
              <a:rPr lang="en-US" sz="2800" dirty="0" smtClean="0"/>
              <a:t> apply to many services performed by radiologists or pathologists since they usually do not make “referrals”.</a:t>
            </a:r>
          </a:p>
          <a:p>
            <a:pPr eaLnBrk="1" hangingPunct="1">
              <a:lnSpc>
                <a:spcPct val="90000"/>
              </a:lnSpc>
              <a:spcBef>
                <a:spcPts val="1200"/>
              </a:spcBef>
              <a:buNone/>
            </a:pPr>
            <a:r>
              <a:rPr lang="en-US" sz="2000" dirty="0" smtClean="0"/>
              <a:t>(42 </a:t>
            </a:r>
            <a:r>
              <a:rPr lang="en-US" sz="2000" dirty="0" err="1" smtClean="0"/>
              <a:t>CFR</a:t>
            </a:r>
            <a:r>
              <a:rPr lang="en-US" sz="2000" dirty="0" smtClean="0"/>
              <a:t> 411.351)</a:t>
            </a:r>
          </a:p>
        </p:txBody>
      </p:sp>
    </p:spTree>
    <p:extLst>
      <p:ext uri="{BB962C8B-B14F-4D97-AF65-F5344CB8AC3E}">
        <p14:creationId xmlns:p14="http://schemas.microsoft.com/office/powerpoint/2010/main" val="3389718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990600"/>
            <a:ext cx="8458200" cy="5105400"/>
          </a:xfrm>
        </p:spPr>
        <p:txBody>
          <a:bodyPr>
            <a:normAutofit lnSpcReduction="10000"/>
          </a:bodyPr>
          <a:lstStyle/>
          <a:p>
            <a:pPr eaLnBrk="1" hangingPunct="1">
              <a:lnSpc>
                <a:spcPct val="90000"/>
              </a:lnSpc>
            </a:pPr>
            <a:r>
              <a:rPr lang="en-US" sz="2800" dirty="0" smtClean="0"/>
              <a:t>Applies to referrals for </a:t>
            </a:r>
            <a:r>
              <a:rPr lang="en-US" sz="2800" u="sng" dirty="0" smtClean="0"/>
              <a:t>designated health services</a:t>
            </a:r>
            <a:r>
              <a:rPr lang="en-US" sz="2800" dirty="0" smtClean="0"/>
              <a:t> (“DHS”) payable in whole or part by Medicare.</a:t>
            </a:r>
          </a:p>
          <a:p>
            <a:pPr lvl="1" eaLnBrk="1" hangingPunct="1">
              <a:lnSpc>
                <a:spcPct val="90000"/>
              </a:lnSpc>
            </a:pPr>
            <a:r>
              <a:rPr lang="en-US" sz="2300" dirty="0" smtClean="0"/>
              <a:t>Inpatient and outpatient hospital services</a:t>
            </a:r>
          </a:p>
          <a:p>
            <a:pPr lvl="1" eaLnBrk="1" hangingPunct="1">
              <a:lnSpc>
                <a:spcPct val="90000"/>
              </a:lnSpc>
            </a:pPr>
            <a:r>
              <a:rPr lang="en-US" sz="2300" dirty="0" smtClean="0"/>
              <a:t>Outpatient prescription drugs</a:t>
            </a:r>
          </a:p>
          <a:p>
            <a:pPr lvl="1" eaLnBrk="1" hangingPunct="1">
              <a:lnSpc>
                <a:spcPct val="90000"/>
              </a:lnSpc>
            </a:pPr>
            <a:r>
              <a:rPr lang="en-US" sz="2300" dirty="0" smtClean="0"/>
              <a:t>Clinical laboratory services</a:t>
            </a:r>
          </a:p>
          <a:p>
            <a:pPr lvl="1" eaLnBrk="1" hangingPunct="1">
              <a:lnSpc>
                <a:spcPct val="90000"/>
              </a:lnSpc>
            </a:pPr>
            <a:r>
              <a:rPr lang="en-US" sz="2300" dirty="0" smtClean="0"/>
              <a:t>Physical, occupational, or speech therapy</a:t>
            </a:r>
          </a:p>
          <a:p>
            <a:pPr lvl="1" eaLnBrk="1" hangingPunct="1">
              <a:lnSpc>
                <a:spcPct val="90000"/>
              </a:lnSpc>
            </a:pPr>
            <a:r>
              <a:rPr lang="en-US" sz="2300" dirty="0" smtClean="0"/>
              <a:t>Home health services</a:t>
            </a:r>
          </a:p>
          <a:p>
            <a:pPr lvl="1" eaLnBrk="1" hangingPunct="1">
              <a:lnSpc>
                <a:spcPct val="90000"/>
              </a:lnSpc>
            </a:pPr>
            <a:r>
              <a:rPr lang="en-US" sz="2300" dirty="0" smtClean="0"/>
              <a:t>Radiology and certain imaging services</a:t>
            </a:r>
          </a:p>
          <a:p>
            <a:pPr lvl="1" eaLnBrk="1" hangingPunct="1">
              <a:lnSpc>
                <a:spcPct val="90000"/>
              </a:lnSpc>
            </a:pPr>
            <a:r>
              <a:rPr lang="en-US" sz="2300" dirty="0" smtClean="0"/>
              <a:t>Radiation therapy and supplies</a:t>
            </a:r>
          </a:p>
          <a:p>
            <a:pPr lvl="1" eaLnBrk="1" hangingPunct="1">
              <a:lnSpc>
                <a:spcPct val="90000"/>
              </a:lnSpc>
            </a:pPr>
            <a:r>
              <a:rPr lang="en-US" sz="2300" dirty="0" smtClean="0"/>
              <a:t>Durable medical equipment and supplies</a:t>
            </a:r>
          </a:p>
          <a:p>
            <a:pPr lvl="1" eaLnBrk="1" hangingPunct="1">
              <a:lnSpc>
                <a:spcPct val="90000"/>
              </a:lnSpc>
            </a:pPr>
            <a:r>
              <a:rPr lang="en-US" sz="2300" dirty="0" err="1" smtClean="0"/>
              <a:t>Parenteral</a:t>
            </a:r>
            <a:r>
              <a:rPr lang="en-US" sz="2300" dirty="0" smtClean="0"/>
              <a:t> and </a:t>
            </a:r>
            <a:r>
              <a:rPr lang="en-US" sz="2300" dirty="0" err="1" smtClean="0"/>
              <a:t>enteral</a:t>
            </a:r>
            <a:r>
              <a:rPr lang="en-US" sz="2300" dirty="0" smtClean="0"/>
              <a:t> nutrients, equipment, and supplies</a:t>
            </a:r>
          </a:p>
          <a:p>
            <a:pPr lvl="1" eaLnBrk="1" hangingPunct="1">
              <a:lnSpc>
                <a:spcPct val="90000"/>
              </a:lnSpc>
            </a:pPr>
            <a:r>
              <a:rPr lang="en-US" sz="2300" dirty="0" smtClean="0"/>
              <a:t>Prosthetics and orthotics</a:t>
            </a:r>
          </a:p>
          <a:p>
            <a:pPr eaLnBrk="1" hangingPunct="1">
              <a:lnSpc>
                <a:spcPct val="90000"/>
              </a:lnSpc>
            </a:pPr>
            <a:r>
              <a:rPr lang="en-US" sz="2400" dirty="0" smtClean="0"/>
              <a:t>CMS website lists some of the affected </a:t>
            </a:r>
            <a:r>
              <a:rPr lang="en-US" sz="2400" dirty="0" err="1" smtClean="0"/>
              <a:t>CPT</a:t>
            </a:r>
            <a:r>
              <a:rPr lang="en-US" sz="2400" dirty="0" smtClean="0"/>
              <a:t> codes.</a:t>
            </a:r>
          </a:p>
          <a:p>
            <a:pPr eaLnBrk="1" hangingPunct="1">
              <a:lnSpc>
                <a:spcPct val="90000"/>
              </a:lnSpc>
              <a:buNone/>
            </a:pPr>
            <a:r>
              <a:rPr lang="en-US" sz="2000" dirty="0" smtClean="0"/>
              <a:t>(42 </a:t>
            </a:r>
            <a:r>
              <a:rPr lang="en-US" sz="2000" dirty="0" err="1" smtClean="0"/>
              <a:t>CFR</a:t>
            </a:r>
            <a:r>
              <a:rPr lang="en-US" sz="2000" dirty="0" smtClean="0"/>
              <a:t> 411.351)</a:t>
            </a:r>
          </a:p>
          <a:p>
            <a:pPr eaLnBrk="1" hangingPunct="1">
              <a:lnSpc>
                <a:spcPct val="90000"/>
              </a:lnSpc>
              <a:buNone/>
            </a:pPr>
            <a:endParaRPr lang="en-US" sz="2400" dirty="0" smtClean="0"/>
          </a:p>
        </p:txBody>
      </p:sp>
      <p:sp>
        <p:nvSpPr>
          <p:cNvPr id="2" name="Title 1"/>
          <p:cNvSpPr>
            <a:spLocks noGrp="1"/>
          </p:cNvSpPr>
          <p:nvPr>
            <p:ph type="title"/>
          </p:nvPr>
        </p:nvSpPr>
        <p:spPr/>
        <p:txBody>
          <a:bodyPr>
            <a:normAutofit fontScale="90000"/>
          </a:bodyPr>
          <a:lstStyle/>
          <a:p>
            <a:r>
              <a:rPr lang="en-US" dirty="0" smtClean="0"/>
              <a:t>Stark</a:t>
            </a:r>
            <a:endParaRPr lang="en-US" dirty="0"/>
          </a:p>
        </p:txBody>
      </p:sp>
    </p:spTree>
    <p:extLst>
      <p:ext uri="{BB962C8B-B14F-4D97-AF65-F5344CB8AC3E}">
        <p14:creationId xmlns:p14="http://schemas.microsoft.com/office/powerpoint/2010/main" val="2197152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dirty="0" smtClean="0"/>
              <a:t>Stark</a:t>
            </a:r>
          </a:p>
        </p:txBody>
      </p:sp>
      <p:sp>
        <p:nvSpPr>
          <p:cNvPr id="15363" name="Rectangle 3"/>
          <p:cNvSpPr>
            <a:spLocks noGrp="1" noChangeArrowheads="1"/>
          </p:cNvSpPr>
          <p:nvPr>
            <p:ph type="body" idx="1"/>
          </p:nvPr>
        </p:nvSpPr>
        <p:spPr>
          <a:xfrm>
            <a:off x="381000" y="1066800"/>
            <a:ext cx="8458200" cy="5105400"/>
          </a:xfrm>
        </p:spPr>
        <p:txBody>
          <a:bodyPr>
            <a:normAutofit/>
          </a:bodyPr>
          <a:lstStyle/>
          <a:p>
            <a:pPr eaLnBrk="1" hangingPunct="1">
              <a:lnSpc>
                <a:spcPct val="90000"/>
              </a:lnSpc>
            </a:pPr>
            <a:r>
              <a:rPr lang="en-US" sz="2800" dirty="0" smtClean="0"/>
              <a:t>Stark does </a:t>
            </a:r>
            <a:r>
              <a:rPr lang="en-US" sz="2800" u="sng" dirty="0" smtClean="0"/>
              <a:t>not</a:t>
            </a:r>
            <a:r>
              <a:rPr lang="en-US" sz="2800" dirty="0" smtClean="0"/>
              <a:t> require intent to violate statute.</a:t>
            </a:r>
          </a:p>
          <a:p>
            <a:pPr lvl="1" eaLnBrk="1" hangingPunct="1">
              <a:lnSpc>
                <a:spcPct val="90000"/>
              </a:lnSpc>
            </a:pPr>
            <a:r>
              <a:rPr lang="en-US" dirty="0" smtClean="0"/>
              <a:t>No “good faith” compliance.</a:t>
            </a:r>
          </a:p>
          <a:p>
            <a:pPr eaLnBrk="1" hangingPunct="1">
              <a:lnSpc>
                <a:spcPct val="90000"/>
              </a:lnSpc>
            </a:pPr>
            <a:r>
              <a:rPr lang="en-US" sz="2800" dirty="0" smtClean="0"/>
              <a:t>To comply with Stark, transaction must either:</a:t>
            </a:r>
          </a:p>
          <a:p>
            <a:pPr lvl="1" eaLnBrk="1" hangingPunct="1">
              <a:lnSpc>
                <a:spcPct val="90000"/>
              </a:lnSpc>
            </a:pPr>
            <a:r>
              <a:rPr lang="en-US" dirty="0" smtClean="0"/>
              <a:t>Fall outside statute, i.e., no “financial relationship” or “referral”, or</a:t>
            </a:r>
          </a:p>
          <a:p>
            <a:pPr lvl="1" eaLnBrk="1" hangingPunct="1">
              <a:lnSpc>
                <a:spcPct val="90000"/>
              </a:lnSpc>
            </a:pPr>
            <a:r>
              <a:rPr lang="en-US" dirty="0" smtClean="0"/>
              <a:t>Fit within regulatory safe harbor.</a:t>
            </a:r>
          </a:p>
          <a:p>
            <a:pPr eaLnBrk="1" hangingPunct="1">
              <a:lnSpc>
                <a:spcPct val="90000"/>
              </a:lnSpc>
            </a:pPr>
            <a:r>
              <a:rPr lang="en-US" sz="2800" dirty="0" smtClean="0"/>
              <a:t>Exception:  Entity may bill for prohibited services rendered per improper referral if entity did not know and did not act in reckless disregard or deliberate indifference concerning the identity of the referring physician.</a:t>
            </a:r>
          </a:p>
          <a:p>
            <a:pPr eaLnBrk="1" hangingPunct="1">
              <a:lnSpc>
                <a:spcPct val="90000"/>
              </a:lnSpc>
              <a:spcBef>
                <a:spcPts val="1200"/>
              </a:spcBef>
              <a:buNone/>
            </a:pPr>
            <a:r>
              <a:rPr lang="en-US" sz="2000" dirty="0" smtClean="0"/>
              <a:t>(42 </a:t>
            </a:r>
            <a:r>
              <a:rPr lang="en-US" sz="2000" dirty="0" err="1" smtClean="0"/>
              <a:t>CFR</a:t>
            </a:r>
            <a:r>
              <a:rPr lang="en-US" sz="2000" dirty="0" smtClean="0"/>
              <a:t> 411.353)</a:t>
            </a:r>
          </a:p>
        </p:txBody>
      </p:sp>
    </p:spTree>
    <p:extLst>
      <p:ext uri="{BB962C8B-B14F-4D97-AF65-F5344CB8AC3E}">
        <p14:creationId xmlns:p14="http://schemas.microsoft.com/office/powerpoint/2010/main" val="418200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81000" y="990600"/>
            <a:ext cx="8382000" cy="5105400"/>
          </a:xfrm>
        </p:spPr>
        <p:txBody>
          <a:bodyPr>
            <a:normAutofit/>
          </a:bodyPr>
          <a:lstStyle/>
          <a:p>
            <a:pPr eaLnBrk="1" hangingPunct="1">
              <a:lnSpc>
                <a:spcPct val="90000"/>
              </a:lnSpc>
            </a:pPr>
            <a:r>
              <a:rPr lang="en-US" sz="2800" dirty="0" smtClean="0"/>
              <a:t>Stark contains numerous safe harbors.</a:t>
            </a:r>
          </a:p>
          <a:p>
            <a:pPr lvl="1" eaLnBrk="1" hangingPunct="1">
              <a:lnSpc>
                <a:spcPct val="90000"/>
              </a:lnSpc>
            </a:pPr>
            <a:r>
              <a:rPr lang="en-US" dirty="0" smtClean="0"/>
              <a:t>Applicable to both ownership/investment and compensation arrangements.</a:t>
            </a:r>
          </a:p>
          <a:p>
            <a:pPr lvl="1" eaLnBrk="1" hangingPunct="1">
              <a:lnSpc>
                <a:spcPct val="90000"/>
              </a:lnSpc>
            </a:pPr>
            <a:r>
              <a:rPr lang="en-US" dirty="0" smtClean="0"/>
              <a:t>Applicable to only ownership/investment arrangements.</a:t>
            </a:r>
          </a:p>
          <a:p>
            <a:pPr lvl="1" eaLnBrk="1" hangingPunct="1">
              <a:lnSpc>
                <a:spcPct val="90000"/>
              </a:lnSpc>
            </a:pPr>
            <a:r>
              <a:rPr lang="en-US" dirty="0" smtClean="0"/>
              <a:t>Applicable to only compensation arrangements.</a:t>
            </a:r>
          </a:p>
          <a:p>
            <a:pPr eaLnBrk="1" hangingPunct="1">
              <a:lnSpc>
                <a:spcPct val="90000"/>
              </a:lnSpc>
            </a:pPr>
            <a:r>
              <a:rPr lang="en-US" sz="2800" dirty="0" smtClean="0"/>
              <a:t>No liability if comply with </a:t>
            </a:r>
            <a:r>
              <a:rPr lang="en-US" sz="2800" u="sng" dirty="0" smtClean="0"/>
              <a:t>all</a:t>
            </a:r>
            <a:r>
              <a:rPr lang="en-US" sz="2800" dirty="0" smtClean="0"/>
              <a:t> the requirements of an applicable safe harbor.</a:t>
            </a:r>
          </a:p>
          <a:p>
            <a:pPr eaLnBrk="1" hangingPunct="1">
              <a:lnSpc>
                <a:spcPct val="90000"/>
              </a:lnSpc>
            </a:pPr>
            <a:r>
              <a:rPr lang="en-US" sz="2800" dirty="0" smtClean="0"/>
              <a:t>Need only comply with one safe harbor for </a:t>
            </a:r>
            <a:r>
              <a:rPr lang="en-US" sz="2800" u="sng" dirty="0" smtClean="0"/>
              <a:t>each</a:t>
            </a:r>
            <a:r>
              <a:rPr lang="en-US" sz="2800" dirty="0" smtClean="0"/>
              <a:t> financial relationship.</a:t>
            </a:r>
          </a:p>
          <a:p>
            <a:pPr eaLnBrk="1" hangingPunct="1">
              <a:lnSpc>
                <a:spcPct val="90000"/>
              </a:lnSpc>
              <a:spcBef>
                <a:spcPts val="1200"/>
              </a:spcBef>
              <a:buNone/>
            </a:pPr>
            <a:r>
              <a:rPr lang="en-US" sz="2000" dirty="0" smtClean="0"/>
              <a:t>(42 </a:t>
            </a:r>
            <a:r>
              <a:rPr lang="en-US" sz="2000" dirty="0" err="1" smtClean="0"/>
              <a:t>CFR</a:t>
            </a:r>
            <a:r>
              <a:rPr lang="en-US" sz="2000" dirty="0" smtClean="0"/>
              <a:t> 411.355-.357)</a:t>
            </a:r>
          </a:p>
        </p:txBody>
      </p:sp>
      <p:sp>
        <p:nvSpPr>
          <p:cNvPr id="2" name="Title 1"/>
          <p:cNvSpPr>
            <a:spLocks noGrp="1"/>
          </p:cNvSpPr>
          <p:nvPr>
            <p:ph type="title"/>
          </p:nvPr>
        </p:nvSpPr>
        <p:spPr/>
        <p:txBody>
          <a:bodyPr>
            <a:normAutofit fontScale="90000"/>
          </a:bodyPr>
          <a:lstStyle/>
          <a:p>
            <a:r>
              <a:rPr lang="en-US" dirty="0" smtClean="0"/>
              <a:t>Stark: Safe Harbors</a:t>
            </a:r>
            <a:endParaRPr lang="en-US" dirty="0"/>
          </a:p>
        </p:txBody>
      </p:sp>
    </p:spTree>
    <p:extLst>
      <p:ext uri="{BB962C8B-B14F-4D97-AF65-F5344CB8AC3E}">
        <p14:creationId xmlns:p14="http://schemas.microsoft.com/office/powerpoint/2010/main" val="1250570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1524000"/>
            <a:ext cx="8686800" cy="4572000"/>
          </a:xfrm>
        </p:spPr>
        <p:txBody>
          <a:bodyPr>
            <a:normAutofit lnSpcReduction="10000"/>
          </a:bodyPr>
          <a:lstStyle/>
          <a:p>
            <a:pPr eaLnBrk="1" hangingPunct="1">
              <a:lnSpc>
                <a:spcPct val="90000"/>
              </a:lnSpc>
            </a:pPr>
            <a:r>
              <a:rPr lang="en-US" sz="2400" dirty="0" smtClean="0"/>
              <a:t>Physician services rendered by another physician in same </a:t>
            </a:r>
            <a:r>
              <a:rPr lang="en-US" sz="2400" u="sng" dirty="0" smtClean="0"/>
              <a:t>group practice</a:t>
            </a:r>
            <a:r>
              <a:rPr lang="en-US" sz="2400" dirty="0" smtClean="0"/>
              <a:t>* or under such physician’s supervision.</a:t>
            </a:r>
          </a:p>
          <a:p>
            <a:pPr eaLnBrk="1" hangingPunct="1">
              <a:lnSpc>
                <a:spcPct val="90000"/>
              </a:lnSpc>
            </a:pPr>
            <a:r>
              <a:rPr lang="en-US" sz="2400" dirty="0" smtClean="0"/>
              <a:t>In-office ancillary services provided through </a:t>
            </a:r>
            <a:r>
              <a:rPr lang="en-US" sz="2400" u="sng" dirty="0" smtClean="0"/>
              <a:t>group practice</a:t>
            </a:r>
            <a:r>
              <a:rPr lang="en-US" sz="2400" dirty="0" smtClean="0"/>
              <a:t>*.</a:t>
            </a:r>
            <a:endParaRPr lang="en-US" sz="2400" dirty="0" smtClean="0">
              <a:solidFill>
                <a:schemeClr val="tx2"/>
              </a:solidFill>
            </a:endParaRPr>
          </a:p>
          <a:p>
            <a:pPr eaLnBrk="1" hangingPunct="1">
              <a:lnSpc>
                <a:spcPct val="90000"/>
              </a:lnSpc>
            </a:pPr>
            <a:r>
              <a:rPr lang="en-US" sz="2400" dirty="0" smtClean="0"/>
              <a:t>Prepaid health plans.</a:t>
            </a:r>
          </a:p>
          <a:p>
            <a:pPr eaLnBrk="1" hangingPunct="1">
              <a:lnSpc>
                <a:spcPct val="90000"/>
              </a:lnSpc>
            </a:pPr>
            <a:r>
              <a:rPr lang="en-US" sz="2400" dirty="0" smtClean="0"/>
              <a:t>Certain services furnished in academic medical center.</a:t>
            </a:r>
          </a:p>
          <a:p>
            <a:pPr eaLnBrk="1" hangingPunct="1">
              <a:lnSpc>
                <a:spcPct val="90000"/>
              </a:lnSpc>
            </a:pPr>
            <a:r>
              <a:rPr lang="en-US" sz="2400" dirty="0" smtClean="0"/>
              <a:t>Implants in </a:t>
            </a:r>
            <a:r>
              <a:rPr lang="en-US" sz="2400" dirty="0" err="1" smtClean="0"/>
              <a:t>ASC</a:t>
            </a:r>
            <a:r>
              <a:rPr lang="en-US" sz="2400" dirty="0" smtClean="0"/>
              <a:t>.</a:t>
            </a:r>
          </a:p>
          <a:p>
            <a:pPr eaLnBrk="1" hangingPunct="1">
              <a:lnSpc>
                <a:spcPct val="90000"/>
              </a:lnSpc>
            </a:pPr>
            <a:r>
              <a:rPr lang="en-US" sz="2400" dirty="0" smtClean="0"/>
              <a:t>Preventive screening tests, immunizations, and vaccines.</a:t>
            </a:r>
          </a:p>
          <a:p>
            <a:pPr eaLnBrk="1" hangingPunct="1">
              <a:lnSpc>
                <a:spcPct val="90000"/>
              </a:lnSpc>
            </a:pPr>
            <a:r>
              <a:rPr lang="en-US" sz="2400" dirty="0" err="1" smtClean="0"/>
              <a:t>EPO</a:t>
            </a:r>
            <a:r>
              <a:rPr lang="en-US" sz="2400" dirty="0" smtClean="0"/>
              <a:t> and other dialysis-related drugs.</a:t>
            </a:r>
          </a:p>
          <a:p>
            <a:pPr eaLnBrk="1" hangingPunct="1">
              <a:lnSpc>
                <a:spcPct val="90000"/>
              </a:lnSpc>
            </a:pPr>
            <a:r>
              <a:rPr lang="en-US" sz="2400" dirty="0" smtClean="0"/>
              <a:t>Eyeglasses and contact lenses following cataract surgery.</a:t>
            </a:r>
          </a:p>
          <a:p>
            <a:pPr eaLnBrk="1" hangingPunct="1">
              <a:lnSpc>
                <a:spcPct val="90000"/>
              </a:lnSpc>
            </a:pPr>
            <a:r>
              <a:rPr lang="en-US" sz="2400" dirty="0" smtClean="0"/>
              <a:t>Intra-family rural referrals.</a:t>
            </a:r>
          </a:p>
          <a:p>
            <a:pPr eaLnBrk="1" hangingPunct="1">
              <a:lnSpc>
                <a:spcPct val="90000"/>
              </a:lnSpc>
              <a:buNone/>
            </a:pPr>
            <a:r>
              <a:rPr lang="en-US" sz="2000" dirty="0" smtClean="0"/>
              <a:t>(42 </a:t>
            </a:r>
            <a:r>
              <a:rPr lang="en-US" sz="2000" dirty="0" err="1" smtClean="0"/>
              <a:t>CFR</a:t>
            </a:r>
            <a:r>
              <a:rPr lang="en-US" sz="2000" dirty="0" smtClean="0"/>
              <a:t> 411.355)</a:t>
            </a:r>
          </a:p>
          <a:p>
            <a:pPr eaLnBrk="1" hangingPunct="1">
              <a:lnSpc>
                <a:spcPct val="90000"/>
              </a:lnSpc>
              <a:buNone/>
            </a:pPr>
            <a:r>
              <a:rPr lang="en-US" sz="2400" dirty="0" smtClean="0"/>
              <a:t>* Must qualify as “group practice” under 42 </a:t>
            </a:r>
            <a:r>
              <a:rPr lang="en-US" sz="2400" dirty="0" err="1" smtClean="0"/>
              <a:t>CFR</a:t>
            </a:r>
            <a:r>
              <a:rPr lang="en-US" sz="2400" dirty="0" smtClean="0"/>
              <a:t> 411.352.</a:t>
            </a:r>
          </a:p>
        </p:txBody>
      </p:sp>
      <p:sp>
        <p:nvSpPr>
          <p:cNvPr id="2" name="Title 1"/>
          <p:cNvSpPr>
            <a:spLocks noGrp="1"/>
          </p:cNvSpPr>
          <p:nvPr>
            <p:ph type="title"/>
          </p:nvPr>
        </p:nvSpPr>
        <p:spPr>
          <a:xfrm>
            <a:off x="1952625" y="503238"/>
            <a:ext cx="7162800" cy="563562"/>
          </a:xfrm>
        </p:spPr>
        <p:txBody>
          <a:bodyPr>
            <a:noAutofit/>
          </a:bodyPr>
          <a:lstStyle/>
          <a:p>
            <a:r>
              <a:rPr lang="en-US" sz="4000" dirty="0"/>
              <a:t>Stark:  Exceptions for Both </a:t>
            </a:r>
            <a:r>
              <a:rPr lang="en-US" sz="4000" dirty="0" smtClean="0"/>
              <a:t>Ownership </a:t>
            </a:r>
            <a:r>
              <a:rPr lang="en-US" sz="4000" dirty="0"/>
              <a:t>and Compensation</a:t>
            </a:r>
          </a:p>
        </p:txBody>
      </p:sp>
    </p:spTree>
    <p:extLst>
      <p:ext uri="{BB962C8B-B14F-4D97-AF65-F5344CB8AC3E}">
        <p14:creationId xmlns:p14="http://schemas.microsoft.com/office/powerpoint/2010/main" val="3433296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365125"/>
            <a:ext cx="6781800" cy="930275"/>
          </a:xfrm>
        </p:spPr>
        <p:txBody>
          <a:bodyPr>
            <a:noAutofit/>
          </a:bodyPr>
          <a:lstStyle/>
          <a:p>
            <a:pPr eaLnBrk="1" hangingPunct="1"/>
            <a:r>
              <a:rPr lang="en-US" sz="4000" dirty="0" smtClean="0"/>
              <a:t>Stark:  Exceptions for Only Ownership or Investments</a:t>
            </a:r>
          </a:p>
        </p:txBody>
      </p:sp>
      <p:sp>
        <p:nvSpPr>
          <p:cNvPr id="18435" name="Rectangle 3"/>
          <p:cNvSpPr>
            <a:spLocks noGrp="1" noChangeArrowheads="1"/>
          </p:cNvSpPr>
          <p:nvPr>
            <p:ph type="body" idx="1"/>
          </p:nvPr>
        </p:nvSpPr>
        <p:spPr>
          <a:xfrm>
            <a:off x="381000" y="1752600"/>
            <a:ext cx="8382000" cy="3962400"/>
          </a:xfrm>
        </p:spPr>
        <p:txBody>
          <a:bodyPr>
            <a:normAutofit/>
          </a:bodyPr>
          <a:lstStyle/>
          <a:p>
            <a:pPr eaLnBrk="1" hangingPunct="1">
              <a:buNone/>
            </a:pPr>
            <a:r>
              <a:rPr lang="en-US" sz="2800" dirty="0" smtClean="0"/>
              <a:t>Ownership or investment interests in:</a:t>
            </a:r>
          </a:p>
          <a:p>
            <a:pPr eaLnBrk="1" hangingPunct="1"/>
            <a:r>
              <a:rPr lang="en-US" sz="2800" dirty="0" smtClean="0"/>
              <a:t>Rural providers. </a:t>
            </a:r>
          </a:p>
          <a:p>
            <a:pPr eaLnBrk="1" hangingPunct="1"/>
            <a:r>
              <a:rPr lang="en-US" sz="2800" dirty="0" smtClean="0"/>
              <a:t>The whole hospital, not a part of the hospital.</a:t>
            </a:r>
          </a:p>
          <a:p>
            <a:pPr lvl="1" eaLnBrk="1" hangingPunct="1"/>
            <a:r>
              <a:rPr lang="en-US" dirty="0" smtClean="0"/>
              <a:t>Subject to limits in 42 </a:t>
            </a:r>
            <a:r>
              <a:rPr lang="en-US" dirty="0" err="1" smtClean="0"/>
              <a:t>CFR</a:t>
            </a:r>
            <a:r>
              <a:rPr lang="en-US" dirty="0" smtClean="0"/>
              <a:t> 411.362.</a:t>
            </a:r>
          </a:p>
          <a:p>
            <a:pPr eaLnBrk="1" hangingPunct="1"/>
            <a:r>
              <a:rPr lang="en-US" sz="2800" dirty="0" smtClean="0"/>
              <a:t>Publicly traded securities.</a:t>
            </a:r>
          </a:p>
          <a:p>
            <a:pPr eaLnBrk="1" hangingPunct="1"/>
            <a:r>
              <a:rPr lang="en-US" sz="2800" dirty="0" smtClean="0"/>
              <a:t>Large, regulated mutual funds.</a:t>
            </a:r>
          </a:p>
          <a:p>
            <a:pPr eaLnBrk="1" hangingPunct="1">
              <a:buNone/>
            </a:pPr>
            <a:r>
              <a:rPr lang="en-US" sz="2000" dirty="0" smtClean="0"/>
              <a:t>(42 </a:t>
            </a:r>
            <a:r>
              <a:rPr lang="en-US" sz="2000" dirty="0" err="1" smtClean="0"/>
              <a:t>CFR</a:t>
            </a:r>
            <a:r>
              <a:rPr lang="en-US" sz="2000" dirty="0" smtClean="0"/>
              <a:t> 411.356)</a:t>
            </a:r>
          </a:p>
        </p:txBody>
      </p:sp>
    </p:spTree>
    <p:extLst>
      <p:ext uri="{BB962C8B-B14F-4D97-AF65-F5344CB8AC3E}">
        <p14:creationId xmlns:p14="http://schemas.microsoft.com/office/powerpoint/2010/main" val="1569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t>False Claims Act (18 USC 1347)</a:t>
            </a:r>
          </a:p>
        </p:txBody>
      </p:sp>
      <p:pic>
        <p:nvPicPr>
          <p:cNvPr id="12292" name="Picture 8" descr="False-Claims-Act-Jewish-Lawyer-217x300"/>
          <p:cNvPicPr>
            <a:picLocks noChangeAspect="1" noChangeArrowheads="1"/>
          </p:cNvPicPr>
          <p:nvPr/>
        </p:nvPicPr>
        <p:blipFill>
          <a:blip r:embed="rId3" cstate="print"/>
          <a:srcRect/>
          <a:stretch>
            <a:fillRect/>
          </a:stretch>
        </p:blipFill>
        <p:spPr bwMode="auto">
          <a:xfrm>
            <a:off x="2590800" y="990600"/>
            <a:ext cx="3638274" cy="5029200"/>
          </a:xfrm>
          <a:prstGeom prst="rect">
            <a:avLst/>
          </a:prstGeom>
          <a:noFill/>
          <a:ln w="9525">
            <a:noFill/>
            <a:miter lim="800000"/>
            <a:headEnd/>
            <a:tailEnd/>
          </a:ln>
        </p:spPr>
      </p:pic>
    </p:spTree>
    <p:extLst>
      <p:ext uri="{BB962C8B-B14F-4D97-AF65-F5344CB8AC3E}">
        <p14:creationId xmlns:p14="http://schemas.microsoft.com/office/powerpoint/2010/main" val="358538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503238"/>
            <a:ext cx="6858000" cy="563562"/>
          </a:xfrm>
        </p:spPr>
        <p:txBody>
          <a:bodyPr>
            <a:noAutofit/>
          </a:bodyPr>
          <a:lstStyle/>
          <a:p>
            <a:pPr eaLnBrk="1" hangingPunct="1"/>
            <a:r>
              <a:rPr lang="en-US" sz="4000" dirty="0" smtClean="0"/>
              <a:t>Stark:  Exceptions for Only Compensation Arrangements</a:t>
            </a:r>
          </a:p>
        </p:txBody>
      </p:sp>
      <p:sp>
        <p:nvSpPr>
          <p:cNvPr id="19459" name="Rectangle 3"/>
          <p:cNvSpPr>
            <a:spLocks noGrp="1" noChangeArrowheads="1"/>
          </p:cNvSpPr>
          <p:nvPr>
            <p:ph sz="half" idx="1"/>
          </p:nvPr>
        </p:nvSpPr>
        <p:spPr>
          <a:xfrm>
            <a:off x="457200" y="1600200"/>
            <a:ext cx="4038600" cy="4144963"/>
          </a:xfrm>
        </p:spPr>
        <p:txBody>
          <a:bodyPr>
            <a:noAutofit/>
          </a:bodyPr>
          <a:lstStyle/>
          <a:p>
            <a:pPr eaLnBrk="1" hangingPunct="1">
              <a:lnSpc>
                <a:spcPct val="90000"/>
              </a:lnSpc>
            </a:pPr>
            <a:r>
              <a:rPr lang="en-US" sz="2600" dirty="0" smtClean="0"/>
              <a:t>Bona fide employment relationships.</a:t>
            </a:r>
          </a:p>
          <a:p>
            <a:pPr eaLnBrk="1" hangingPunct="1">
              <a:lnSpc>
                <a:spcPct val="90000"/>
              </a:lnSpc>
            </a:pPr>
            <a:r>
              <a:rPr lang="en-US" sz="2600" dirty="0" smtClean="0"/>
              <a:t>Personal services contracts.</a:t>
            </a:r>
          </a:p>
          <a:p>
            <a:pPr eaLnBrk="1" hangingPunct="1">
              <a:lnSpc>
                <a:spcPct val="90000"/>
              </a:lnSpc>
            </a:pPr>
            <a:r>
              <a:rPr lang="en-US" sz="2600" dirty="0" smtClean="0"/>
              <a:t>Office space or equipment rental.</a:t>
            </a:r>
          </a:p>
          <a:p>
            <a:pPr eaLnBrk="1" hangingPunct="1">
              <a:lnSpc>
                <a:spcPct val="90000"/>
              </a:lnSpc>
            </a:pPr>
            <a:r>
              <a:rPr lang="en-US" sz="2600" dirty="0" smtClean="0"/>
              <a:t>Physician recruitment.</a:t>
            </a:r>
          </a:p>
          <a:p>
            <a:pPr eaLnBrk="1" hangingPunct="1">
              <a:lnSpc>
                <a:spcPct val="90000"/>
              </a:lnSpc>
            </a:pPr>
            <a:r>
              <a:rPr lang="en-US" sz="2600" dirty="0" smtClean="0"/>
              <a:t>Physician retention.</a:t>
            </a:r>
          </a:p>
          <a:p>
            <a:pPr eaLnBrk="1" hangingPunct="1">
              <a:lnSpc>
                <a:spcPct val="90000"/>
              </a:lnSpc>
            </a:pPr>
            <a:r>
              <a:rPr lang="en-US" sz="2600" dirty="0" smtClean="0"/>
              <a:t>Remuneration unrelated to DHS.</a:t>
            </a:r>
          </a:p>
          <a:p>
            <a:pPr eaLnBrk="1" hangingPunct="1">
              <a:lnSpc>
                <a:spcPct val="90000"/>
              </a:lnSpc>
            </a:pPr>
            <a:r>
              <a:rPr lang="en-US" sz="2600" dirty="0" smtClean="0"/>
              <a:t>Fair market value.</a:t>
            </a:r>
          </a:p>
          <a:p>
            <a:pPr eaLnBrk="1" hangingPunct="1">
              <a:lnSpc>
                <a:spcPct val="90000"/>
              </a:lnSpc>
              <a:buNone/>
            </a:pPr>
            <a:r>
              <a:rPr lang="en-US" sz="2000" dirty="0" smtClean="0"/>
              <a:t>(42 </a:t>
            </a:r>
            <a:r>
              <a:rPr lang="en-US" sz="2000" dirty="0" err="1" smtClean="0"/>
              <a:t>CFR</a:t>
            </a:r>
            <a:r>
              <a:rPr lang="en-US" sz="2000" dirty="0" smtClean="0"/>
              <a:t> 411.357)</a:t>
            </a:r>
          </a:p>
        </p:txBody>
      </p:sp>
      <p:sp>
        <p:nvSpPr>
          <p:cNvPr id="2" name="Content Placeholder 1"/>
          <p:cNvSpPr>
            <a:spLocks noGrp="1"/>
          </p:cNvSpPr>
          <p:nvPr>
            <p:ph sz="half" idx="2"/>
          </p:nvPr>
        </p:nvSpPr>
        <p:spPr>
          <a:xfrm>
            <a:off x="4648200" y="1600200"/>
            <a:ext cx="4038600" cy="4525963"/>
          </a:xfrm>
        </p:spPr>
        <p:txBody>
          <a:bodyPr>
            <a:normAutofit fontScale="92500" lnSpcReduction="20000"/>
          </a:bodyPr>
          <a:lstStyle/>
          <a:p>
            <a:r>
              <a:rPr lang="en-US" dirty="0"/>
              <a:t>Non-monetary compensation up to $300.</a:t>
            </a:r>
          </a:p>
          <a:p>
            <a:r>
              <a:rPr lang="en-US" dirty="0"/>
              <a:t>Medical staff incidental benefits.</a:t>
            </a:r>
          </a:p>
          <a:p>
            <a:r>
              <a:rPr lang="en-US" dirty="0"/>
              <a:t>Compliance training.</a:t>
            </a:r>
          </a:p>
          <a:p>
            <a:r>
              <a:rPr lang="en-US" dirty="0"/>
              <a:t>Community-wide health information system.</a:t>
            </a:r>
          </a:p>
          <a:p>
            <a:r>
              <a:rPr lang="en-US" dirty="0"/>
              <a:t>Professional courtesy.</a:t>
            </a:r>
          </a:p>
          <a:p>
            <a:r>
              <a:rPr lang="en-US" dirty="0"/>
              <a:t>Certain payments by a physician for items or services at </a:t>
            </a:r>
            <a:r>
              <a:rPr lang="en-US" dirty="0" err="1"/>
              <a:t>FMV</a:t>
            </a:r>
            <a:r>
              <a:rPr lang="en-US" dirty="0"/>
              <a:t>.</a:t>
            </a:r>
          </a:p>
          <a:p>
            <a:r>
              <a:rPr lang="en-US" dirty="0"/>
              <a:t>Others.</a:t>
            </a:r>
          </a:p>
          <a:p>
            <a:endParaRPr lang="en-US" dirty="0"/>
          </a:p>
        </p:txBody>
      </p:sp>
    </p:spTree>
    <p:extLst>
      <p:ext uri="{BB962C8B-B14F-4D97-AF65-F5344CB8AC3E}">
        <p14:creationId xmlns:p14="http://schemas.microsoft.com/office/powerpoint/2010/main" val="2148125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pPr eaLnBrk="1" hangingPunct="1"/>
            <a:r>
              <a:rPr lang="en-US" dirty="0" smtClean="0"/>
              <a:t>Stark: Analysis</a:t>
            </a:r>
          </a:p>
        </p:txBody>
      </p:sp>
      <p:sp>
        <p:nvSpPr>
          <p:cNvPr id="22531" name="Rectangle 1027"/>
          <p:cNvSpPr>
            <a:spLocks noGrp="1" noChangeArrowheads="1"/>
          </p:cNvSpPr>
          <p:nvPr>
            <p:ph type="body" idx="1"/>
          </p:nvPr>
        </p:nvSpPr>
        <p:spPr>
          <a:xfrm>
            <a:off x="381000" y="1066800"/>
            <a:ext cx="8382000" cy="5105400"/>
          </a:xfrm>
        </p:spPr>
        <p:txBody>
          <a:bodyPr/>
          <a:lstStyle/>
          <a:p>
            <a:pPr marL="609600" indent="-609600" eaLnBrk="1" hangingPunct="1">
              <a:lnSpc>
                <a:spcPct val="90000"/>
              </a:lnSpc>
              <a:buFontTx/>
              <a:buAutoNum type="arabicPeriod"/>
            </a:pPr>
            <a:r>
              <a:rPr lang="en-US" sz="2600" dirty="0" smtClean="0"/>
              <a:t>Is there a financial relationship between the </a:t>
            </a:r>
            <a:r>
              <a:rPr lang="en-US" sz="2600" smtClean="0"/>
              <a:t>DHS provider </a:t>
            </a:r>
            <a:r>
              <a:rPr lang="en-US" sz="2600" dirty="0" smtClean="0"/>
              <a:t>and the physician or their family member?</a:t>
            </a:r>
            <a:endParaRPr lang="en-US" sz="2200" dirty="0" smtClean="0"/>
          </a:p>
          <a:p>
            <a:pPr marL="1371600" lvl="2" indent="-457200" eaLnBrk="1" hangingPunct="1">
              <a:lnSpc>
                <a:spcPct val="90000"/>
              </a:lnSpc>
            </a:pPr>
            <a:r>
              <a:rPr lang="en-US" sz="2600" dirty="0" smtClean="0"/>
              <a:t>Direct or indirect relationship?</a:t>
            </a:r>
          </a:p>
          <a:p>
            <a:pPr marL="1371600" lvl="2" indent="-457200" eaLnBrk="1" hangingPunct="1">
              <a:lnSpc>
                <a:spcPct val="90000"/>
              </a:lnSpc>
            </a:pPr>
            <a:r>
              <a:rPr lang="en-US" sz="2600" dirty="0" smtClean="0"/>
              <a:t>Ownership or investment interest?</a:t>
            </a:r>
          </a:p>
          <a:p>
            <a:pPr marL="1371600" lvl="2" indent="-457200" eaLnBrk="1" hangingPunct="1">
              <a:lnSpc>
                <a:spcPct val="90000"/>
              </a:lnSpc>
            </a:pPr>
            <a:r>
              <a:rPr lang="en-US" sz="2600" dirty="0" smtClean="0"/>
              <a:t>Compensation arrangement?</a:t>
            </a:r>
          </a:p>
          <a:p>
            <a:pPr marL="609600" indent="-609600" eaLnBrk="1" hangingPunct="1">
              <a:lnSpc>
                <a:spcPct val="90000"/>
              </a:lnSpc>
              <a:buFontTx/>
              <a:buNone/>
            </a:pPr>
            <a:r>
              <a:rPr lang="en-US" sz="2600" dirty="0" smtClean="0"/>
              <a:t>2.	Does the physician make or has she made referrals to the entity for DHS payable by Medicare?</a:t>
            </a:r>
          </a:p>
          <a:p>
            <a:pPr marL="609600" indent="-609600" eaLnBrk="1" hangingPunct="1">
              <a:lnSpc>
                <a:spcPct val="90000"/>
              </a:lnSpc>
              <a:buFontTx/>
              <a:buNone/>
            </a:pPr>
            <a:r>
              <a:rPr lang="en-US" sz="2600" dirty="0" smtClean="0"/>
              <a:t>3.	Does a safe harbor apply?</a:t>
            </a:r>
          </a:p>
          <a:p>
            <a:pPr marL="609600" indent="-609600" eaLnBrk="1" hangingPunct="1">
              <a:lnSpc>
                <a:spcPct val="90000"/>
              </a:lnSpc>
              <a:buFontTx/>
              <a:buNone/>
            </a:pPr>
            <a:r>
              <a:rPr lang="en-US" sz="2600" dirty="0" smtClean="0"/>
              <a:t>4.	Has the entity billed for items/services pursuant to improper referral, and if so, did the entity have knowledge of physician’s identity?</a:t>
            </a:r>
          </a:p>
        </p:txBody>
      </p:sp>
    </p:spTree>
    <p:extLst>
      <p:ext uri="{BB962C8B-B14F-4D97-AF65-F5344CB8AC3E}">
        <p14:creationId xmlns:p14="http://schemas.microsoft.com/office/powerpoint/2010/main" val="130594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Stark:  Common Problems</a:t>
            </a:r>
            <a:endParaRPr lang="en-US" dirty="0"/>
          </a:p>
        </p:txBody>
      </p:sp>
      <p:sp>
        <p:nvSpPr>
          <p:cNvPr id="3" name="Content Placeholder 2"/>
          <p:cNvSpPr>
            <a:spLocks noGrp="1"/>
          </p:cNvSpPr>
          <p:nvPr>
            <p:ph idx="1"/>
          </p:nvPr>
        </p:nvSpPr>
        <p:spPr>
          <a:xfrm>
            <a:off x="304800" y="1066800"/>
            <a:ext cx="8534400" cy="5029200"/>
          </a:xfrm>
        </p:spPr>
        <p:txBody>
          <a:bodyPr>
            <a:normAutofit lnSpcReduction="10000"/>
          </a:bodyPr>
          <a:lstStyle/>
          <a:p>
            <a:r>
              <a:rPr lang="en-US" sz="2400" dirty="0" smtClean="0"/>
              <a:t>Physician referrals to entities that the physician owns.</a:t>
            </a:r>
          </a:p>
          <a:p>
            <a:r>
              <a:rPr lang="en-US" sz="2400" dirty="0" smtClean="0"/>
              <a:t>Compensation arrangements which pay physicians based on their referrals to others (e.g., “eat what you kill” for ancillary services).</a:t>
            </a:r>
          </a:p>
          <a:p>
            <a:r>
              <a:rPr lang="en-US" sz="2400" dirty="0" smtClean="0"/>
              <a:t>Paying physicians more than fair market value.</a:t>
            </a:r>
          </a:p>
          <a:p>
            <a:r>
              <a:rPr lang="en-US" sz="2400" dirty="0" smtClean="0"/>
              <a:t>Paying physicians even though services are not provided or needed. </a:t>
            </a:r>
          </a:p>
          <a:p>
            <a:r>
              <a:rPr lang="en-US" sz="2400" dirty="0" smtClean="0"/>
              <a:t>Giving physicians discounts or freebies (e.g., professional courtesies).</a:t>
            </a:r>
          </a:p>
          <a:p>
            <a:r>
              <a:rPr lang="en-US" sz="2400" dirty="0" smtClean="0"/>
              <a:t>Subsidizing physician practices.</a:t>
            </a:r>
          </a:p>
          <a:p>
            <a:r>
              <a:rPr lang="en-US" sz="2400" dirty="0" smtClean="0"/>
              <a:t>Financial arrangements without a written contract.</a:t>
            </a:r>
          </a:p>
          <a:p>
            <a:r>
              <a:rPr lang="en-US" sz="2400" dirty="0" smtClean="0"/>
              <a:t>Performing after a written contract has expired.</a:t>
            </a:r>
          </a:p>
          <a:p>
            <a:r>
              <a:rPr lang="en-US" sz="2400" dirty="0" smtClean="0"/>
              <a:t>Amending contracts within one year.</a:t>
            </a:r>
          </a:p>
          <a:p>
            <a:r>
              <a:rPr lang="en-US" sz="2400" dirty="0"/>
              <a:t>Leases that fail to satisfy lease safe harbors (e.g., “per click”, “on demand”, non-exclusive</a:t>
            </a:r>
            <a:r>
              <a:rPr lang="en-US" sz="2400" dirty="0" smtClean="0"/>
              <a:t>).</a:t>
            </a:r>
          </a:p>
          <a:p>
            <a:endParaRPr lang="en-US" dirty="0" smtClean="0"/>
          </a:p>
          <a:p>
            <a:endParaRPr lang="en-US" dirty="0" smtClean="0"/>
          </a:p>
        </p:txBody>
      </p:sp>
    </p:spTree>
    <p:extLst>
      <p:ext uri="{BB962C8B-B14F-4D97-AF65-F5344CB8AC3E}">
        <p14:creationId xmlns:p14="http://schemas.microsoft.com/office/powerpoint/2010/main" val="165724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z="2400" dirty="0" smtClean="0"/>
              <a:t>http://www.cms.gov/Medicare/Fraud-and-Abuse/PhysicianSelfReferral/index.html</a:t>
            </a:r>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srcRect/>
          <a:stretch>
            <a:fillRect/>
          </a:stretch>
        </p:blipFill>
        <p:spPr bwMode="auto">
          <a:xfrm>
            <a:off x="191" y="914400"/>
            <a:ext cx="10667809" cy="5943600"/>
          </a:xfrm>
          <a:prstGeom prst="rect">
            <a:avLst/>
          </a:prstGeom>
          <a:noFill/>
          <a:ln w="9525">
            <a:noFill/>
            <a:miter lim="800000"/>
            <a:headEnd/>
            <a:tailEnd/>
          </a:ln>
        </p:spPr>
      </p:pic>
      <p:sp>
        <p:nvSpPr>
          <p:cNvPr id="6" name="TextBox 5"/>
          <p:cNvSpPr txBox="1"/>
          <p:nvPr/>
        </p:nvSpPr>
        <p:spPr>
          <a:xfrm>
            <a:off x="228600" y="2362200"/>
            <a:ext cx="1676400" cy="3970318"/>
          </a:xfrm>
          <a:prstGeom prst="rect">
            <a:avLst/>
          </a:prstGeom>
          <a:noFill/>
        </p:spPr>
        <p:txBody>
          <a:bodyPr wrap="square" rtlCol="0">
            <a:spAutoFit/>
          </a:bodyPr>
          <a:lstStyle/>
          <a:p>
            <a:pPr>
              <a:buFont typeface="Arial" pitchFamily="34" charset="0"/>
              <a:buChar char="•"/>
            </a:pPr>
            <a:r>
              <a:rPr lang="en-US" dirty="0" smtClean="0"/>
              <a:t> Advisory opinions</a:t>
            </a:r>
          </a:p>
          <a:p>
            <a:endParaRPr lang="en-US" dirty="0" smtClean="0"/>
          </a:p>
          <a:p>
            <a:pPr>
              <a:buFont typeface="Arial" pitchFamily="34" charset="0"/>
              <a:buChar char="•"/>
            </a:pPr>
            <a:r>
              <a:rPr lang="en-US" dirty="0" smtClean="0"/>
              <a:t> </a:t>
            </a:r>
            <a:r>
              <a:rPr lang="en-US" dirty="0" err="1" smtClean="0"/>
              <a:t>FAQs</a:t>
            </a:r>
            <a:endParaRPr lang="en-US" dirty="0" smtClean="0"/>
          </a:p>
          <a:p>
            <a:endParaRPr lang="en-US" dirty="0" smtClean="0"/>
          </a:p>
          <a:p>
            <a:pPr>
              <a:buFont typeface="Arial" pitchFamily="34" charset="0"/>
              <a:buChar char="•"/>
            </a:pPr>
            <a:r>
              <a:rPr lang="en-US" dirty="0" smtClean="0"/>
              <a:t> DHS by </a:t>
            </a:r>
            <a:r>
              <a:rPr lang="en-US" dirty="0" err="1" smtClean="0"/>
              <a:t>CPT</a:t>
            </a:r>
            <a:r>
              <a:rPr lang="en-US" dirty="0" smtClean="0"/>
              <a:t> code</a:t>
            </a:r>
          </a:p>
          <a:p>
            <a:endParaRPr lang="en-US" dirty="0" smtClean="0"/>
          </a:p>
          <a:p>
            <a:pPr>
              <a:buFont typeface="Arial" pitchFamily="34" charset="0"/>
              <a:buChar char="•"/>
            </a:pPr>
            <a:r>
              <a:rPr lang="en-US" dirty="0" smtClean="0"/>
              <a:t> </a:t>
            </a:r>
            <a:r>
              <a:rPr lang="en-US" dirty="0" err="1" smtClean="0"/>
              <a:t>Seff</a:t>
            </a:r>
            <a:r>
              <a:rPr lang="en-US" dirty="0" smtClean="0"/>
              <a:t>-Referral Disclosure Protocol</a:t>
            </a:r>
          </a:p>
          <a:p>
            <a:endParaRPr lang="en-US" dirty="0" smtClean="0"/>
          </a:p>
          <a:p>
            <a:pPr>
              <a:buFont typeface="Arial" pitchFamily="34" charset="0"/>
              <a:buChar char="•"/>
            </a:pPr>
            <a:r>
              <a:rPr lang="en-US" dirty="0" smtClean="0"/>
              <a:t> Recent</a:t>
            </a:r>
          </a:p>
          <a:p>
            <a:r>
              <a:rPr lang="en-US" dirty="0" smtClean="0"/>
              <a:t>settlements</a:t>
            </a:r>
            <a:endParaRPr lang="en-US" dirty="0"/>
          </a:p>
        </p:txBody>
      </p:sp>
    </p:spTree>
    <p:extLst>
      <p:ext uri="{BB962C8B-B14F-4D97-AF65-F5344CB8AC3E}">
        <p14:creationId xmlns:p14="http://schemas.microsoft.com/office/powerpoint/2010/main" val="1616152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52600" y="457200"/>
            <a:ext cx="7391400" cy="685800"/>
          </a:xfrm>
        </p:spPr>
        <p:txBody>
          <a:bodyPr>
            <a:noAutofit/>
          </a:bodyPr>
          <a:lstStyle/>
          <a:p>
            <a:pPr eaLnBrk="1" hangingPunct="1"/>
            <a:r>
              <a:rPr lang="en-US" sz="4000" dirty="0" smtClean="0"/>
              <a:t>Civil Monetary Penalties Law </a:t>
            </a:r>
            <a:br>
              <a:rPr lang="en-US" sz="4000" dirty="0" smtClean="0"/>
            </a:br>
            <a:r>
              <a:rPr lang="en-US" sz="4000" dirty="0" smtClean="0"/>
              <a:t>(42 USC 1320a-7a)</a:t>
            </a:r>
          </a:p>
        </p:txBody>
      </p:sp>
      <p:pic>
        <p:nvPicPr>
          <p:cNvPr id="35844" name="Picture 5" descr="http://www.brilliancemastery.com/wp-content/uploads/2011/02/money-trap.jpg"/>
          <p:cNvPicPr>
            <a:picLocks noChangeAspect="1" noChangeArrowheads="1"/>
          </p:cNvPicPr>
          <p:nvPr/>
        </p:nvPicPr>
        <p:blipFill>
          <a:blip r:embed="rId3" cstate="print"/>
          <a:srcRect/>
          <a:stretch>
            <a:fillRect/>
          </a:stretch>
        </p:blipFill>
        <p:spPr bwMode="auto">
          <a:xfrm>
            <a:off x="1371600" y="1352550"/>
            <a:ext cx="6324600" cy="4743450"/>
          </a:xfrm>
          <a:prstGeom prst="rect">
            <a:avLst/>
          </a:prstGeom>
          <a:noFill/>
          <a:ln w="9525">
            <a:noFill/>
            <a:miter lim="800000"/>
            <a:headEnd/>
            <a:tailEnd/>
          </a:ln>
        </p:spPr>
      </p:pic>
    </p:spTree>
    <p:extLst>
      <p:ext uri="{BB962C8B-B14F-4D97-AF65-F5344CB8AC3E}">
        <p14:creationId xmlns:p14="http://schemas.microsoft.com/office/powerpoint/2010/main" val="1771062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04800" y="1066800"/>
            <a:ext cx="8534400" cy="5029200"/>
          </a:xfrm>
        </p:spPr>
        <p:txBody>
          <a:bodyPr>
            <a:normAutofit fontScale="92500" lnSpcReduction="20000"/>
          </a:bodyPr>
          <a:lstStyle/>
          <a:p>
            <a:pPr eaLnBrk="1" hangingPunct="1"/>
            <a:r>
              <a:rPr lang="en-US" sz="3000" dirty="0" smtClean="0"/>
              <a:t>Prohibits certain specified conduct:</a:t>
            </a:r>
          </a:p>
          <a:p>
            <a:pPr lvl="1" eaLnBrk="1" hangingPunct="1"/>
            <a:r>
              <a:rPr lang="en-US" sz="3000" dirty="0" smtClean="0">
                <a:solidFill>
                  <a:srgbClr val="002D6A"/>
                </a:solidFill>
              </a:rPr>
              <a:t>Submitting false or fraudulent claims or misrepresenting facts relevant to services.</a:t>
            </a:r>
          </a:p>
          <a:p>
            <a:pPr lvl="1" eaLnBrk="1" hangingPunct="1"/>
            <a:r>
              <a:rPr lang="en-US" sz="3000" dirty="0" smtClean="0">
                <a:solidFill>
                  <a:srgbClr val="002D6A"/>
                </a:solidFill>
              </a:rPr>
              <a:t>Offering, soliciting, giving or receiving remuneration to induce referrals (i.e., kickbacks).</a:t>
            </a:r>
          </a:p>
          <a:p>
            <a:pPr lvl="1" eaLnBrk="1" hangingPunct="1"/>
            <a:r>
              <a:rPr lang="en-US" sz="3000" dirty="0" smtClean="0">
                <a:solidFill>
                  <a:srgbClr val="C00000"/>
                </a:solidFill>
              </a:rPr>
              <a:t>Offering inducements to program beneficiaries.</a:t>
            </a:r>
          </a:p>
          <a:p>
            <a:pPr lvl="1" eaLnBrk="1" hangingPunct="1"/>
            <a:r>
              <a:rPr lang="en-US" sz="3000" dirty="0" smtClean="0">
                <a:solidFill>
                  <a:srgbClr val="C00000"/>
                </a:solidFill>
              </a:rPr>
              <a:t>Offering inducements to physicians to limit services.</a:t>
            </a:r>
          </a:p>
          <a:p>
            <a:pPr lvl="1" eaLnBrk="1" hangingPunct="1"/>
            <a:r>
              <a:rPr lang="en-US" sz="3000" dirty="0" smtClean="0">
                <a:solidFill>
                  <a:srgbClr val="C00000"/>
                </a:solidFill>
              </a:rPr>
              <a:t>Submitting claims for services ordered by, or contracting with, an excluded entity.</a:t>
            </a:r>
          </a:p>
          <a:p>
            <a:pPr lvl="1" eaLnBrk="1" hangingPunct="1"/>
            <a:r>
              <a:rPr lang="en-US" sz="3000" dirty="0" smtClean="0">
                <a:solidFill>
                  <a:srgbClr val="C00000"/>
                </a:solidFill>
              </a:rPr>
              <a:t>Failing to report and repay an overpayment.</a:t>
            </a:r>
          </a:p>
          <a:p>
            <a:pPr lvl="1" eaLnBrk="1" hangingPunct="1"/>
            <a:r>
              <a:rPr lang="en-US" sz="3000" dirty="0" smtClean="0">
                <a:solidFill>
                  <a:srgbClr val="002D6A"/>
                </a:solidFill>
              </a:rPr>
              <a:t>Failing to grant </a:t>
            </a:r>
            <a:r>
              <a:rPr lang="en-US" sz="3000" dirty="0" err="1" smtClean="0">
                <a:solidFill>
                  <a:srgbClr val="002D6A"/>
                </a:solidFill>
              </a:rPr>
              <a:t>govt</a:t>
            </a:r>
            <a:r>
              <a:rPr lang="en-US" sz="3000" dirty="0" smtClean="0">
                <a:solidFill>
                  <a:srgbClr val="002D6A"/>
                </a:solidFill>
              </a:rPr>
              <a:t> timely access.</a:t>
            </a:r>
          </a:p>
          <a:p>
            <a:pPr eaLnBrk="1" hangingPunct="1">
              <a:buNone/>
            </a:pPr>
            <a:r>
              <a:rPr lang="en-US" sz="2200" dirty="0" smtClean="0"/>
              <a:t>(42 USC 1320a-7a; 42 </a:t>
            </a:r>
            <a:r>
              <a:rPr lang="en-US" sz="2200" dirty="0" err="1" smtClean="0"/>
              <a:t>CFR</a:t>
            </a:r>
            <a:r>
              <a:rPr lang="en-US" sz="2200" dirty="0" smtClean="0"/>
              <a:t> 1003.102)</a:t>
            </a:r>
          </a:p>
          <a:p>
            <a:pPr eaLnBrk="1" hangingPunct="1"/>
            <a:endParaRPr lang="en-US" dirty="0" smtClean="0">
              <a:solidFill>
                <a:srgbClr val="002D6A"/>
              </a:solidFill>
            </a:endParaRPr>
          </a:p>
        </p:txBody>
      </p:sp>
      <p:sp>
        <p:nvSpPr>
          <p:cNvPr id="2" name="Title 1"/>
          <p:cNvSpPr>
            <a:spLocks noGrp="1"/>
          </p:cNvSpPr>
          <p:nvPr>
            <p:ph type="title"/>
          </p:nvPr>
        </p:nvSpPr>
        <p:spPr/>
        <p:txBody>
          <a:bodyPr>
            <a:normAutofit fontScale="90000"/>
          </a:bodyPr>
          <a:lstStyle/>
          <a:p>
            <a:r>
              <a:rPr lang="en-US" dirty="0" smtClean="0"/>
              <a:t>Civil Monetary Penalties Law</a:t>
            </a:r>
            <a:endParaRPr lang="en-US" dirty="0"/>
          </a:p>
        </p:txBody>
      </p:sp>
    </p:spTree>
    <p:extLst>
      <p:ext uri="{BB962C8B-B14F-4D97-AF65-F5344CB8AC3E}">
        <p14:creationId xmlns:p14="http://schemas.microsoft.com/office/powerpoint/2010/main" val="2631981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81000" y="1143000"/>
            <a:ext cx="8534400" cy="4759325"/>
          </a:xfrm>
        </p:spPr>
        <p:txBody>
          <a:bodyPr>
            <a:noAutofit/>
          </a:bodyPr>
          <a:lstStyle/>
          <a:p>
            <a:pPr eaLnBrk="1" hangingPunct="1"/>
            <a:r>
              <a:rPr lang="en-US" sz="2800" dirty="0" smtClean="0"/>
              <a:t>Penalties vary based on conduct, but generally range from:</a:t>
            </a:r>
          </a:p>
          <a:p>
            <a:pPr lvl="1" eaLnBrk="1" hangingPunct="1"/>
            <a:r>
              <a:rPr lang="en-US" sz="2400" dirty="0" smtClean="0"/>
              <a:t>$2,000 to $50,000 fines</a:t>
            </a:r>
          </a:p>
          <a:p>
            <a:pPr lvl="1" eaLnBrk="1" hangingPunct="1"/>
            <a:r>
              <a:rPr lang="en-US" sz="2400" dirty="0" smtClean="0"/>
              <a:t>3x amount claimed</a:t>
            </a:r>
          </a:p>
          <a:p>
            <a:pPr lvl="1" eaLnBrk="1" hangingPunct="1"/>
            <a:r>
              <a:rPr lang="en-US" sz="2400" dirty="0" smtClean="0"/>
              <a:t>Denial of payment</a:t>
            </a:r>
          </a:p>
          <a:p>
            <a:pPr lvl="1" eaLnBrk="1" hangingPunct="1"/>
            <a:r>
              <a:rPr lang="en-US" sz="2400" dirty="0" smtClean="0"/>
              <a:t>Repayment of amounts improperly paid</a:t>
            </a:r>
          </a:p>
          <a:p>
            <a:pPr lvl="1" eaLnBrk="1" hangingPunct="1"/>
            <a:r>
              <a:rPr lang="en-US" sz="2400" dirty="0" smtClean="0"/>
              <a:t>Exclusion from government programs</a:t>
            </a:r>
          </a:p>
          <a:p>
            <a:pPr eaLnBrk="1" hangingPunct="1"/>
            <a:r>
              <a:rPr lang="en-US" sz="2800" dirty="0" err="1" smtClean="0"/>
              <a:t>CMPL</a:t>
            </a:r>
            <a:r>
              <a:rPr lang="en-US" sz="2800" dirty="0" smtClean="0"/>
              <a:t> violations may also violate:</a:t>
            </a:r>
          </a:p>
          <a:p>
            <a:pPr lvl="1" eaLnBrk="1" hangingPunct="1"/>
            <a:r>
              <a:rPr lang="en-US" sz="2400" dirty="0" smtClean="0"/>
              <a:t>False Claims Act</a:t>
            </a:r>
          </a:p>
          <a:p>
            <a:pPr lvl="1" eaLnBrk="1" hangingPunct="1"/>
            <a:r>
              <a:rPr lang="en-US" sz="2400" dirty="0" smtClean="0"/>
              <a:t>Anti-Kickback Statute</a:t>
            </a:r>
          </a:p>
          <a:p>
            <a:pPr lvl="1" eaLnBrk="1" hangingPunct="1"/>
            <a:r>
              <a:rPr lang="en-US" sz="2400" dirty="0" smtClean="0"/>
              <a:t>Stark</a:t>
            </a:r>
          </a:p>
        </p:txBody>
      </p:sp>
      <p:sp>
        <p:nvSpPr>
          <p:cNvPr id="2" name="Title 1"/>
          <p:cNvSpPr>
            <a:spLocks noGrp="1"/>
          </p:cNvSpPr>
          <p:nvPr>
            <p:ph type="title"/>
          </p:nvPr>
        </p:nvSpPr>
        <p:spPr/>
        <p:txBody>
          <a:bodyPr>
            <a:normAutofit fontScale="90000"/>
          </a:bodyPr>
          <a:lstStyle/>
          <a:p>
            <a:r>
              <a:rPr lang="en-US" dirty="0" smtClean="0"/>
              <a:t>Civil Monetary Penalties Law</a:t>
            </a:r>
            <a:endParaRPr lang="en-US" dirty="0"/>
          </a:p>
        </p:txBody>
      </p:sp>
    </p:spTree>
    <p:extLst>
      <p:ext uri="{BB962C8B-B14F-4D97-AF65-F5344CB8AC3E}">
        <p14:creationId xmlns:p14="http://schemas.microsoft.com/office/powerpoint/2010/main" val="17343937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Inducements to </a:t>
            </a:r>
            <a:r>
              <a:rPr lang="en-US" sz="3600" dirty="0" err="1" smtClean="0"/>
              <a:t>Govt</a:t>
            </a:r>
            <a:r>
              <a:rPr lang="en-US" sz="3600" dirty="0" smtClean="0"/>
              <a:t> Program Patients</a:t>
            </a:r>
            <a:endParaRPr lang="en-US" sz="3600" dirty="0"/>
          </a:p>
        </p:txBody>
      </p:sp>
      <p:sp>
        <p:nvSpPr>
          <p:cNvPr id="3" name="Content Placeholder 2"/>
          <p:cNvSpPr>
            <a:spLocks noGrp="1"/>
          </p:cNvSpPr>
          <p:nvPr>
            <p:ph idx="1"/>
          </p:nvPr>
        </p:nvSpPr>
        <p:spPr>
          <a:xfrm>
            <a:off x="381000" y="1066800"/>
            <a:ext cx="8229600" cy="4267200"/>
          </a:xfrm>
        </p:spPr>
        <p:txBody>
          <a:bodyPr>
            <a:noAutofit/>
          </a:bodyPr>
          <a:lstStyle/>
          <a:p>
            <a:r>
              <a:rPr lang="en-US" sz="2800" dirty="0" smtClean="0">
                <a:solidFill>
                  <a:srgbClr val="C00000"/>
                </a:solidFill>
              </a:rPr>
              <a:t>Cannot offer or transfer remuneration to Medicare or state  program beneficiaries if you know or should know that the remuneration is likely to influence the beneficiaries to order or receive items or services payable by federal or state programs from a particular provider.</a:t>
            </a:r>
          </a:p>
          <a:p>
            <a:r>
              <a:rPr lang="en-US" sz="2800" dirty="0" smtClean="0"/>
              <a:t>Penalty:  </a:t>
            </a:r>
          </a:p>
          <a:p>
            <a:pPr lvl="1"/>
            <a:r>
              <a:rPr lang="en-US" sz="2400" dirty="0" smtClean="0">
                <a:solidFill>
                  <a:schemeClr val="tx2">
                    <a:lumMod val="75000"/>
                  </a:schemeClr>
                </a:solidFill>
              </a:rPr>
              <a:t>$10,000 for each item or service.</a:t>
            </a:r>
          </a:p>
          <a:p>
            <a:pPr lvl="1"/>
            <a:r>
              <a:rPr lang="en-US" sz="2400" dirty="0" smtClean="0">
                <a:solidFill>
                  <a:schemeClr val="tx2">
                    <a:lumMod val="75000"/>
                  </a:schemeClr>
                </a:solidFill>
              </a:rPr>
              <a:t>3x amount claimed.</a:t>
            </a:r>
          </a:p>
          <a:p>
            <a:pPr lvl="1"/>
            <a:r>
              <a:rPr lang="en-US" sz="2400" dirty="0" smtClean="0">
                <a:solidFill>
                  <a:schemeClr val="tx2">
                    <a:lumMod val="75000"/>
                  </a:schemeClr>
                </a:solidFill>
              </a:rPr>
              <a:t>Repayment of amounts paid.</a:t>
            </a:r>
          </a:p>
          <a:p>
            <a:pPr lvl="1"/>
            <a:r>
              <a:rPr lang="en-US" sz="2400" dirty="0" smtClean="0">
                <a:solidFill>
                  <a:schemeClr val="tx2">
                    <a:lumMod val="75000"/>
                  </a:schemeClr>
                </a:solidFill>
              </a:rPr>
              <a:t>Exclusion from Medicare and Medicaid.</a:t>
            </a:r>
          </a:p>
          <a:p>
            <a:pPr>
              <a:buNone/>
            </a:pPr>
            <a:r>
              <a:rPr lang="en-US" sz="2000" dirty="0" smtClean="0"/>
              <a:t>(42 USC 1320a-7a(a)(5); 42 </a:t>
            </a:r>
            <a:r>
              <a:rPr lang="en-US" sz="2000" dirty="0" err="1" smtClean="0"/>
              <a:t>CFR</a:t>
            </a:r>
            <a:r>
              <a:rPr lang="en-US" sz="2000" dirty="0" smtClean="0"/>
              <a:t> 1003.102).</a:t>
            </a:r>
            <a:endParaRPr lang="en-US" sz="2000" dirty="0"/>
          </a:p>
        </p:txBody>
      </p:sp>
      <p:sp>
        <p:nvSpPr>
          <p:cNvPr id="4" name="TextBox 3"/>
          <p:cNvSpPr txBox="1"/>
          <p:nvPr/>
        </p:nvSpPr>
        <p:spPr>
          <a:xfrm>
            <a:off x="5943600" y="3276600"/>
            <a:ext cx="27432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tx2">
                    <a:lumMod val="75000"/>
                  </a:schemeClr>
                </a:solidFill>
                <a:latin typeface="Franklin Gothic Medium Cond" panose="020B0606030402020204" pitchFamily="34" charset="0"/>
              </a:rPr>
              <a:t>Also a likely violation of the Anti-Kickback Statute</a:t>
            </a:r>
            <a:endParaRPr lang="en-US" sz="2800" dirty="0">
              <a:solidFill>
                <a:schemeClr val="tx2">
                  <a:lumMod val="75000"/>
                </a:schemeClr>
              </a:solidFill>
              <a:latin typeface="Franklin Gothic Medium Cond" panose="020B0606030402020204" pitchFamily="34" charset="0"/>
            </a:endParaRPr>
          </a:p>
        </p:txBody>
      </p:sp>
    </p:spTree>
    <p:extLst>
      <p:ext uri="{BB962C8B-B14F-4D97-AF65-F5344CB8AC3E}">
        <p14:creationId xmlns:p14="http://schemas.microsoft.com/office/powerpoint/2010/main" val="3758655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Inducements to </a:t>
            </a:r>
            <a:r>
              <a:rPr lang="en-US" sz="3600" dirty="0" err="1" smtClean="0"/>
              <a:t>Govt</a:t>
            </a:r>
            <a:r>
              <a:rPr lang="en-US" sz="3600" dirty="0" smtClean="0"/>
              <a:t> Program Patients</a:t>
            </a:r>
            <a:endParaRPr lang="en-US" sz="3600" dirty="0"/>
          </a:p>
        </p:txBody>
      </p:sp>
      <p:sp>
        <p:nvSpPr>
          <p:cNvPr id="3" name="Content Placeholder 2"/>
          <p:cNvSpPr>
            <a:spLocks noGrp="1"/>
          </p:cNvSpPr>
          <p:nvPr>
            <p:ph idx="1"/>
          </p:nvPr>
        </p:nvSpPr>
        <p:spPr>
          <a:xfrm>
            <a:off x="381000" y="1066800"/>
            <a:ext cx="8229600" cy="4953000"/>
          </a:xfrm>
        </p:spPr>
        <p:txBody>
          <a:bodyPr>
            <a:normAutofit/>
          </a:bodyPr>
          <a:lstStyle/>
          <a:p>
            <a:r>
              <a:rPr lang="en-US" sz="2800" dirty="0" smtClean="0"/>
              <a:t>“Remuneration” = anything of value, including but not limited to:</a:t>
            </a:r>
          </a:p>
          <a:p>
            <a:pPr lvl="1"/>
            <a:r>
              <a:rPr lang="en-US" dirty="0" smtClean="0"/>
              <a:t>Waiver of co-pays and deductibles unless satisfy certain conditions, and</a:t>
            </a:r>
          </a:p>
          <a:p>
            <a:pPr lvl="1"/>
            <a:r>
              <a:rPr lang="en-US" dirty="0" smtClean="0"/>
              <a:t>Items or services for free or less than fair market value unless satisfy certain conditions.</a:t>
            </a:r>
          </a:p>
          <a:p>
            <a:pPr>
              <a:buNone/>
            </a:pPr>
            <a:r>
              <a:rPr lang="en-US" sz="2000" dirty="0" smtClean="0"/>
              <a:t>	(42 USC 1320a-7a(</a:t>
            </a:r>
            <a:r>
              <a:rPr lang="en-US" sz="2000" dirty="0" err="1" smtClean="0"/>
              <a:t>i</a:t>
            </a:r>
            <a:r>
              <a:rPr lang="en-US" sz="2000" dirty="0" smtClean="0"/>
              <a:t>); 42 </a:t>
            </a:r>
            <a:r>
              <a:rPr lang="en-US" sz="2000" dirty="0" err="1" smtClean="0"/>
              <a:t>CFR</a:t>
            </a:r>
            <a:r>
              <a:rPr lang="en-US" sz="2000" dirty="0" smtClean="0"/>
              <a:t> 1003.101; </a:t>
            </a:r>
            <a:r>
              <a:rPr lang="en-US" sz="2000" dirty="0" err="1" smtClean="0"/>
              <a:t>OIG</a:t>
            </a:r>
            <a:r>
              <a:rPr lang="en-US" sz="2000" dirty="0" smtClean="0"/>
              <a:t> Bulletin, </a:t>
            </a:r>
            <a:r>
              <a:rPr lang="en-US" sz="2000" i="1" dirty="0" smtClean="0"/>
              <a:t>Gifts to Beneficiaries</a:t>
            </a:r>
            <a:r>
              <a:rPr lang="en-US" sz="2000" dirty="0" smtClean="0"/>
              <a:t>)</a:t>
            </a:r>
          </a:p>
          <a:p>
            <a:endParaRPr lang="en-US" sz="2000" dirty="0"/>
          </a:p>
        </p:txBody>
      </p:sp>
    </p:spTree>
    <p:extLst>
      <p:ext uri="{BB962C8B-B14F-4D97-AF65-F5344CB8AC3E}">
        <p14:creationId xmlns:p14="http://schemas.microsoft.com/office/powerpoint/2010/main" val="3122548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Inducements to </a:t>
            </a:r>
            <a:r>
              <a:rPr lang="en-US" sz="3600" dirty="0" err="1" smtClean="0"/>
              <a:t>Govt</a:t>
            </a:r>
            <a:r>
              <a:rPr lang="en-US" sz="3600" dirty="0" smtClean="0"/>
              <a:t> Program Patients</a:t>
            </a:r>
            <a:endParaRPr lang="en-US" sz="3600" dirty="0"/>
          </a:p>
        </p:txBody>
      </p:sp>
      <p:sp>
        <p:nvSpPr>
          <p:cNvPr id="3" name="Content Placeholder 2"/>
          <p:cNvSpPr>
            <a:spLocks noGrp="1"/>
          </p:cNvSpPr>
          <p:nvPr>
            <p:ph idx="1"/>
          </p:nvPr>
        </p:nvSpPr>
        <p:spPr>
          <a:xfrm>
            <a:off x="457200" y="990600"/>
            <a:ext cx="8229600" cy="4267200"/>
          </a:xfrm>
        </p:spPr>
        <p:txBody>
          <a:bodyPr>
            <a:noAutofit/>
          </a:bodyPr>
          <a:lstStyle/>
          <a:p>
            <a:r>
              <a:rPr lang="en-US" sz="2800" dirty="0" smtClean="0">
                <a:solidFill>
                  <a:schemeClr val="tx2">
                    <a:lumMod val="75000"/>
                  </a:schemeClr>
                </a:solidFill>
              </a:rPr>
              <a:t>“Remuneration” does </a:t>
            </a:r>
            <a:r>
              <a:rPr lang="en-US" sz="2800" u="sng" dirty="0" smtClean="0">
                <a:solidFill>
                  <a:schemeClr val="tx2">
                    <a:lumMod val="75000"/>
                  </a:schemeClr>
                </a:solidFill>
              </a:rPr>
              <a:t>not</a:t>
            </a:r>
            <a:r>
              <a:rPr lang="en-US" sz="2800" dirty="0" smtClean="0">
                <a:solidFill>
                  <a:schemeClr val="tx2">
                    <a:lumMod val="75000"/>
                  </a:schemeClr>
                </a:solidFill>
              </a:rPr>
              <a:t> include:</a:t>
            </a:r>
          </a:p>
          <a:p>
            <a:pPr lvl="1"/>
            <a:r>
              <a:rPr lang="en-US" sz="2400" dirty="0" smtClean="0">
                <a:solidFill>
                  <a:schemeClr val="tx2">
                    <a:lumMod val="75000"/>
                  </a:schemeClr>
                </a:solidFill>
              </a:rPr>
              <a:t>Waivers or co-pays based on financial need or after failed collection efforts if certain conditions met.</a:t>
            </a:r>
          </a:p>
          <a:p>
            <a:pPr lvl="1"/>
            <a:r>
              <a:rPr lang="en-US" sz="2400" dirty="0" smtClean="0">
                <a:solidFill>
                  <a:schemeClr val="tx2">
                    <a:lumMod val="75000"/>
                  </a:schemeClr>
                </a:solidFill>
              </a:rPr>
              <a:t>Items or services if financial need and certain conditions met.</a:t>
            </a:r>
          </a:p>
          <a:p>
            <a:pPr lvl="1"/>
            <a:r>
              <a:rPr lang="en-US" sz="2400" dirty="0" smtClean="0">
                <a:solidFill>
                  <a:schemeClr val="tx2">
                    <a:lumMod val="75000"/>
                  </a:schemeClr>
                </a:solidFill>
              </a:rPr>
              <a:t>Incentives to promote delivery of preventative care.</a:t>
            </a:r>
          </a:p>
          <a:p>
            <a:pPr lvl="1"/>
            <a:r>
              <a:rPr lang="en-US" sz="2400" dirty="0" smtClean="0">
                <a:solidFill>
                  <a:schemeClr val="tx2">
                    <a:lumMod val="75000"/>
                  </a:schemeClr>
                </a:solidFill>
              </a:rPr>
              <a:t>Payments meeting Anti-Kickback Statute safe harbor.</a:t>
            </a:r>
          </a:p>
          <a:p>
            <a:pPr lvl="1"/>
            <a:r>
              <a:rPr lang="en-US" sz="2400" dirty="0" smtClean="0">
                <a:solidFill>
                  <a:schemeClr val="tx2">
                    <a:lumMod val="75000"/>
                  </a:schemeClr>
                </a:solidFill>
              </a:rPr>
              <a:t>Retailer coupons, rebates or rewards offered to public.</a:t>
            </a:r>
          </a:p>
          <a:p>
            <a:pPr lvl="1"/>
            <a:r>
              <a:rPr lang="en-US" sz="2400" dirty="0" smtClean="0">
                <a:solidFill>
                  <a:schemeClr val="tx2">
                    <a:lumMod val="75000"/>
                  </a:schemeClr>
                </a:solidFill>
              </a:rPr>
              <a:t>Any other remuneration that promotes access to care and poses a low risk of harm to patients and federal health care programs.</a:t>
            </a:r>
          </a:p>
          <a:p>
            <a:pPr lvl="1"/>
            <a:r>
              <a:rPr lang="en-US" sz="2400" dirty="0" smtClean="0">
                <a:solidFill>
                  <a:schemeClr val="tx2">
                    <a:lumMod val="75000"/>
                  </a:schemeClr>
                </a:solidFill>
              </a:rPr>
              <a:t>Certain other situations.</a:t>
            </a:r>
          </a:p>
          <a:p>
            <a:pPr>
              <a:buNone/>
            </a:pPr>
            <a:r>
              <a:rPr lang="en-US" sz="2000" dirty="0" smtClean="0">
                <a:solidFill>
                  <a:schemeClr val="tx2">
                    <a:lumMod val="75000"/>
                  </a:schemeClr>
                </a:solidFill>
              </a:rPr>
              <a:t>(42 USC 1320a-7a(</a:t>
            </a:r>
            <a:r>
              <a:rPr lang="en-US" sz="2000" dirty="0" err="1" smtClean="0">
                <a:solidFill>
                  <a:schemeClr val="tx2">
                    <a:lumMod val="75000"/>
                  </a:schemeClr>
                </a:solidFill>
              </a:rPr>
              <a:t>i</a:t>
            </a:r>
            <a:r>
              <a:rPr lang="en-US" sz="2000" dirty="0" smtClean="0">
                <a:solidFill>
                  <a:schemeClr val="tx2">
                    <a:lumMod val="75000"/>
                  </a:schemeClr>
                </a:solidFill>
              </a:rPr>
              <a:t>); 42 </a:t>
            </a:r>
            <a:r>
              <a:rPr lang="en-US" sz="2000" dirty="0" err="1" smtClean="0">
                <a:solidFill>
                  <a:schemeClr val="tx2">
                    <a:lumMod val="75000"/>
                  </a:schemeClr>
                </a:solidFill>
              </a:rPr>
              <a:t>CFR</a:t>
            </a:r>
            <a:r>
              <a:rPr lang="en-US" sz="2000" dirty="0" smtClean="0">
                <a:solidFill>
                  <a:schemeClr val="tx2">
                    <a:lumMod val="75000"/>
                  </a:schemeClr>
                </a:solidFill>
              </a:rPr>
              <a:t> 1003.101)</a:t>
            </a:r>
            <a:endParaRPr lang="en-US" sz="2000" dirty="0">
              <a:solidFill>
                <a:schemeClr val="tx2">
                  <a:lumMod val="75000"/>
                </a:schemeClr>
              </a:solidFill>
            </a:endParaRPr>
          </a:p>
        </p:txBody>
      </p:sp>
    </p:spTree>
    <p:extLst>
      <p:ext uri="{BB962C8B-B14F-4D97-AF65-F5344CB8AC3E}">
        <p14:creationId xmlns:p14="http://schemas.microsoft.com/office/powerpoint/2010/main" val="386540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295400"/>
            <a:ext cx="8229600" cy="4724400"/>
          </a:xfrm>
        </p:spPr>
        <p:txBody>
          <a:bodyPr>
            <a:normAutofit lnSpcReduction="10000"/>
          </a:bodyPr>
          <a:lstStyle/>
          <a:p>
            <a:pPr eaLnBrk="1" hangingPunct="1">
              <a:lnSpc>
                <a:spcPct val="90000"/>
              </a:lnSpc>
            </a:pPr>
            <a:r>
              <a:rPr lang="en-US" dirty="0" smtClean="0">
                <a:solidFill>
                  <a:srgbClr val="C00000"/>
                </a:solidFill>
              </a:rPr>
              <a:t>Cannot knowingly submit a false claim for payment to the federal government.</a:t>
            </a:r>
          </a:p>
          <a:p>
            <a:pPr eaLnBrk="1" hangingPunct="1">
              <a:lnSpc>
                <a:spcPct val="90000"/>
              </a:lnSpc>
            </a:pPr>
            <a:r>
              <a:rPr lang="en-US" dirty="0" smtClean="0">
                <a:solidFill>
                  <a:srgbClr val="C00000"/>
                </a:solidFill>
              </a:rPr>
              <a:t>Must report and repay an overpayment within 60 days.</a:t>
            </a:r>
          </a:p>
          <a:p>
            <a:pPr eaLnBrk="1" hangingPunct="1">
              <a:lnSpc>
                <a:spcPct val="90000"/>
              </a:lnSpc>
            </a:pPr>
            <a:r>
              <a:rPr lang="en-US" dirty="0" smtClean="0"/>
              <a:t>Penalties</a:t>
            </a:r>
          </a:p>
          <a:p>
            <a:pPr lvl="1" eaLnBrk="1" hangingPunct="1">
              <a:lnSpc>
                <a:spcPct val="90000"/>
              </a:lnSpc>
            </a:pPr>
            <a:r>
              <a:rPr lang="en-US" sz="2800" dirty="0" smtClean="0"/>
              <a:t>Repayment plus interest</a:t>
            </a:r>
          </a:p>
          <a:p>
            <a:pPr lvl="1" eaLnBrk="1" hangingPunct="1">
              <a:lnSpc>
                <a:spcPct val="90000"/>
              </a:lnSpc>
            </a:pPr>
            <a:r>
              <a:rPr lang="en-US" sz="2800" dirty="0" smtClean="0"/>
              <a:t>Civil monetary penalties of $5,500 to $11,000 per claim</a:t>
            </a:r>
          </a:p>
          <a:p>
            <a:pPr lvl="1" eaLnBrk="1" hangingPunct="1">
              <a:lnSpc>
                <a:spcPct val="90000"/>
              </a:lnSpc>
            </a:pPr>
            <a:r>
              <a:rPr lang="en-US" sz="2800" dirty="0" smtClean="0"/>
              <a:t>3x damages</a:t>
            </a:r>
          </a:p>
          <a:p>
            <a:pPr lvl="1" eaLnBrk="1" hangingPunct="1">
              <a:lnSpc>
                <a:spcPct val="90000"/>
              </a:lnSpc>
            </a:pPr>
            <a:r>
              <a:rPr lang="en-US" sz="2800" dirty="0" smtClean="0"/>
              <a:t>Exclusion from Medicare/Medicaid</a:t>
            </a:r>
          </a:p>
          <a:p>
            <a:pPr marL="0" indent="0">
              <a:lnSpc>
                <a:spcPct val="90000"/>
              </a:lnSpc>
              <a:buNone/>
            </a:pPr>
            <a:r>
              <a:rPr lang="en-US" sz="2200" dirty="0"/>
              <a:t>(18 USC 1347)</a:t>
            </a:r>
            <a:endParaRPr lang="en-US" sz="2200" dirty="0" smtClean="0"/>
          </a:p>
        </p:txBody>
      </p:sp>
      <p:sp>
        <p:nvSpPr>
          <p:cNvPr id="2" name="Title 1"/>
          <p:cNvSpPr>
            <a:spLocks noGrp="1"/>
          </p:cNvSpPr>
          <p:nvPr>
            <p:ph type="title"/>
          </p:nvPr>
        </p:nvSpPr>
        <p:spPr/>
        <p:txBody>
          <a:bodyPr>
            <a:normAutofit fontScale="90000"/>
          </a:bodyPr>
          <a:lstStyle/>
          <a:p>
            <a:r>
              <a:rPr lang="en-US" dirty="0" smtClean="0"/>
              <a:t>False Claims Act</a:t>
            </a:r>
            <a:endParaRPr lang="en-US" dirty="0"/>
          </a:p>
        </p:txBody>
      </p:sp>
    </p:spTree>
    <p:extLst>
      <p:ext uri="{BB962C8B-B14F-4D97-AF65-F5344CB8AC3E}">
        <p14:creationId xmlns:p14="http://schemas.microsoft.com/office/powerpoint/2010/main" val="3071913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Inducements to </a:t>
            </a:r>
            <a:r>
              <a:rPr lang="en-US" sz="3600" dirty="0" err="1" smtClean="0"/>
              <a:t>Govt</a:t>
            </a:r>
            <a:r>
              <a:rPr lang="en-US" sz="3600" dirty="0" smtClean="0"/>
              <a:t> Program Patients</a:t>
            </a:r>
            <a:endParaRPr lang="en-US" sz="3600" dirty="0"/>
          </a:p>
        </p:txBody>
      </p:sp>
      <p:sp>
        <p:nvSpPr>
          <p:cNvPr id="3" name="Content Placeholder 2"/>
          <p:cNvSpPr>
            <a:spLocks noGrp="1"/>
          </p:cNvSpPr>
          <p:nvPr>
            <p:ph idx="1"/>
          </p:nvPr>
        </p:nvSpPr>
        <p:spPr>
          <a:xfrm>
            <a:off x="457200" y="990600"/>
            <a:ext cx="8229600" cy="4267200"/>
          </a:xfrm>
        </p:spPr>
        <p:txBody>
          <a:bodyPr>
            <a:noAutofit/>
          </a:bodyPr>
          <a:lstStyle/>
          <a:p>
            <a:r>
              <a:rPr lang="en-US" sz="2800" dirty="0" err="1" smtClean="0">
                <a:solidFill>
                  <a:schemeClr val="tx2">
                    <a:lumMod val="75000"/>
                  </a:schemeClr>
                </a:solidFill>
              </a:rPr>
              <a:t>OIG</a:t>
            </a:r>
            <a:r>
              <a:rPr lang="en-US" sz="2800" dirty="0" smtClean="0">
                <a:solidFill>
                  <a:schemeClr val="tx2">
                    <a:lumMod val="75000"/>
                  </a:schemeClr>
                </a:solidFill>
              </a:rPr>
              <a:t> has approved the following in opinions or comments:</a:t>
            </a:r>
          </a:p>
          <a:p>
            <a:pPr lvl="1"/>
            <a:r>
              <a:rPr lang="en-US" sz="2400" dirty="0" smtClean="0">
                <a:solidFill>
                  <a:schemeClr val="tx2">
                    <a:lumMod val="75000"/>
                  </a:schemeClr>
                </a:solidFill>
              </a:rPr>
              <a:t>Free or discounted item or service of low value, i.e.,</a:t>
            </a:r>
          </a:p>
          <a:p>
            <a:pPr lvl="2"/>
            <a:r>
              <a:rPr lang="en-US" dirty="0" smtClean="0">
                <a:solidFill>
                  <a:schemeClr val="tx2">
                    <a:lumMod val="75000"/>
                  </a:schemeClr>
                </a:solidFill>
              </a:rPr>
              <a:t>Each item or service is less than $10, and</a:t>
            </a:r>
          </a:p>
          <a:p>
            <a:pPr lvl="2"/>
            <a:r>
              <a:rPr lang="en-US" dirty="0" smtClean="0">
                <a:solidFill>
                  <a:schemeClr val="tx2">
                    <a:lumMod val="75000"/>
                  </a:schemeClr>
                </a:solidFill>
              </a:rPr>
              <a:t>Aggregate is less than $50 per patient per year.</a:t>
            </a:r>
          </a:p>
          <a:p>
            <a:pPr lvl="1">
              <a:buNone/>
            </a:pPr>
            <a:r>
              <a:rPr lang="en-US" sz="2000" dirty="0" smtClean="0">
                <a:solidFill>
                  <a:schemeClr val="tx2">
                    <a:lumMod val="75000"/>
                  </a:schemeClr>
                </a:solidFill>
              </a:rPr>
              <a:t>	(</a:t>
            </a:r>
            <a:r>
              <a:rPr lang="en-US" sz="2000" dirty="0" err="1" smtClean="0">
                <a:solidFill>
                  <a:schemeClr val="tx2">
                    <a:lumMod val="75000"/>
                  </a:schemeClr>
                </a:solidFill>
              </a:rPr>
              <a:t>OIG</a:t>
            </a:r>
            <a:r>
              <a:rPr lang="en-US" sz="2000" dirty="0" smtClean="0">
                <a:solidFill>
                  <a:schemeClr val="tx2">
                    <a:lumMod val="75000"/>
                  </a:schemeClr>
                </a:solidFill>
              </a:rPr>
              <a:t> Bulletin, </a:t>
            </a:r>
            <a:r>
              <a:rPr lang="en-US" sz="2000" i="1" dirty="0" smtClean="0">
                <a:solidFill>
                  <a:schemeClr val="tx2">
                    <a:lumMod val="75000"/>
                  </a:schemeClr>
                </a:solidFill>
              </a:rPr>
              <a:t>Offering Gifts and Inducements to Beneficiaries </a:t>
            </a:r>
            <a:r>
              <a:rPr lang="en-US" sz="2000" dirty="0" smtClean="0">
                <a:solidFill>
                  <a:schemeClr val="tx2">
                    <a:lumMod val="75000"/>
                  </a:schemeClr>
                </a:solidFill>
              </a:rPr>
              <a:t>(8/02); 66 FR 24410-11)</a:t>
            </a:r>
          </a:p>
          <a:p>
            <a:pPr lvl="1"/>
            <a:r>
              <a:rPr lang="en-US" sz="2400" dirty="0" smtClean="0">
                <a:solidFill>
                  <a:schemeClr val="tx2">
                    <a:lumMod val="75000"/>
                  </a:schemeClr>
                </a:solidFill>
              </a:rPr>
              <a:t>Free screenings not conditioned on or tied to additional services from any provider.  </a:t>
            </a:r>
            <a:r>
              <a:rPr lang="en-US" sz="2000" dirty="0" smtClean="0">
                <a:solidFill>
                  <a:schemeClr val="tx2">
                    <a:lumMod val="75000"/>
                  </a:schemeClr>
                </a:solidFill>
              </a:rPr>
              <a:t>(Adv. Op. 09-11)</a:t>
            </a:r>
          </a:p>
          <a:p>
            <a:pPr lvl="1"/>
            <a:r>
              <a:rPr lang="en-US" sz="2400" dirty="0" smtClean="0">
                <a:solidFill>
                  <a:schemeClr val="tx2">
                    <a:lumMod val="75000"/>
                  </a:schemeClr>
                </a:solidFill>
              </a:rPr>
              <a:t>Free transportation programs where transportation is reasonable and local, open to patients regardless of </a:t>
            </a:r>
            <a:r>
              <a:rPr lang="en-US" sz="2400" dirty="0" err="1" smtClean="0">
                <a:solidFill>
                  <a:schemeClr val="tx2">
                    <a:lumMod val="75000"/>
                  </a:schemeClr>
                </a:solidFill>
              </a:rPr>
              <a:t>payor</a:t>
            </a:r>
            <a:r>
              <a:rPr lang="en-US" sz="2400" dirty="0" smtClean="0">
                <a:solidFill>
                  <a:schemeClr val="tx2">
                    <a:lumMod val="75000"/>
                  </a:schemeClr>
                </a:solidFill>
              </a:rPr>
              <a:t>, and other transportation options are limited.  </a:t>
            </a:r>
            <a:r>
              <a:rPr lang="en-US" sz="2000" dirty="0" smtClean="0">
                <a:solidFill>
                  <a:schemeClr val="tx2">
                    <a:lumMod val="75000"/>
                  </a:schemeClr>
                </a:solidFill>
              </a:rPr>
              <a:t>(Adv. Op. 11-02; </a:t>
            </a:r>
            <a:r>
              <a:rPr lang="en-US" sz="2000" dirty="0" err="1" smtClean="0">
                <a:solidFill>
                  <a:schemeClr val="tx2">
                    <a:lumMod val="75000"/>
                  </a:schemeClr>
                </a:solidFill>
              </a:rPr>
              <a:t>OIG</a:t>
            </a:r>
            <a:r>
              <a:rPr lang="en-US" sz="2000" dirty="0" smtClean="0">
                <a:solidFill>
                  <a:schemeClr val="tx2">
                    <a:lumMod val="75000"/>
                  </a:schemeClr>
                </a:solidFill>
              </a:rPr>
              <a:t> Bulletin,</a:t>
            </a:r>
            <a:r>
              <a:rPr lang="en-US" sz="2000" i="1" dirty="0" smtClean="0">
                <a:solidFill>
                  <a:schemeClr val="tx2">
                    <a:lumMod val="75000"/>
                  </a:schemeClr>
                </a:solidFill>
              </a:rPr>
              <a:t> Offering Gifts and Inducements to Beneficiaries </a:t>
            </a:r>
            <a:r>
              <a:rPr lang="en-US" sz="2000" dirty="0" smtClean="0">
                <a:solidFill>
                  <a:schemeClr val="tx2">
                    <a:lumMod val="75000"/>
                  </a:schemeClr>
                </a:solidFill>
              </a:rPr>
              <a:t>(8/02)).</a:t>
            </a:r>
          </a:p>
        </p:txBody>
      </p:sp>
    </p:spTree>
    <p:extLst>
      <p:ext uri="{BB962C8B-B14F-4D97-AF65-F5344CB8AC3E}">
        <p14:creationId xmlns:p14="http://schemas.microsoft.com/office/powerpoint/2010/main" val="601805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609600"/>
          </a:xfrm>
        </p:spPr>
        <p:txBody>
          <a:bodyPr>
            <a:noAutofit/>
          </a:bodyPr>
          <a:lstStyle/>
          <a:p>
            <a:r>
              <a:rPr lang="en-US" sz="4000" dirty="0" smtClean="0"/>
              <a:t>Payment to Limit Services </a:t>
            </a:r>
            <a:endParaRPr lang="en-US" sz="4000" dirty="0"/>
          </a:p>
        </p:txBody>
      </p:sp>
      <p:sp>
        <p:nvSpPr>
          <p:cNvPr id="3" name="Content Placeholder 2"/>
          <p:cNvSpPr>
            <a:spLocks noGrp="1"/>
          </p:cNvSpPr>
          <p:nvPr>
            <p:ph idx="1"/>
          </p:nvPr>
        </p:nvSpPr>
        <p:spPr>
          <a:xfrm>
            <a:off x="457200" y="1066800"/>
            <a:ext cx="8229600" cy="5105400"/>
          </a:xfrm>
        </p:spPr>
        <p:txBody>
          <a:bodyPr>
            <a:noAutofit/>
          </a:bodyPr>
          <a:lstStyle/>
          <a:p>
            <a:r>
              <a:rPr lang="en-US" sz="2800" dirty="0" smtClean="0">
                <a:solidFill>
                  <a:srgbClr val="C00000"/>
                </a:solidFill>
              </a:rPr>
              <a:t>Hospital or </a:t>
            </a:r>
            <a:r>
              <a:rPr lang="en-US" sz="2800" dirty="0" err="1" smtClean="0">
                <a:solidFill>
                  <a:srgbClr val="C00000"/>
                </a:solidFill>
              </a:rPr>
              <a:t>CAH</a:t>
            </a:r>
            <a:r>
              <a:rPr lang="en-US" sz="2800" dirty="0" smtClean="0">
                <a:solidFill>
                  <a:srgbClr val="C00000"/>
                </a:solidFill>
              </a:rPr>
              <a:t> cannot knowingly make a payment, directly or indirectly, to a physician as an inducement to reduce or limit services provided to Medicare or Medicaid beneficiaries who are under the direct care of the physician.</a:t>
            </a:r>
          </a:p>
          <a:p>
            <a:pPr lvl="1"/>
            <a:r>
              <a:rPr lang="en-US" dirty="0" smtClean="0">
                <a:solidFill>
                  <a:srgbClr val="C00000"/>
                </a:solidFill>
              </a:rPr>
              <a:t>Includes “</a:t>
            </a:r>
            <a:r>
              <a:rPr lang="en-US" dirty="0" err="1" smtClean="0">
                <a:solidFill>
                  <a:srgbClr val="C00000"/>
                </a:solidFill>
              </a:rPr>
              <a:t>gainsharing</a:t>
            </a:r>
            <a:r>
              <a:rPr lang="en-US" dirty="0" smtClean="0">
                <a:solidFill>
                  <a:srgbClr val="C00000"/>
                </a:solidFill>
              </a:rPr>
              <a:t>” programs.</a:t>
            </a:r>
          </a:p>
          <a:p>
            <a:r>
              <a:rPr lang="en-US" sz="2800" dirty="0" smtClean="0"/>
              <a:t>Penalties:</a:t>
            </a:r>
          </a:p>
          <a:p>
            <a:pPr lvl="1"/>
            <a:r>
              <a:rPr lang="en-US" dirty="0" smtClean="0"/>
              <a:t>$2000 for each individual with respect to whom payment made.</a:t>
            </a:r>
          </a:p>
          <a:p>
            <a:pPr lvl="1"/>
            <a:r>
              <a:rPr lang="en-US" dirty="0" smtClean="0"/>
              <a:t>Any other penalty allowed by law.</a:t>
            </a:r>
          </a:p>
          <a:p>
            <a:pPr>
              <a:buNone/>
            </a:pPr>
            <a:r>
              <a:rPr lang="en-US" sz="2000" dirty="0" smtClean="0"/>
              <a:t>(42 USC 1320a-7a(b)(1); 42 </a:t>
            </a:r>
            <a:r>
              <a:rPr lang="en-US" sz="2000" dirty="0" err="1" smtClean="0"/>
              <a:t>CFR</a:t>
            </a:r>
            <a:r>
              <a:rPr lang="en-US" sz="2000" dirty="0" smtClean="0"/>
              <a:t> 1003.102)</a:t>
            </a:r>
            <a:endParaRPr lang="en-US" sz="2000" dirty="0"/>
          </a:p>
        </p:txBody>
      </p:sp>
    </p:spTree>
    <p:extLst>
      <p:ext uri="{BB962C8B-B14F-4D97-AF65-F5344CB8AC3E}">
        <p14:creationId xmlns:p14="http://schemas.microsoft.com/office/powerpoint/2010/main" val="4084517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457200" y="1066800"/>
            <a:ext cx="8229600" cy="5029200"/>
          </a:xfrm>
        </p:spPr>
        <p:txBody>
          <a:bodyPr>
            <a:noAutofit/>
          </a:bodyPr>
          <a:lstStyle/>
          <a:p>
            <a:pPr eaLnBrk="1" hangingPunct="1">
              <a:defRPr/>
            </a:pPr>
            <a:r>
              <a:rPr lang="en-US" sz="2600" dirty="0" err="1" smtClean="0"/>
              <a:t>OIG</a:t>
            </a:r>
            <a:r>
              <a:rPr lang="en-US" sz="2600" dirty="0" smtClean="0"/>
              <a:t> has periodically approved </a:t>
            </a:r>
            <a:r>
              <a:rPr lang="en-US" sz="2600" dirty="0" err="1" smtClean="0"/>
              <a:t>gainsharing</a:t>
            </a:r>
            <a:r>
              <a:rPr lang="en-US" sz="2600" dirty="0" smtClean="0"/>
              <a:t> in advisory opinions if certain safeguards included, e.g., </a:t>
            </a:r>
          </a:p>
          <a:p>
            <a:pPr lvl="1" eaLnBrk="1" hangingPunct="1">
              <a:defRPr/>
            </a:pPr>
            <a:r>
              <a:rPr lang="en-US" sz="2600" dirty="0" smtClean="0"/>
              <a:t>Proposed plan does not adversely affect patient care. </a:t>
            </a:r>
          </a:p>
          <a:p>
            <a:pPr lvl="1" eaLnBrk="1" hangingPunct="1">
              <a:defRPr/>
            </a:pPr>
            <a:r>
              <a:rPr lang="en-US" sz="2600" dirty="0" smtClean="0"/>
              <a:t>Quality evaluated by third party.</a:t>
            </a:r>
          </a:p>
          <a:p>
            <a:pPr lvl="1" eaLnBrk="1" hangingPunct="1">
              <a:defRPr/>
            </a:pPr>
            <a:r>
              <a:rPr lang="en-US" sz="2600" dirty="0" smtClean="0"/>
              <a:t>Low risk that incentive will lead physicians to provide medically inappropriate care.</a:t>
            </a:r>
          </a:p>
          <a:p>
            <a:pPr lvl="1" eaLnBrk="1" hangingPunct="1">
              <a:defRPr/>
            </a:pPr>
            <a:r>
              <a:rPr lang="en-US" sz="2600" dirty="0" smtClean="0"/>
              <a:t>Payments limited in duration and amount.</a:t>
            </a:r>
          </a:p>
          <a:p>
            <a:pPr eaLnBrk="1" hangingPunct="1">
              <a:buNone/>
              <a:defRPr/>
            </a:pPr>
            <a:r>
              <a:rPr lang="en-US" sz="2000" dirty="0" smtClean="0"/>
              <a:t>	(</a:t>
            </a:r>
            <a:r>
              <a:rPr lang="en-US" sz="2000" i="1" dirty="0" smtClean="0"/>
              <a:t>See, e.g., </a:t>
            </a:r>
            <a:r>
              <a:rPr lang="en-US" sz="2000" dirty="0" smtClean="0"/>
              <a:t>Adv. Op. 12-22)</a:t>
            </a:r>
          </a:p>
          <a:p>
            <a:pPr eaLnBrk="1" hangingPunct="1">
              <a:defRPr/>
            </a:pPr>
            <a:r>
              <a:rPr lang="en-US" sz="2600" dirty="0" err="1" smtClean="0"/>
              <a:t>OIG</a:t>
            </a:r>
            <a:r>
              <a:rPr lang="en-US" sz="2600" dirty="0" smtClean="0"/>
              <a:t> advisory opinions do not apply to Stark.</a:t>
            </a:r>
          </a:p>
          <a:p>
            <a:pPr eaLnBrk="1" hangingPunct="1">
              <a:defRPr/>
            </a:pPr>
            <a:r>
              <a:rPr lang="en-US" sz="2600" dirty="0" smtClean="0"/>
              <a:t>CMS/</a:t>
            </a:r>
            <a:r>
              <a:rPr lang="en-US" sz="2600" dirty="0" err="1" smtClean="0"/>
              <a:t>OIG</a:t>
            </a:r>
            <a:r>
              <a:rPr lang="en-US" sz="2600" dirty="0" smtClean="0"/>
              <a:t> have issued interim rule waiving </a:t>
            </a:r>
            <a:r>
              <a:rPr lang="en-US" sz="2600" dirty="0" err="1" smtClean="0"/>
              <a:t>CMPL</a:t>
            </a:r>
            <a:r>
              <a:rPr lang="en-US" sz="2600" dirty="0" smtClean="0"/>
              <a:t> and Stark for </a:t>
            </a:r>
            <a:r>
              <a:rPr lang="en-US" sz="2600" dirty="0" err="1" smtClean="0"/>
              <a:t>ACOs</a:t>
            </a:r>
            <a:r>
              <a:rPr lang="en-US" sz="2600" dirty="0" smtClean="0"/>
              <a:t>.</a:t>
            </a:r>
          </a:p>
        </p:txBody>
      </p:sp>
      <p:sp>
        <p:nvSpPr>
          <p:cNvPr id="6" name="Title 1"/>
          <p:cNvSpPr>
            <a:spLocks noGrp="1"/>
          </p:cNvSpPr>
          <p:nvPr>
            <p:ph type="title"/>
          </p:nvPr>
        </p:nvSpPr>
        <p:spPr>
          <a:xfrm>
            <a:off x="1905000" y="228600"/>
            <a:ext cx="7239000" cy="609600"/>
          </a:xfrm>
        </p:spPr>
        <p:txBody>
          <a:bodyPr>
            <a:noAutofit/>
          </a:bodyPr>
          <a:lstStyle/>
          <a:p>
            <a:r>
              <a:rPr lang="en-US" sz="4000" dirty="0" smtClean="0"/>
              <a:t>Payment to Limit Services </a:t>
            </a:r>
            <a:endParaRPr lang="en-US" sz="4000" dirty="0"/>
          </a:p>
        </p:txBody>
      </p:sp>
    </p:spTree>
    <p:extLst>
      <p:ext uri="{BB962C8B-B14F-4D97-AF65-F5344CB8AC3E}">
        <p14:creationId xmlns:p14="http://schemas.microsoft.com/office/powerpoint/2010/main" val="811253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228600" y="990600"/>
            <a:ext cx="8610600" cy="4876800"/>
          </a:xfrm>
        </p:spPr>
        <p:txBody>
          <a:bodyPr>
            <a:noAutofit/>
          </a:bodyPr>
          <a:lstStyle/>
          <a:p>
            <a:r>
              <a:rPr lang="en-US" sz="2800" dirty="0" smtClean="0">
                <a:solidFill>
                  <a:srgbClr val="C00000"/>
                </a:solidFill>
              </a:rPr>
              <a:t>Cannot submit claim for item or service ordered or furnished by an excluded person.</a:t>
            </a:r>
          </a:p>
          <a:p>
            <a:r>
              <a:rPr lang="en-US" sz="2800" dirty="0" smtClean="0">
                <a:solidFill>
                  <a:srgbClr val="C00000"/>
                </a:solidFill>
              </a:rPr>
              <a:t>Cannot hire or contract with an excluded entity or arrange for excluded entity to provide items or services payable by federal programs.</a:t>
            </a:r>
          </a:p>
          <a:p>
            <a:r>
              <a:rPr lang="en-US" sz="2800" dirty="0" smtClean="0">
                <a:solidFill>
                  <a:schemeClr val="tx2">
                    <a:lumMod val="75000"/>
                  </a:schemeClr>
                </a:solidFill>
              </a:rPr>
              <a:t>Penalties</a:t>
            </a:r>
          </a:p>
          <a:p>
            <a:pPr lvl="1"/>
            <a:r>
              <a:rPr lang="en-US" sz="2400" dirty="0" smtClean="0">
                <a:solidFill>
                  <a:schemeClr val="tx2">
                    <a:lumMod val="75000"/>
                  </a:schemeClr>
                </a:solidFill>
              </a:rPr>
              <a:t>$10,000 </a:t>
            </a:r>
            <a:r>
              <a:rPr lang="en-US" sz="2400" dirty="0">
                <a:solidFill>
                  <a:schemeClr val="tx2">
                    <a:lumMod val="75000"/>
                  </a:schemeClr>
                </a:solidFill>
              </a:rPr>
              <a:t>per item or service.</a:t>
            </a:r>
          </a:p>
          <a:p>
            <a:pPr lvl="1"/>
            <a:r>
              <a:rPr lang="en-US" sz="2400" dirty="0">
                <a:solidFill>
                  <a:schemeClr val="tx2">
                    <a:lumMod val="75000"/>
                  </a:schemeClr>
                </a:solidFill>
              </a:rPr>
              <a:t>3x amount claimed.</a:t>
            </a:r>
          </a:p>
          <a:p>
            <a:pPr lvl="1"/>
            <a:r>
              <a:rPr lang="en-US" sz="2400" dirty="0">
                <a:solidFill>
                  <a:schemeClr val="tx2">
                    <a:lumMod val="75000"/>
                  </a:schemeClr>
                </a:solidFill>
              </a:rPr>
              <a:t>Repayment of amounts paid.</a:t>
            </a:r>
          </a:p>
          <a:p>
            <a:pPr lvl="1"/>
            <a:r>
              <a:rPr lang="en-US" sz="2400" dirty="0">
                <a:solidFill>
                  <a:schemeClr val="tx2">
                    <a:lumMod val="75000"/>
                  </a:schemeClr>
                </a:solidFill>
              </a:rPr>
              <a:t>Exclusion from Medicare and Medicaid</a:t>
            </a:r>
          </a:p>
          <a:p>
            <a:pPr marL="0" indent="0">
              <a:buNone/>
            </a:pPr>
            <a:r>
              <a:rPr lang="en-US" sz="2000" dirty="0">
                <a:solidFill>
                  <a:schemeClr val="tx2">
                    <a:lumMod val="75000"/>
                  </a:schemeClr>
                </a:solidFill>
              </a:rPr>
              <a:t>(42 USC 1320a-7a(a)(8); 42 </a:t>
            </a:r>
            <a:r>
              <a:rPr lang="en-US" sz="2000" dirty="0" err="1">
                <a:solidFill>
                  <a:schemeClr val="tx2">
                    <a:lumMod val="75000"/>
                  </a:schemeClr>
                </a:solidFill>
              </a:rPr>
              <a:t>CFR</a:t>
            </a:r>
            <a:r>
              <a:rPr lang="en-US" sz="2000" dirty="0">
                <a:solidFill>
                  <a:schemeClr val="tx2">
                    <a:lumMod val="75000"/>
                  </a:schemeClr>
                </a:solidFill>
              </a:rPr>
              <a:t> 1003.102; </a:t>
            </a:r>
            <a:r>
              <a:rPr lang="en-US" sz="2000" dirty="0" err="1">
                <a:solidFill>
                  <a:schemeClr val="tx2">
                    <a:lumMod val="75000"/>
                  </a:schemeClr>
                </a:solidFill>
              </a:rPr>
              <a:t>OIG</a:t>
            </a:r>
            <a:r>
              <a:rPr lang="en-US" sz="2000" dirty="0">
                <a:solidFill>
                  <a:schemeClr val="tx2">
                    <a:lumMod val="75000"/>
                  </a:schemeClr>
                </a:solidFill>
              </a:rPr>
              <a:t> Bulletin, Effect of Exclusion</a:t>
            </a:r>
            <a:r>
              <a:rPr lang="en-US" sz="2000" dirty="0" smtClean="0">
                <a:solidFill>
                  <a:schemeClr val="tx2">
                    <a:lumMod val="75000"/>
                  </a:schemeClr>
                </a:solidFill>
              </a:rPr>
              <a:t>)</a:t>
            </a:r>
          </a:p>
          <a:p>
            <a:endParaRPr lang="en-US" sz="2000" dirty="0">
              <a:solidFill>
                <a:schemeClr val="tx2">
                  <a:lumMod val="75000"/>
                </a:schemeClr>
              </a:solidFill>
            </a:endParaRPr>
          </a:p>
          <a:p>
            <a:endParaRPr lang="en-US" sz="2000" dirty="0" smtClean="0">
              <a:solidFill>
                <a:schemeClr val="tx2">
                  <a:lumMod val="75000"/>
                </a:schemeClr>
              </a:solidFill>
            </a:endParaRPr>
          </a:p>
        </p:txBody>
      </p:sp>
      <p:sp>
        <p:nvSpPr>
          <p:cNvPr id="2" name="Title 1"/>
          <p:cNvSpPr>
            <a:spLocks noGrp="1"/>
          </p:cNvSpPr>
          <p:nvPr>
            <p:ph type="title"/>
          </p:nvPr>
        </p:nvSpPr>
        <p:spPr/>
        <p:txBody>
          <a:bodyPr>
            <a:normAutofit fontScale="90000"/>
          </a:bodyPr>
          <a:lstStyle/>
          <a:p>
            <a:r>
              <a:rPr lang="en-US" dirty="0" smtClean="0"/>
              <a:t>Excluded Entities</a:t>
            </a:r>
            <a:endParaRPr lang="en-US" dirty="0"/>
          </a:p>
        </p:txBody>
      </p:sp>
    </p:spTree>
    <p:extLst>
      <p:ext uri="{BB962C8B-B14F-4D97-AF65-F5344CB8AC3E}">
        <p14:creationId xmlns:p14="http://schemas.microsoft.com/office/powerpoint/2010/main" val="668402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Excluded Entities</a:t>
            </a:r>
            <a:endParaRPr lang="en-US" dirty="0"/>
          </a:p>
        </p:txBody>
      </p:sp>
      <p:sp>
        <p:nvSpPr>
          <p:cNvPr id="3" name="Content Placeholder 2"/>
          <p:cNvSpPr>
            <a:spLocks noGrp="1"/>
          </p:cNvSpPr>
          <p:nvPr>
            <p:ph idx="1"/>
          </p:nvPr>
        </p:nvSpPr>
        <p:spPr>
          <a:xfrm>
            <a:off x="457200" y="1066800"/>
            <a:ext cx="8229600" cy="4953000"/>
          </a:xfrm>
        </p:spPr>
        <p:txBody>
          <a:bodyPr>
            <a:normAutofit/>
          </a:bodyPr>
          <a:lstStyle/>
          <a:p>
            <a:r>
              <a:rPr lang="en-US" sz="2800" dirty="0" smtClean="0"/>
              <a:t>Medicare, Medicaid, or other federal program will not pay claim if person “knew or should have known” of exclusion.</a:t>
            </a:r>
          </a:p>
          <a:p>
            <a:pPr lvl="1"/>
            <a:r>
              <a:rPr lang="en-US" dirty="0" smtClean="0"/>
              <a:t>Exception for certain emergency services.</a:t>
            </a:r>
          </a:p>
          <a:p>
            <a:pPr>
              <a:buNone/>
            </a:pPr>
            <a:r>
              <a:rPr lang="en-US" sz="2000" dirty="0" smtClean="0"/>
              <a:t>	(42 </a:t>
            </a:r>
            <a:r>
              <a:rPr lang="en-US" sz="2000" dirty="0" err="1" smtClean="0"/>
              <a:t>CFR</a:t>
            </a:r>
            <a:r>
              <a:rPr lang="en-US" sz="2000" dirty="0" smtClean="0"/>
              <a:t> 1001.1901(b) and .1003.102(a))</a:t>
            </a:r>
          </a:p>
          <a:p>
            <a:r>
              <a:rPr lang="en-US" sz="2800" dirty="0" smtClean="0"/>
              <a:t>Knowledge = </a:t>
            </a:r>
          </a:p>
          <a:p>
            <a:pPr lvl="1"/>
            <a:r>
              <a:rPr lang="en-US" dirty="0" smtClean="0"/>
              <a:t>Knew or should have known of exclusion.</a:t>
            </a:r>
          </a:p>
          <a:p>
            <a:pPr lvl="1"/>
            <a:r>
              <a:rPr lang="en-US" dirty="0" smtClean="0"/>
              <a:t>Notified by </a:t>
            </a:r>
            <a:r>
              <a:rPr lang="en-US" dirty="0" err="1" smtClean="0"/>
              <a:t>HHS</a:t>
            </a:r>
            <a:r>
              <a:rPr lang="en-US" dirty="0" smtClean="0"/>
              <a:t> of exclusion, e.g., in response to claim.</a:t>
            </a:r>
          </a:p>
          <a:p>
            <a:pPr lvl="1"/>
            <a:r>
              <a:rPr lang="en-US" dirty="0" smtClean="0"/>
              <a:t>Listed on the List of Excluded Individuals or Entities (“</a:t>
            </a:r>
            <a:r>
              <a:rPr lang="en-US" dirty="0" err="1" smtClean="0"/>
              <a:t>LEIE</a:t>
            </a:r>
            <a:r>
              <a:rPr lang="en-US" dirty="0" smtClean="0"/>
              <a:t>”).</a:t>
            </a:r>
          </a:p>
        </p:txBody>
      </p:sp>
    </p:spTree>
    <p:extLst>
      <p:ext uri="{BB962C8B-B14F-4D97-AF65-F5344CB8AC3E}">
        <p14:creationId xmlns:p14="http://schemas.microsoft.com/office/powerpoint/2010/main" val="1451717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14126464" cy="794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232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81000" y="1066800"/>
            <a:ext cx="8229600" cy="4953000"/>
          </a:xfrm>
        </p:spPr>
        <p:txBody>
          <a:bodyPr>
            <a:noAutofit/>
          </a:bodyPr>
          <a:lstStyle/>
          <a:p>
            <a:pPr>
              <a:lnSpc>
                <a:spcPct val="80000"/>
              </a:lnSpc>
            </a:pPr>
            <a:r>
              <a:rPr lang="en-US" sz="2800" dirty="0" err="1" smtClean="0"/>
              <a:t>OIG</a:t>
            </a:r>
            <a:r>
              <a:rPr lang="en-US" sz="2800" dirty="0" smtClean="0"/>
              <a:t> maintains </a:t>
            </a:r>
            <a:r>
              <a:rPr lang="en-US" sz="2800" dirty="0" err="1" smtClean="0"/>
              <a:t>LEIE</a:t>
            </a:r>
            <a:r>
              <a:rPr lang="en-US" sz="2800" dirty="0" smtClean="0"/>
              <a:t> </a:t>
            </a:r>
            <a:r>
              <a:rPr lang="en-US" sz="2800" dirty="0"/>
              <a:t>and updates monthly:  </a:t>
            </a:r>
            <a:r>
              <a:rPr lang="en-US" sz="2800" dirty="0">
                <a:hlinkClick r:id="rId3"/>
              </a:rPr>
              <a:t>https://</a:t>
            </a:r>
            <a:r>
              <a:rPr lang="en-US" sz="2800" dirty="0" smtClean="0">
                <a:hlinkClick r:id="rId3"/>
              </a:rPr>
              <a:t>oig.hhs.gov/exclusions/exclusions_list.asp</a:t>
            </a:r>
            <a:endParaRPr lang="en-US" sz="2800" dirty="0" smtClean="0"/>
          </a:p>
          <a:p>
            <a:pPr>
              <a:lnSpc>
                <a:spcPct val="80000"/>
              </a:lnSpc>
            </a:pPr>
            <a:endParaRPr lang="en-US" sz="2800" dirty="0"/>
          </a:p>
          <a:p>
            <a:pPr eaLnBrk="1" hangingPunct="1">
              <a:lnSpc>
                <a:spcPct val="80000"/>
              </a:lnSpc>
            </a:pPr>
            <a:r>
              <a:rPr lang="en-US" sz="2800" dirty="0" smtClean="0"/>
              <a:t>Check </a:t>
            </a:r>
            <a:r>
              <a:rPr lang="en-US" sz="2800" dirty="0" err="1" smtClean="0"/>
              <a:t>LEIE</a:t>
            </a:r>
            <a:r>
              <a:rPr lang="en-US" sz="2800" dirty="0" smtClean="0"/>
              <a:t> before hiring or contracting with entities.</a:t>
            </a:r>
          </a:p>
          <a:p>
            <a:pPr lvl="1" eaLnBrk="1" hangingPunct="1">
              <a:lnSpc>
                <a:spcPct val="80000"/>
              </a:lnSpc>
            </a:pPr>
            <a:r>
              <a:rPr lang="en-US" dirty="0" smtClean="0">
                <a:solidFill>
                  <a:srgbClr val="002D6A"/>
                </a:solidFill>
              </a:rPr>
              <a:t>Employees, contractors, vendors, medical staff, etc.</a:t>
            </a:r>
          </a:p>
          <a:p>
            <a:pPr eaLnBrk="1" hangingPunct="1">
              <a:lnSpc>
                <a:spcPct val="80000"/>
              </a:lnSpc>
            </a:pPr>
            <a:r>
              <a:rPr lang="en-US" sz="2800" dirty="0" smtClean="0"/>
              <a:t>Check </a:t>
            </a:r>
            <a:r>
              <a:rPr lang="en-US" sz="2800" dirty="0" err="1" smtClean="0"/>
              <a:t>LEIE</a:t>
            </a:r>
            <a:r>
              <a:rPr lang="en-US" sz="2800" dirty="0" smtClean="0"/>
              <a:t> </a:t>
            </a:r>
            <a:r>
              <a:rPr lang="en-US" sz="2800" u="sng" dirty="0" smtClean="0"/>
              <a:t>periodically</a:t>
            </a:r>
            <a:r>
              <a:rPr lang="en-US" sz="2800" dirty="0" smtClean="0"/>
              <a:t> to determine status.</a:t>
            </a:r>
          </a:p>
          <a:p>
            <a:pPr lvl="1" eaLnBrk="1" hangingPunct="1">
              <a:lnSpc>
                <a:spcPct val="80000"/>
              </a:lnSpc>
            </a:pPr>
            <a:r>
              <a:rPr lang="en-US" dirty="0" smtClean="0">
                <a:solidFill>
                  <a:srgbClr val="002D6A"/>
                </a:solidFill>
              </a:rPr>
              <a:t>Employees, providers, vendors, medical staff members, ordering providers, others?</a:t>
            </a:r>
          </a:p>
          <a:p>
            <a:pPr>
              <a:lnSpc>
                <a:spcPct val="80000"/>
              </a:lnSpc>
            </a:pPr>
            <a:r>
              <a:rPr lang="en-US" sz="2800" dirty="0" smtClean="0">
                <a:solidFill>
                  <a:srgbClr val="002D6A"/>
                </a:solidFill>
              </a:rPr>
              <a:t>Condition contracts and medical staff membership on non-exclusion.</a:t>
            </a:r>
          </a:p>
          <a:p>
            <a:pPr>
              <a:lnSpc>
                <a:spcPct val="80000"/>
              </a:lnSpc>
            </a:pPr>
            <a:r>
              <a:rPr lang="en-US" sz="2800" dirty="0" smtClean="0">
                <a:solidFill>
                  <a:srgbClr val="002D6A"/>
                </a:solidFill>
              </a:rPr>
              <a:t>Respond promptly if receive notice of excluded entity.</a:t>
            </a:r>
          </a:p>
        </p:txBody>
      </p:sp>
      <p:sp>
        <p:nvSpPr>
          <p:cNvPr id="2" name="Title 1"/>
          <p:cNvSpPr>
            <a:spLocks noGrp="1"/>
          </p:cNvSpPr>
          <p:nvPr>
            <p:ph type="title"/>
          </p:nvPr>
        </p:nvSpPr>
        <p:spPr>
          <a:xfrm>
            <a:off x="1905000" y="228600"/>
            <a:ext cx="7239000" cy="563562"/>
          </a:xfrm>
        </p:spPr>
        <p:txBody>
          <a:bodyPr>
            <a:noAutofit/>
          </a:bodyPr>
          <a:lstStyle/>
          <a:p>
            <a:r>
              <a:rPr lang="en-US" sz="3000" dirty="0" smtClean="0"/>
              <a:t>List of Excluded Individuals and Entities (“</a:t>
            </a:r>
            <a:r>
              <a:rPr lang="en-US" sz="3000" dirty="0" err="1" smtClean="0"/>
              <a:t>LEIE</a:t>
            </a:r>
            <a:r>
              <a:rPr lang="en-US" sz="3000" dirty="0" smtClean="0"/>
              <a:t>”)</a:t>
            </a:r>
            <a:endParaRPr lang="en-US" sz="3000" dirty="0"/>
          </a:p>
        </p:txBody>
      </p:sp>
    </p:spTree>
    <p:extLst>
      <p:ext uri="{BB962C8B-B14F-4D97-AF65-F5344CB8AC3E}">
        <p14:creationId xmlns:p14="http://schemas.microsoft.com/office/powerpoint/2010/main" val="27604849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1000" y="1219200"/>
            <a:ext cx="8229600" cy="4267200"/>
          </a:xfrm>
        </p:spPr>
        <p:txBody>
          <a:bodyPr/>
          <a:lstStyle/>
          <a:p>
            <a:pPr eaLnBrk="1" hangingPunct="1"/>
            <a:r>
              <a:rPr lang="en-US" dirty="0" err="1" smtClean="0"/>
              <a:t>OIG</a:t>
            </a:r>
            <a:r>
              <a:rPr lang="en-US" dirty="0" smtClean="0"/>
              <a:t> may issue advisory opinions.</a:t>
            </a:r>
          </a:p>
          <a:p>
            <a:pPr lvl="1" eaLnBrk="1" hangingPunct="1"/>
            <a:r>
              <a:rPr lang="en-US" sz="2800" dirty="0" smtClean="0">
                <a:solidFill>
                  <a:srgbClr val="002D6A"/>
                </a:solidFill>
              </a:rPr>
              <a:t>Listed on </a:t>
            </a:r>
            <a:r>
              <a:rPr lang="en-US" sz="2800" dirty="0" err="1" smtClean="0">
                <a:solidFill>
                  <a:srgbClr val="002D6A"/>
                </a:solidFill>
              </a:rPr>
              <a:t>OIG</a:t>
            </a:r>
            <a:r>
              <a:rPr lang="en-US" sz="2800" dirty="0" smtClean="0">
                <a:solidFill>
                  <a:srgbClr val="002D6A"/>
                </a:solidFill>
              </a:rPr>
              <a:t> fraud and abuse website, </a:t>
            </a:r>
            <a:r>
              <a:rPr lang="en-US" sz="2800" dirty="0" smtClean="0">
                <a:solidFill>
                  <a:srgbClr val="002D6A"/>
                </a:solidFill>
                <a:hlinkClick r:id="rId3"/>
              </a:rPr>
              <a:t>www.oig.hhs.gov/fraud</a:t>
            </a:r>
            <a:r>
              <a:rPr lang="en-US" sz="2800" dirty="0" smtClean="0">
                <a:solidFill>
                  <a:srgbClr val="002D6A"/>
                </a:solidFill>
              </a:rPr>
              <a:t>.</a:t>
            </a:r>
          </a:p>
          <a:p>
            <a:pPr eaLnBrk="1" hangingPunct="1"/>
            <a:r>
              <a:rPr lang="en-US" dirty="0" smtClean="0"/>
              <a:t>Not binding on anyone other than participants to the opinion.</a:t>
            </a:r>
          </a:p>
          <a:p>
            <a:pPr eaLnBrk="1" hangingPunct="1"/>
            <a:r>
              <a:rPr lang="en-US" dirty="0" smtClean="0"/>
              <a:t>But you are probably fairly safe if you act consistently with favorable advisory opinion.</a:t>
            </a:r>
          </a:p>
        </p:txBody>
      </p:sp>
      <p:sp>
        <p:nvSpPr>
          <p:cNvPr id="2" name="Title 1"/>
          <p:cNvSpPr>
            <a:spLocks noGrp="1"/>
          </p:cNvSpPr>
          <p:nvPr>
            <p:ph type="title"/>
          </p:nvPr>
        </p:nvSpPr>
        <p:spPr/>
        <p:txBody>
          <a:bodyPr>
            <a:normAutofit fontScale="90000"/>
          </a:bodyPr>
          <a:lstStyle/>
          <a:p>
            <a:r>
              <a:rPr lang="en-US" dirty="0" smtClean="0"/>
              <a:t>Advisory Opinions</a:t>
            </a:r>
            <a:endParaRPr lang="en-US" dirty="0"/>
          </a:p>
        </p:txBody>
      </p:sp>
    </p:spTree>
    <p:extLst>
      <p:ext uri="{BB962C8B-B14F-4D97-AF65-F5344CB8AC3E}">
        <p14:creationId xmlns:p14="http://schemas.microsoft.com/office/powerpoint/2010/main" val="2170091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Autofit/>
          </a:bodyPr>
          <a:lstStyle/>
          <a:p>
            <a:r>
              <a:rPr lang="en-US" sz="3600" dirty="0" smtClean="0"/>
              <a:t>Repay Overpayments (18 USC 1347)</a:t>
            </a:r>
          </a:p>
        </p:txBody>
      </p:sp>
      <p:pic>
        <p:nvPicPr>
          <p:cNvPr id="37892" name="Picture 2" descr="http://danielstoica.com/DanielStoicaProd/wp-content/uploads/2012/04/10-Steps-to-Making-Tax-Payments-Daniel-Stoica-Accounting-Professional.jpg"/>
          <p:cNvPicPr>
            <a:picLocks noChangeAspect="1" noChangeArrowheads="1"/>
          </p:cNvPicPr>
          <p:nvPr/>
        </p:nvPicPr>
        <p:blipFill>
          <a:blip r:embed="rId3" cstate="print"/>
          <a:srcRect/>
          <a:stretch>
            <a:fillRect/>
          </a:stretch>
        </p:blipFill>
        <p:spPr bwMode="auto">
          <a:xfrm>
            <a:off x="1066800" y="990600"/>
            <a:ext cx="6781800" cy="4746625"/>
          </a:xfrm>
          <a:prstGeom prst="rect">
            <a:avLst/>
          </a:prstGeom>
          <a:noFill/>
          <a:ln w="9525">
            <a:noFill/>
            <a:miter lim="800000"/>
            <a:headEnd/>
            <a:tailEnd/>
          </a:ln>
        </p:spPr>
      </p:pic>
    </p:spTree>
    <p:extLst>
      <p:ext uri="{BB962C8B-B14F-4D97-AF65-F5344CB8AC3E}">
        <p14:creationId xmlns:p14="http://schemas.microsoft.com/office/powerpoint/2010/main" val="3353279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Repayment Law</a:t>
            </a:r>
          </a:p>
        </p:txBody>
      </p:sp>
      <p:sp>
        <p:nvSpPr>
          <p:cNvPr id="22531" name="Content Placeholder 2"/>
          <p:cNvSpPr>
            <a:spLocks noGrp="1"/>
          </p:cNvSpPr>
          <p:nvPr>
            <p:ph idx="1"/>
          </p:nvPr>
        </p:nvSpPr>
        <p:spPr>
          <a:xfrm>
            <a:off x="457200" y="1066800"/>
            <a:ext cx="8229600" cy="4953000"/>
          </a:xfrm>
        </p:spPr>
        <p:txBody>
          <a:bodyPr>
            <a:normAutofit/>
          </a:bodyPr>
          <a:lstStyle/>
          <a:p>
            <a:r>
              <a:rPr lang="en-US" sz="2800" dirty="0" smtClean="0">
                <a:solidFill>
                  <a:srgbClr val="C00000"/>
                </a:solidFill>
              </a:rPr>
              <a:t>If provider has received an “overpayment”, provider must:</a:t>
            </a:r>
          </a:p>
          <a:p>
            <a:pPr lvl="1"/>
            <a:r>
              <a:rPr lang="en-US" dirty="0" smtClean="0">
                <a:solidFill>
                  <a:srgbClr val="C00000"/>
                </a:solidFill>
              </a:rPr>
              <a:t>Return the overpayment to federal agency, state, intermediary, or carrier, and </a:t>
            </a:r>
          </a:p>
          <a:p>
            <a:pPr lvl="1"/>
            <a:r>
              <a:rPr lang="en-US" dirty="0" smtClean="0">
                <a:solidFill>
                  <a:srgbClr val="C00000"/>
                </a:solidFill>
              </a:rPr>
              <a:t>Notify the entity of the reason for the overpayment.</a:t>
            </a:r>
          </a:p>
          <a:p>
            <a:r>
              <a:rPr lang="en-US" sz="2800" dirty="0" smtClean="0">
                <a:solidFill>
                  <a:srgbClr val="C00000"/>
                </a:solidFill>
              </a:rPr>
              <a:t>Must report and repay within the later of:</a:t>
            </a:r>
          </a:p>
          <a:p>
            <a:pPr lvl="1"/>
            <a:r>
              <a:rPr lang="en-US" dirty="0" smtClean="0">
                <a:solidFill>
                  <a:srgbClr val="C00000"/>
                </a:solidFill>
              </a:rPr>
              <a:t>60 days after overpayment is identified, or</a:t>
            </a:r>
          </a:p>
          <a:p>
            <a:pPr lvl="1"/>
            <a:r>
              <a:rPr lang="en-US" dirty="0" smtClean="0">
                <a:solidFill>
                  <a:srgbClr val="C00000"/>
                </a:solidFill>
              </a:rPr>
              <a:t>date corresponding cost report is due.</a:t>
            </a:r>
          </a:p>
          <a:p>
            <a:pPr>
              <a:buNone/>
            </a:pPr>
            <a:r>
              <a:rPr lang="en-US" sz="2000" dirty="0" smtClean="0"/>
              <a:t>(42 USC 1320a-7k(d))</a:t>
            </a:r>
          </a:p>
          <a:p>
            <a:r>
              <a:rPr lang="en-US" sz="2800" i="1" dirty="0" smtClean="0"/>
              <a:t>No “finders keepers”</a:t>
            </a:r>
          </a:p>
        </p:txBody>
      </p:sp>
    </p:spTree>
    <p:extLst>
      <p:ext uri="{BB962C8B-B14F-4D97-AF65-F5344CB8AC3E}">
        <p14:creationId xmlns:p14="http://schemas.microsoft.com/office/powerpoint/2010/main" val="1901274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1143000"/>
            <a:ext cx="8229600" cy="4724400"/>
          </a:xfrm>
        </p:spPr>
        <p:txBody>
          <a:bodyPr/>
          <a:lstStyle/>
          <a:p>
            <a:pPr eaLnBrk="1" hangingPunct="1"/>
            <a:r>
              <a:rPr lang="en-US" i="1" dirty="0" smtClean="0"/>
              <a:t>Qui Tam</a:t>
            </a:r>
            <a:r>
              <a:rPr lang="en-US" dirty="0" smtClean="0"/>
              <a:t> Suits:  private entities (</a:t>
            </a:r>
            <a:r>
              <a:rPr lang="en-US" i="1" dirty="0" smtClean="0"/>
              <a:t>e.g</a:t>
            </a:r>
            <a:r>
              <a:rPr lang="en-US" dirty="0" smtClean="0"/>
              <a:t>., employees, patients, providers, competitors, </a:t>
            </a:r>
            <a:r>
              <a:rPr lang="en-US" i="1" dirty="0" smtClean="0"/>
              <a:t>etc</a:t>
            </a:r>
            <a:r>
              <a:rPr lang="en-US" dirty="0" smtClean="0"/>
              <a:t>.) may sue the hospital under False Claims Act on behalf of the government.</a:t>
            </a:r>
          </a:p>
          <a:p>
            <a:pPr lvl="1" eaLnBrk="1" hangingPunct="1"/>
            <a:r>
              <a:rPr lang="en-US" sz="2800" dirty="0" smtClean="0"/>
              <a:t>Government may or may not intervene.</a:t>
            </a:r>
          </a:p>
          <a:p>
            <a:pPr lvl="1" eaLnBrk="1" hangingPunct="1"/>
            <a:r>
              <a:rPr lang="en-US" sz="2800" i="1" dirty="0" smtClean="0"/>
              <a:t>Qui tam</a:t>
            </a:r>
            <a:r>
              <a:rPr lang="en-US" sz="2800" dirty="0" smtClean="0"/>
              <a:t>  relator.</a:t>
            </a:r>
          </a:p>
          <a:p>
            <a:pPr lvl="2" eaLnBrk="1" hangingPunct="1"/>
            <a:r>
              <a:rPr lang="en-US" sz="2800" dirty="0" smtClean="0"/>
              <a:t>Receives a percentage of any recovery.</a:t>
            </a:r>
          </a:p>
          <a:p>
            <a:pPr lvl="2" eaLnBrk="1" hangingPunct="1"/>
            <a:r>
              <a:rPr lang="en-US" sz="2800" dirty="0" smtClean="0"/>
              <a:t>Recovers their costs and attorneys fees.</a:t>
            </a:r>
          </a:p>
        </p:txBody>
      </p:sp>
      <p:sp>
        <p:nvSpPr>
          <p:cNvPr id="2" name="Title 1"/>
          <p:cNvSpPr>
            <a:spLocks noGrp="1"/>
          </p:cNvSpPr>
          <p:nvPr>
            <p:ph type="title"/>
          </p:nvPr>
        </p:nvSpPr>
        <p:spPr/>
        <p:txBody>
          <a:bodyPr>
            <a:normAutofit fontScale="90000"/>
          </a:bodyPr>
          <a:lstStyle/>
          <a:p>
            <a:r>
              <a:rPr lang="en-US" dirty="0" smtClean="0"/>
              <a:t>False Claims Act</a:t>
            </a:r>
            <a:endParaRPr lang="en-US" dirty="0"/>
          </a:p>
        </p:txBody>
      </p:sp>
    </p:spTree>
    <p:extLst>
      <p:ext uri="{BB962C8B-B14F-4D97-AF65-F5344CB8AC3E}">
        <p14:creationId xmlns:p14="http://schemas.microsoft.com/office/powerpoint/2010/main" val="1185194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Repayment Law</a:t>
            </a:r>
          </a:p>
        </p:txBody>
      </p:sp>
      <p:sp>
        <p:nvSpPr>
          <p:cNvPr id="25603" name="Content Placeholder 2"/>
          <p:cNvSpPr>
            <a:spLocks noGrp="1"/>
          </p:cNvSpPr>
          <p:nvPr>
            <p:ph idx="1"/>
          </p:nvPr>
        </p:nvSpPr>
        <p:spPr>
          <a:xfrm>
            <a:off x="304800" y="1066800"/>
            <a:ext cx="8610600" cy="4800600"/>
          </a:xfrm>
        </p:spPr>
        <p:txBody>
          <a:bodyPr>
            <a:noAutofit/>
          </a:bodyPr>
          <a:lstStyle/>
          <a:p>
            <a:r>
              <a:rPr lang="en-US" sz="2400" dirty="0" smtClean="0"/>
              <a:t>“Knowing” failure to report and repay by deadline =</a:t>
            </a:r>
          </a:p>
          <a:p>
            <a:pPr lvl="1"/>
            <a:r>
              <a:rPr lang="en-US" sz="2400" dirty="0" smtClean="0"/>
              <a:t>False Claims Act violation</a:t>
            </a:r>
          </a:p>
          <a:p>
            <a:pPr lvl="2"/>
            <a:r>
              <a:rPr lang="en-US" dirty="0" smtClean="0"/>
              <a:t>$5,500 to $11,000 per violation</a:t>
            </a:r>
          </a:p>
          <a:p>
            <a:pPr lvl="2"/>
            <a:r>
              <a:rPr lang="en-US" dirty="0" smtClean="0"/>
              <a:t>3x damages</a:t>
            </a:r>
          </a:p>
          <a:p>
            <a:pPr lvl="2"/>
            <a:r>
              <a:rPr lang="en-US" i="1" dirty="0" smtClean="0"/>
              <a:t>Qui tam </a:t>
            </a:r>
            <a:r>
              <a:rPr lang="en-US" dirty="0" smtClean="0"/>
              <a:t>lawsuit</a:t>
            </a:r>
          </a:p>
          <a:p>
            <a:pPr lvl="2">
              <a:buNone/>
            </a:pPr>
            <a:r>
              <a:rPr lang="en-US" sz="2000" dirty="0" smtClean="0"/>
              <a:t>(31 USC 3729)</a:t>
            </a:r>
          </a:p>
          <a:p>
            <a:pPr lvl="1"/>
            <a:r>
              <a:rPr lang="en-US" sz="2400" dirty="0" smtClean="0"/>
              <a:t>Civil Monetary Penalty Law violation</a:t>
            </a:r>
          </a:p>
          <a:p>
            <a:pPr lvl="2"/>
            <a:r>
              <a:rPr lang="en-US" dirty="0" smtClean="0"/>
              <a:t>$10,000 penalty</a:t>
            </a:r>
          </a:p>
          <a:p>
            <a:pPr lvl="2"/>
            <a:r>
              <a:rPr lang="en-US" dirty="0" smtClean="0"/>
              <a:t>3x damages</a:t>
            </a:r>
          </a:p>
          <a:p>
            <a:pPr lvl="2"/>
            <a:r>
              <a:rPr lang="en-US" dirty="0" smtClean="0"/>
              <a:t>Exclusion from Medicare or Medicaid</a:t>
            </a:r>
          </a:p>
          <a:p>
            <a:pPr lvl="2">
              <a:buNone/>
            </a:pPr>
            <a:r>
              <a:rPr lang="en-US" sz="2000" dirty="0" smtClean="0"/>
              <a:t>(42 USC 1320a-7a(a)(10))</a:t>
            </a:r>
          </a:p>
        </p:txBody>
      </p:sp>
    </p:spTree>
    <p:extLst>
      <p:ext uri="{BB962C8B-B14F-4D97-AF65-F5344CB8AC3E}">
        <p14:creationId xmlns:p14="http://schemas.microsoft.com/office/powerpoint/2010/main" val="19446745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smtClean="0"/>
              <a:t>Repayment Law</a:t>
            </a:r>
          </a:p>
        </p:txBody>
      </p:sp>
      <p:sp>
        <p:nvSpPr>
          <p:cNvPr id="23555" name="Content Placeholder 2"/>
          <p:cNvSpPr>
            <a:spLocks noGrp="1"/>
          </p:cNvSpPr>
          <p:nvPr>
            <p:ph idx="1"/>
          </p:nvPr>
        </p:nvSpPr>
        <p:spPr>
          <a:xfrm>
            <a:off x="457200" y="1143000"/>
            <a:ext cx="8229600" cy="4876800"/>
          </a:xfrm>
        </p:spPr>
        <p:txBody>
          <a:bodyPr>
            <a:normAutofit lnSpcReduction="10000"/>
          </a:bodyPr>
          <a:lstStyle/>
          <a:p>
            <a:r>
              <a:rPr lang="en-US" sz="2600" dirty="0" smtClean="0"/>
              <a:t>“Overpayment” = funds a person receives or retains to which the person, after applicable reconciliation, is not entitled, e.g., </a:t>
            </a:r>
          </a:p>
          <a:p>
            <a:pPr lvl="1"/>
            <a:r>
              <a:rPr lang="en-US" sz="2600" dirty="0" smtClean="0"/>
              <a:t>Payments for non-covered services</a:t>
            </a:r>
          </a:p>
          <a:p>
            <a:pPr lvl="1"/>
            <a:r>
              <a:rPr lang="en-US" sz="2600" dirty="0" smtClean="0"/>
              <a:t>Payments in excess of the allowable amount</a:t>
            </a:r>
          </a:p>
          <a:p>
            <a:pPr lvl="1"/>
            <a:r>
              <a:rPr lang="en-US" sz="2600" dirty="0" smtClean="0"/>
              <a:t>Errors and non-reimbursable expenses in cost reports</a:t>
            </a:r>
          </a:p>
          <a:p>
            <a:pPr lvl="1"/>
            <a:r>
              <a:rPr lang="en-US" sz="2600" dirty="0" smtClean="0"/>
              <a:t>Duplicate payments</a:t>
            </a:r>
          </a:p>
          <a:p>
            <a:pPr lvl="1"/>
            <a:r>
              <a:rPr lang="en-US" sz="2600" dirty="0" smtClean="0"/>
              <a:t>Receipt of Medicare payment when another </a:t>
            </a:r>
            <a:r>
              <a:rPr lang="en-US" sz="2600" dirty="0" err="1" smtClean="0"/>
              <a:t>payor</a:t>
            </a:r>
            <a:r>
              <a:rPr lang="en-US" sz="2600" dirty="0" smtClean="0"/>
              <a:t> is primary</a:t>
            </a:r>
          </a:p>
          <a:p>
            <a:pPr lvl="1"/>
            <a:r>
              <a:rPr lang="en-US" sz="2600" dirty="0" smtClean="0"/>
              <a:t>Payments received in violation of:</a:t>
            </a:r>
          </a:p>
          <a:p>
            <a:pPr lvl="2"/>
            <a:r>
              <a:rPr lang="en-US" sz="2600" dirty="0" smtClean="0"/>
              <a:t>Stark</a:t>
            </a:r>
          </a:p>
          <a:p>
            <a:pPr lvl="2"/>
            <a:r>
              <a:rPr lang="en-US" sz="2600" dirty="0" smtClean="0"/>
              <a:t>Anti-Kickback Statute</a:t>
            </a:r>
          </a:p>
          <a:p>
            <a:pPr lvl="2"/>
            <a:r>
              <a:rPr lang="en-US" sz="2600" dirty="0" smtClean="0"/>
              <a:t>Exclusion Statute</a:t>
            </a:r>
          </a:p>
          <a:p>
            <a:endParaRPr lang="en-US" dirty="0" smtClean="0"/>
          </a:p>
        </p:txBody>
      </p:sp>
    </p:spTree>
    <p:extLst>
      <p:ext uri="{BB962C8B-B14F-4D97-AF65-F5344CB8AC3E}">
        <p14:creationId xmlns:p14="http://schemas.microsoft.com/office/powerpoint/2010/main" val="1093431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Repayment Law</a:t>
            </a:r>
          </a:p>
        </p:txBody>
      </p:sp>
      <p:sp>
        <p:nvSpPr>
          <p:cNvPr id="24579" name="Text Placeholder 4"/>
          <p:cNvSpPr>
            <a:spLocks noGrp="1"/>
          </p:cNvSpPr>
          <p:nvPr>
            <p:ph type="body" idx="1"/>
          </p:nvPr>
        </p:nvSpPr>
        <p:spPr/>
        <p:txBody>
          <a:bodyPr>
            <a:noAutofit/>
          </a:bodyPr>
          <a:lstStyle/>
          <a:p>
            <a:r>
              <a:rPr lang="en-US" sz="2800" dirty="0" smtClean="0"/>
              <a:t>Condition of </a:t>
            </a:r>
            <a:r>
              <a:rPr lang="en-US" sz="2800" u="sng" dirty="0" smtClean="0"/>
              <a:t>payment</a:t>
            </a:r>
            <a:r>
              <a:rPr lang="en-US" sz="2800" dirty="0" smtClean="0"/>
              <a:t> from </a:t>
            </a:r>
            <a:r>
              <a:rPr lang="en-US" sz="2800" dirty="0" err="1" smtClean="0"/>
              <a:t>govt</a:t>
            </a:r>
            <a:r>
              <a:rPr lang="en-US" sz="2800" dirty="0" smtClean="0"/>
              <a:t> program</a:t>
            </a:r>
          </a:p>
        </p:txBody>
      </p:sp>
      <p:sp>
        <p:nvSpPr>
          <p:cNvPr id="24580" name="Content Placeholder 2"/>
          <p:cNvSpPr>
            <a:spLocks noGrp="1"/>
          </p:cNvSpPr>
          <p:nvPr>
            <p:ph sz="half" idx="2"/>
          </p:nvPr>
        </p:nvSpPr>
        <p:spPr/>
        <p:txBody>
          <a:bodyPr>
            <a:normAutofit/>
          </a:bodyPr>
          <a:lstStyle/>
          <a:p>
            <a:r>
              <a:rPr lang="en-US" sz="2600" dirty="0" smtClean="0"/>
              <a:t>Requires repayment, e.g.,</a:t>
            </a:r>
          </a:p>
          <a:p>
            <a:pPr lvl="1"/>
            <a:r>
              <a:rPr lang="en-US" sz="2600" dirty="0" smtClean="0"/>
              <a:t>Billing or claim requirements</a:t>
            </a:r>
          </a:p>
          <a:p>
            <a:pPr lvl="1"/>
            <a:r>
              <a:rPr lang="en-US" sz="2600" dirty="0" smtClean="0"/>
              <a:t>Anti-Kickback Statute</a:t>
            </a:r>
          </a:p>
          <a:p>
            <a:pPr lvl="1"/>
            <a:r>
              <a:rPr lang="en-US" sz="2600" dirty="0" smtClean="0"/>
              <a:t>Stark</a:t>
            </a:r>
          </a:p>
          <a:p>
            <a:pPr lvl="1"/>
            <a:r>
              <a:rPr lang="en-US" sz="2600" dirty="0" smtClean="0"/>
              <a:t>Civil Monetary Penalties re excluded individuals</a:t>
            </a:r>
          </a:p>
        </p:txBody>
      </p:sp>
      <p:sp>
        <p:nvSpPr>
          <p:cNvPr id="24581" name="Text Placeholder 5"/>
          <p:cNvSpPr>
            <a:spLocks noGrp="1"/>
          </p:cNvSpPr>
          <p:nvPr>
            <p:ph type="body" sz="quarter" idx="3"/>
          </p:nvPr>
        </p:nvSpPr>
        <p:spPr/>
        <p:txBody>
          <a:bodyPr>
            <a:noAutofit/>
          </a:bodyPr>
          <a:lstStyle/>
          <a:p>
            <a:r>
              <a:rPr lang="en-US" sz="2800" dirty="0" smtClean="0"/>
              <a:t>Condition of </a:t>
            </a:r>
            <a:r>
              <a:rPr lang="en-US" sz="2800" u="sng" dirty="0" smtClean="0"/>
              <a:t>participation</a:t>
            </a:r>
            <a:r>
              <a:rPr lang="en-US" sz="2800" dirty="0" smtClean="0"/>
              <a:t> in </a:t>
            </a:r>
            <a:r>
              <a:rPr lang="en-US" sz="2800" dirty="0" err="1" smtClean="0"/>
              <a:t>govt</a:t>
            </a:r>
            <a:r>
              <a:rPr lang="en-US" sz="2800" dirty="0" smtClean="0"/>
              <a:t> program other regulation</a:t>
            </a:r>
          </a:p>
        </p:txBody>
      </p:sp>
      <p:sp>
        <p:nvSpPr>
          <p:cNvPr id="24582" name="Content Placeholder 3"/>
          <p:cNvSpPr>
            <a:spLocks noGrp="1"/>
          </p:cNvSpPr>
          <p:nvPr>
            <p:ph sz="quarter" idx="4"/>
          </p:nvPr>
        </p:nvSpPr>
        <p:spPr>
          <a:xfrm>
            <a:off x="4645025" y="1752600"/>
            <a:ext cx="4194175" cy="3951288"/>
          </a:xfrm>
        </p:spPr>
        <p:txBody>
          <a:bodyPr>
            <a:noAutofit/>
          </a:bodyPr>
          <a:lstStyle/>
          <a:p>
            <a:r>
              <a:rPr lang="en-US" sz="2600" dirty="0" smtClean="0"/>
              <a:t>Does </a:t>
            </a:r>
            <a:r>
              <a:rPr lang="en-US" sz="2600" u="sng" dirty="0" smtClean="0"/>
              <a:t>not</a:t>
            </a:r>
            <a:r>
              <a:rPr lang="en-US" sz="2600" dirty="0" smtClean="0"/>
              <a:t> necessarily require repayment, e.g.,</a:t>
            </a:r>
          </a:p>
          <a:p>
            <a:pPr lvl="1"/>
            <a:r>
              <a:rPr lang="en-US" sz="2600" dirty="0" smtClean="0"/>
              <a:t>Conditions of Participation</a:t>
            </a:r>
          </a:p>
          <a:p>
            <a:pPr lvl="1"/>
            <a:r>
              <a:rPr lang="en-US" sz="2600" dirty="0" smtClean="0"/>
              <a:t>Conditions of Coverage</a:t>
            </a:r>
          </a:p>
          <a:p>
            <a:pPr lvl="1"/>
            <a:r>
              <a:rPr lang="en-US" sz="2600" dirty="0" smtClean="0"/>
              <a:t>Licensure requirements</a:t>
            </a:r>
          </a:p>
          <a:p>
            <a:pPr lvl="1"/>
            <a:r>
              <a:rPr lang="en-US" sz="2600" dirty="0" err="1" smtClean="0"/>
              <a:t>HIPAA</a:t>
            </a:r>
            <a:endParaRPr lang="en-US" sz="2600" dirty="0" smtClean="0"/>
          </a:p>
          <a:p>
            <a:pPr lvl="1"/>
            <a:r>
              <a:rPr lang="en-US" sz="2600" dirty="0" err="1" smtClean="0"/>
              <a:t>EMTALA</a:t>
            </a:r>
            <a:endParaRPr lang="en-US" sz="2600" dirty="0" smtClean="0"/>
          </a:p>
          <a:p>
            <a:pPr lvl="1"/>
            <a:r>
              <a:rPr lang="en-US" sz="2600" dirty="0" smtClean="0"/>
              <a:t>OSHA</a:t>
            </a:r>
          </a:p>
        </p:txBody>
      </p:sp>
    </p:spTree>
    <p:extLst>
      <p:ext uri="{BB962C8B-B14F-4D97-AF65-F5344CB8AC3E}">
        <p14:creationId xmlns:p14="http://schemas.microsoft.com/office/powerpoint/2010/main" val="2063803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05000" y="228600"/>
            <a:ext cx="7239000" cy="563562"/>
          </a:xfrm>
        </p:spPr>
        <p:txBody>
          <a:bodyPr>
            <a:noAutofit/>
          </a:bodyPr>
          <a:lstStyle/>
          <a:p>
            <a:r>
              <a:rPr lang="en-US" sz="4000" dirty="0" smtClean="0"/>
              <a:t>Proposed Repayment Rule </a:t>
            </a:r>
          </a:p>
        </p:txBody>
      </p:sp>
      <p:sp>
        <p:nvSpPr>
          <p:cNvPr id="28675" name="Content Placeholder 2"/>
          <p:cNvSpPr>
            <a:spLocks noGrp="1"/>
          </p:cNvSpPr>
          <p:nvPr>
            <p:ph idx="1"/>
          </p:nvPr>
        </p:nvSpPr>
        <p:spPr>
          <a:xfrm>
            <a:off x="381000" y="1143000"/>
            <a:ext cx="8229600" cy="4876800"/>
          </a:xfrm>
        </p:spPr>
        <p:txBody>
          <a:bodyPr>
            <a:normAutofit fontScale="92500" lnSpcReduction="20000"/>
          </a:bodyPr>
          <a:lstStyle/>
          <a:p>
            <a:r>
              <a:rPr lang="en-US" sz="3000" dirty="0" smtClean="0"/>
              <a:t>To report and repay overpayments, use existing voluntary refund process (“self-reported overpayment refund process”) for contractor (</a:t>
            </a:r>
            <a:r>
              <a:rPr lang="en-US" sz="3000" dirty="0" err="1" smtClean="0"/>
              <a:t>Noridian</a:t>
            </a:r>
            <a:r>
              <a:rPr lang="en-US" sz="3000" dirty="0" smtClean="0"/>
              <a:t>).</a:t>
            </a:r>
          </a:p>
          <a:p>
            <a:pPr lvl="1"/>
            <a:r>
              <a:rPr lang="en-US" dirty="0" smtClean="0"/>
              <a:t>Use form that contractors maintain on their website.</a:t>
            </a:r>
          </a:p>
          <a:p>
            <a:pPr lvl="1"/>
            <a:r>
              <a:rPr lang="en-US" dirty="0" smtClean="0"/>
              <a:t>Among other things, must disclose:</a:t>
            </a:r>
          </a:p>
          <a:p>
            <a:pPr lvl="2"/>
            <a:r>
              <a:rPr lang="en-US" sz="2800" dirty="0" smtClean="0"/>
              <a:t>how error was discovered</a:t>
            </a:r>
          </a:p>
          <a:p>
            <a:pPr lvl="2"/>
            <a:r>
              <a:rPr lang="en-US" sz="2800" dirty="0" smtClean="0"/>
              <a:t>corrective action plan to avoid repeat</a:t>
            </a:r>
          </a:p>
          <a:p>
            <a:pPr lvl="2"/>
            <a:r>
              <a:rPr lang="en-US" sz="2800" dirty="0" smtClean="0"/>
              <a:t>reason for refund</a:t>
            </a:r>
          </a:p>
          <a:p>
            <a:pPr lvl="2"/>
            <a:r>
              <a:rPr lang="en-US" sz="2800" dirty="0" smtClean="0"/>
              <a:t>total amount of refund</a:t>
            </a:r>
          </a:p>
          <a:p>
            <a:pPr lvl="2"/>
            <a:r>
              <a:rPr lang="en-US" sz="2800" dirty="0" smtClean="0"/>
              <a:t>if statistical sample used, method for calculation.</a:t>
            </a:r>
          </a:p>
          <a:p>
            <a:pPr lvl="1"/>
            <a:r>
              <a:rPr lang="en-US" dirty="0" smtClean="0"/>
              <a:t>Include refund.</a:t>
            </a:r>
          </a:p>
          <a:p>
            <a:pPr marL="0" indent="0">
              <a:buNone/>
            </a:pPr>
            <a:r>
              <a:rPr lang="en-US" sz="2400" dirty="0"/>
              <a:t>(77 FR 9179 (2/16/12</a:t>
            </a:r>
            <a:r>
              <a:rPr lang="en-US" sz="2400" dirty="0" smtClean="0"/>
              <a:t>))</a:t>
            </a:r>
          </a:p>
        </p:txBody>
      </p:sp>
    </p:spTree>
    <p:extLst>
      <p:ext uri="{BB962C8B-B14F-4D97-AF65-F5344CB8AC3E}">
        <p14:creationId xmlns:p14="http://schemas.microsoft.com/office/powerpoint/2010/main" val="155286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smtClean="0"/>
              <a:t>Proposed Repayment Rule</a:t>
            </a:r>
          </a:p>
        </p:txBody>
      </p:sp>
      <p:sp>
        <p:nvSpPr>
          <p:cNvPr id="29699" name="Content Placeholder 2"/>
          <p:cNvSpPr>
            <a:spLocks noGrp="1"/>
          </p:cNvSpPr>
          <p:nvPr>
            <p:ph idx="1"/>
          </p:nvPr>
        </p:nvSpPr>
        <p:spPr>
          <a:xfrm>
            <a:off x="457200" y="1066800"/>
            <a:ext cx="8229600" cy="4419600"/>
          </a:xfrm>
        </p:spPr>
        <p:txBody>
          <a:bodyPr>
            <a:noAutofit/>
          </a:bodyPr>
          <a:lstStyle/>
          <a:p>
            <a:r>
              <a:rPr lang="en-US" sz="2400" dirty="0" smtClean="0"/>
              <a:t>Must report and return payment within later of:</a:t>
            </a:r>
          </a:p>
          <a:p>
            <a:pPr lvl="1"/>
            <a:r>
              <a:rPr lang="en-US" sz="2400" dirty="0" smtClean="0"/>
              <a:t>60 days after overpayment identified, or</a:t>
            </a:r>
          </a:p>
          <a:p>
            <a:pPr lvl="1"/>
            <a:r>
              <a:rPr lang="en-US" sz="2400" dirty="0" smtClean="0"/>
              <a:t>if overpayment related to issue in cost report, date corresponding cost report is due.</a:t>
            </a:r>
          </a:p>
          <a:p>
            <a:r>
              <a:rPr lang="en-US" sz="2400" dirty="0" smtClean="0"/>
              <a:t>Overpayment “identified” if person:</a:t>
            </a:r>
          </a:p>
          <a:p>
            <a:pPr lvl="1"/>
            <a:r>
              <a:rPr lang="en-US" sz="2400" dirty="0" smtClean="0"/>
              <a:t>Has actual knowledge of existence of overpayment, or</a:t>
            </a:r>
          </a:p>
          <a:p>
            <a:pPr lvl="1"/>
            <a:r>
              <a:rPr lang="en-US" sz="2400" dirty="0" smtClean="0"/>
              <a:t>Acts in reckless disregard or deliberate ignorance.</a:t>
            </a:r>
          </a:p>
          <a:p>
            <a:pPr lvl="1">
              <a:buFont typeface="Arial" charset="0"/>
              <a:buNone/>
            </a:pPr>
            <a:r>
              <a:rPr lang="en-US" sz="2400" dirty="0" smtClean="0"/>
              <a:t>Not necessarily </a:t>
            </a:r>
            <a:r>
              <a:rPr lang="en-US" sz="2400" u="sng" dirty="0" smtClean="0"/>
              <a:t>amount</a:t>
            </a:r>
            <a:r>
              <a:rPr lang="en-US" sz="2400" dirty="0" smtClean="0"/>
              <a:t> of repayment.</a:t>
            </a:r>
          </a:p>
          <a:p>
            <a:r>
              <a:rPr lang="en-US" sz="2400" dirty="0" smtClean="0"/>
              <a:t>If have notice of potential overpayment, must make “reasonable inquiry” with “all deliberate speed” to determine whether overpayment exists.</a:t>
            </a:r>
          </a:p>
        </p:txBody>
      </p:sp>
    </p:spTree>
    <p:extLst>
      <p:ext uri="{BB962C8B-B14F-4D97-AF65-F5344CB8AC3E}">
        <p14:creationId xmlns:p14="http://schemas.microsoft.com/office/powerpoint/2010/main" val="2599769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smtClean="0"/>
              <a:t>Proposed Repayment Rule</a:t>
            </a:r>
          </a:p>
        </p:txBody>
      </p:sp>
      <p:sp>
        <p:nvSpPr>
          <p:cNvPr id="34819" name="Content Placeholder 2"/>
          <p:cNvSpPr>
            <a:spLocks noGrp="1"/>
          </p:cNvSpPr>
          <p:nvPr>
            <p:ph idx="1"/>
          </p:nvPr>
        </p:nvSpPr>
        <p:spPr>
          <a:xfrm>
            <a:off x="457200" y="990600"/>
            <a:ext cx="8229600" cy="4267200"/>
          </a:xfrm>
        </p:spPr>
        <p:txBody>
          <a:bodyPr>
            <a:noAutofit/>
          </a:bodyPr>
          <a:lstStyle/>
          <a:p>
            <a:r>
              <a:rPr lang="en-US" sz="2400" dirty="0" smtClean="0"/>
              <a:t>Repayment per Repayment Rule does not resolve violations or penalties under other laws, e.g.,</a:t>
            </a:r>
          </a:p>
          <a:p>
            <a:pPr lvl="1"/>
            <a:r>
              <a:rPr lang="en-US" sz="2400" dirty="0" smtClean="0"/>
              <a:t>Anti-Kickback Statute, Civil Monetary Penalties Law, or False Claims Act, which are resolved by </a:t>
            </a:r>
            <a:r>
              <a:rPr lang="en-US" sz="2400" dirty="0" err="1" smtClean="0"/>
              <a:t>OIG</a:t>
            </a:r>
            <a:r>
              <a:rPr lang="en-US" sz="2400" dirty="0" smtClean="0"/>
              <a:t> or DOJ.</a:t>
            </a:r>
          </a:p>
          <a:p>
            <a:pPr lvl="1"/>
            <a:r>
              <a:rPr lang="en-US" sz="2400" dirty="0" smtClean="0"/>
              <a:t>Stark, which is resolved by CMS.</a:t>
            </a:r>
          </a:p>
          <a:p>
            <a:r>
              <a:rPr lang="en-US" sz="2400" dirty="0" smtClean="0"/>
              <a:t>If Medicare contractor believes repayment involves violation of federal law, contractor may report repayment to the </a:t>
            </a:r>
            <a:r>
              <a:rPr lang="en-US" sz="2400" dirty="0" err="1" smtClean="0"/>
              <a:t>OIG</a:t>
            </a:r>
            <a:r>
              <a:rPr lang="en-US" sz="2400" dirty="0" smtClean="0"/>
              <a:t>, CMS, or other federal agency.</a:t>
            </a:r>
          </a:p>
          <a:p>
            <a:pPr lvl="1"/>
            <a:r>
              <a:rPr lang="en-US" sz="2400" dirty="0" smtClean="0"/>
              <a:t>Be careful how and what you disclose.</a:t>
            </a:r>
          </a:p>
          <a:p>
            <a:r>
              <a:rPr lang="en-US" sz="2400" dirty="0" smtClean="0"/>
              <a:t>May want to consider other disclosure protocols.</a:t>
            </a:r>
          </a:p>
          <a:p>
            <a:pPr lvl="1"/>
            <a:r>
              <a:rPr lang="en-US" sz="2400" dirty="0" err="1" smtClean="0"/>
              <a:t>OIG</a:t>
            </a:r>
            <a:r>
              <a:rPr lang="en-US" sz="2400" dirty="0" smtClean="0"/>
              <a:t> Self-Disclosure Protocol</a:t>
            </a:r>
          </a:p>
          <a:p>
            <a:pPr lvl="1"/>
            <a:r>
              <a:rPr lang="en-US" sz="2400" dirty="0" smtClean="0"/>
              <a:t>Stark Self-Referral Disclosure Protocol</a:t>
            </a:r>
          </a:p>
        </p:txBody>
      </p:sp>
    </p:spTree>
    <p:extLst>
      <p:ext uri="{BB962C8B-B14F-4D97-AF65-F5344CB8AC3E}">
        <p14:creationId xmlns:p14="http://schemas.microsoft.com/office/powerpoint/2010/main" val="1894609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28800" y="118872"/>
            <a:ext cx="6324600" cy="762000"/>
          </a:xfrm>
        </p:spPr>
        <p:txBody>
          <a:bodyPr>
            <a:normAutofit/>
          </a:bodyPr>
          <a:lstStyle/>
          <a:p>
            <a:pPr eaLnBrk="1" hangingPunct="1"/>
            <a:r>
              <a:rPr lang="en-US" altLang="en-US" sz="4000" dirty="0" smtClean="0">
                <a:solidFill>
                  <a:srgbClr val="002D6A"/>
                </a:solidFill>
              </a:rPr>
              <a:t>Idaho Medicaid: Duty to Repay</a:t>
            </a:r>
          </a:p>
        </p:txBody>
      </p:sp>
      <p:sp>
        <p:nvSpPr>
          <p:cNvPr id="81923" name="Rectangle 3"/>
          <p:cNvSpPr>
            <a:spLocks noGrp="1" noChangeArrowheads="1"/>
          </p:cNvSpPr>
          <p:nvPr>
            <p:ph type="body" idx="1"/>
          </p:nvPr>
        </p:nvSpPr>
        <p:spPr>
          <a:xfrm>
            <a:off x="457200" y="1066800"/>
            <a:ext cx="8229600" cy="4953000"/>
          </a:xfrm>
        </p:spPr>
        <p:txBody>
          <a:bodyPr>
            <a:normAutofit/>
          </a:bodyPr>
          <a:lstStyle/>
          <a:p>
            <a:pPr eaLnBrk="1" hangingPunct="1">
              <a:lnSpc>
                <a:spcPct val="90000"/>
              </a:lnSpc>
            </a:pPr>
            <a:r>
              <a:rPr lang="en-US" altLang="en-US" sz="3000" dirty="0" smtClean="0">
                <a:solidFill>
                  <a:srgbClr val="C00000"/>
                </a:solidFill>
              </a:rPr>
              <a:t>Provider must repay overpayments or claims previously found to have been obtained contrary to statute, rule regulation or provider agreement.  </a:t>
            </a:r>
          </a:p>
          <a:p>
            <a:pPr eaLnBrk="1" hangingPunct="1">
              <a:lnSpc>
                <a:spcPct val="90000"/>
              </a:lnSpc>
            </a:pPr>
            <a:r>
              <a:rPr lang="en-US" altLang="en-US" sz="3000" dirty="0" smtClean="0">
                <a:solidFill>
                  <a:srgbClr val="002D6A"/>
                </a:solidFill>
              </a:rPr>
              <a:t>Penalties</a:t>
            </a:r>
          </a:p>
          <a:p>
            <a:pPr lvl="1" eaLnBrk="1" hangingPunct="1">
              <a:lnSpc>
                <a:spcPct val="90000"/>
              </a:lnSpc>
            </a:pPr>
            <a:r>
              <a:rPr lang="en-US" altLang="en-US" sz="2600" dirty="0" smtClean="0">
                <a:solidFill>
                  <a:srgbClr val="002D6A"/>
                </a:solidFill>
              </a:rPr>
              <a:t>Exclusion from state health programs, </a:t>
            </a:r>
            <a:br>
              <a:rPr lang="en-US" altLang="en-US" sz="2600" dirty="0" smtClean="0">
                <a:solidFill>
                  <a:srgbClr val="002D6A"/>
                </a:solidFill>
              </a:rPr>
            </a:br>
            <a:r>
              <a:rPr lang="en-US" altLang="en-US" sz="2600" dirty="0" smtClean="0">
                <a:solidFill>
                  <a:srgbClr val="002D6A"/>
                </a:solidFill>
              </a:rPr>
              <a:t>e.g., Medicaid</a:t>
            </a:r>
          </a:p>
          <a:p>
            <a:pPr lvl="1" eaLnBrk="1" hangingPunct="1">
              <a:lnSpc>
                <a:spcPct val="90000"/>
              </a:lnSpc>
            </a:pPr>
            <a:r>
              <a:rPr lang="en-US" altLang="en-US" sz="2600" dirty="0" smtClean="0">
                <a:solidFill>
                  <a:srgbClr val="002D6A"/>
                </a:solidFill>
              </a:rPr>
              <a:t>Civil penalty of up to $1000 per violation</a:t>
            </a:r>
          </a:p>
          <a:p>
            <a:pPr lvl="1" eaLnBrk="1" hangingPunct="1">
              <a:lnSpc>
                <a:spcPct val="90000"/>
              </a:lnSpc>
            </a:pPr>
            <a:r>
              <a:rPr lang="en-US" altLang="en-US" sz="2600" dirty="0" smtClean="0">
                <a:solidFill>
                  <a:srgbClr val="002D6A"/>
                </a:solidFill>
              </a:rPr>
              <a:t>Referral to Medicaid fraud unit</a:t>
            </a:r>
          </a:p>
          <a:p>
            <a:pPr eaLnBrk="1" hangingPunct="1">
              <a:lnSpc>
                <a:spcPct val="90000"/>
              </a:lnSpc>
              <a:buFontTx/>
              <a:buNone/>
            </a:pPr>
            <a:r>
              <a:rPr lang="en-US" altLang="en-US" sz="2000" dirty="0" smtClean="0">
                <a:solidFill>
                  <a:srgbClr val="002D6A"/>
                </a:solidFill>
              </a:rPr>
              <a:t>(IC 56-209h(6)(h))</a:t>
            </a:r>
          </a:p>
          <a:p>
            <a:pPr eaLnBrk="1" hangingPunct="1">
              <a:lnSpc>
                <a:spcPct val="90000"/>
              </a:lnSpc>
            </a:pPr>
            <a:r>
              <a:rPr lang="en-US" altLang="en-US" sz="3000" dirty="0" smtClean="0">
                <a:solidFill>
                  <a:srgbClr val="002D6A"/>
                </a:solidFill>
              </a:rPr>
              <a:t>Provider agreement requires providers to immediately repay overpayments. </a:t>
            </a:r>
          </a:p>
        </p:txBody>
      </p:sp>
    </p:spTree>
    <p:extLst>
      <p:ext uri="{BB962C8B-B14F-4D97-AF65-F5344CB8AC3E}">
        <p14:creationId xmlns:p14="http://schemas.microsoft.com/office/powerpoint/2010/main" val="3526225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95272" y="118872"/>
            <a:ext cx="7348728" cy="758952"/>
          </a:xfrm>
        </p:spPr>
        <p:txBody>
          <a:bodyPr>
            <a:normAutofit/>
          </a:bodyPr>
          <a:lstStyle/>
          <a:p>
            <a:pPr eaLnBrk="1" hangingPunct="1"/>
            <a:r>
              <a:rPr lang="en-US" altLang="en-US" sz="4000" dirty="0" smtClean="0">
                <a:solidFill>
                  <a:srgbClr val="002D6A"/>
                </a:solidFill>
              </a:rPr>
              <a:t>Idaho Medicaid: Duty to Repay</a:t>
            </a:r>
          </a:p>
        </p:txBody>
      </p:sp>
      <p:sp>
        <p:nvSpPr>
          <p:cNvPr id="82947" name="Rectangle 3"/>
          <p:cNvSpPr>
            <a:spLocks noGrp="1" noChangeArrowheads="1"/>
          </p:cNvSpPr>
          <p:nvPr>
            <p:ph type="body" idx="1"/>
          </p:nvPr>
        </p:nvSpPr>
        <p:spPr>
          <a:xfrm>
            <a:off x="457200" y="1143000"/>
            <a:ext cx="8001000" cy="4572000"/>
          </a:xfrm>
        </p:spPr>
        <p:txBody>
          <a:bodyPr/>
          <a:lstStyle/>
          <a:p>
            <a:pPr eaLnBrk="1" hangingPunct="1"/>
            <a:r>
              <a:rPr lang="en-US" altLang="en-US" dirty="0" smtClean="0">
                <a:solidFill>
                  <a:srgbClr val="002D6A"/>
                </a:solidFill>
              </a:rPr>
              <a:t>Medicaid ostensibly requires immediate repayment.</a:t>
            </a:r>
          </a:p>
          <a:p>
            <a:pPr lvl="1" eaLnBrk="1" hangingPunct="1"/>
            <a:r>
              <a:rPr lang="en-US" altLang="en-US" dirty="0" smtClean="0">
                <a:solidFill>
                  <a:srgbClr val="002D6A"/>
                </a:solidFill>
              </a:rPr>
              <a:t>Notice requires response within 15 days.</a:t>
            </a:r>
          </a:p>
          <a:p>
            <a:pPr lvl="1" eaLnBrk="1" hangingPunct="1"/>
            <a:r>
              <a:rPr lang="en-US" altLang="en-US" dirty="0" smtClean="0">
                <a:solidFill>
                  <a:srgbClr val="002D6A"/>
                </a:solidFill>
              </a:rPr>
              <a:t>May have up to 60 days interest free.</a:t>
            </a:r>
          </a:p>
          <a:p>
            <a:pPr eaLnBrk="1" hangingPunct="1"/>
            <a:r>
              <a:rPr lang="en-US" altLang="en-US" dirty="0" smtClean="0">
                <a:solidFill>
                  <a:srgbClr val="002D6A"/>
                </a:solidFill>
              </a:rPr>
              <a:t>May enter repayment agreement, which is typically no longer than 12 months.</a:t>
            </a:r>
          </a:p>
          <a:p>
            <a:pPr eaLnBrk="1" hangingPunct="1"/>
            <a:endParaRPr lang="en-US" altLang="en-US" dirty="0" smtClean="0">
              <a:solidFill>
                <a:srgbClr val="002D6A"/>
              </a:solidFill>
            </a:endParaRPr>
          </a:p>
        </p:txBody>
      </p:sp>
    </p:spTree>
    <p:extLst>
      <p:ext uri="{BB962C8B-B14F-4D97-AF65-F5344CB8AC3E}">
        <p14:creationId xmlns:p14="http://schemas.microsoft.com/office/powerpoint/2010/main" val="4068089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2438400" y="136585"/>
            <a:ext cx="4724400" cy="5883216"/>
          </a:xfrm>
          <a:prstGeom prst="rect">
            <a:avLst/>
          </a:prstGeom>
          <a:noFill/>
          <a:ln w="9525">
            <a:noFill/>
            <a:miter lim="800000"/>
            <a:headEnd/>
            <a:tailEnd/>
          </a:ln>
        </p:spPr>
      </p:pic>
    </p:spTree>
    <p:extLst>
      <p:ext uri="{BB962C8B-B14F-4D97-AF65-F5344CB8AC3E}">
        <p14:creationId xmlns:p14="http://schemas.microsoft.com/office/powerpoint/2010/main" val="1610601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smtClean="0"/>
              <a:t>Better to comply in the first place!</a:t>
            </a:r>
          </a:p>
        </p:txBody>
      </p:sp>
      <p:pic>
        <p:nvPicPr>
          <p:cNvPr id="26626" name="Picture 2" descr="An ounce of Prevention"/>
          <p:cNvPicPr>
            <a:picLocks noChangeAspect="1" noChangeArrowheads="1"/>
          </p:cNvPicPr>
          <p:nvPr/>
        </p:nvPicPr>
        <p:blipFill>
          <a:blip r:embed="rId3" cstate="print"/>
          <a:srcRect/>
          <a:stretch>
            <a:fillRect/>
          </a:stretch>
        </p:blipFill>
        <p:spPr bwMode="auto">
          <a:xfrm>
            <a:off x="914400" y="828675"/>
            <a:ext cx="7239000" cy="5252272"/>
          </a:xfrm>
          <a:prstGeom prst="rect">
            <a:avLst/>
          </a:prstGeom>
          <a:noFill/>
        </p:spPr>
      </p:pic>
    </p:spTree>
    <p:extLst>
      <p:ext uri="{BB962C8B-B14F-4D97-AF65-F5344CB8AC3E}">
        <p14:creationId xmlns:p14="http://schemas.microsoft.com/office/powerpoint/2010/main" val="3391186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04800" y="1143000"/>
            <a:ext cx="8382000" cy="4648200"/>
          </a:xfrm>
        </p:spPr>
        <p:txBody>
          <a:bodyPr/>
          <a:lstStyle/>
          <a:p>
            <a:pPr eaLnBrk="1" hangingPunct="1">
              <a:lnSpc>
                <a:spcPct val="90000"/>
              </a:lnSpc>
            </a:pPr>
            <a:r>
              <a:rPr lang="en-US" dirty="0" smtClean="0"/>
              <a:t>Claims for services that were not provided or were different than claimed.</a:t>
            </a:r>
          </a:p>
          <a:p>
            <a:pPr>
              <a:lnSpc>
                <a:spcPct val="90000"/>
              </a:lnSpc>
            </a:pPr>
            <a:r>
              <a:rPr lang="en-US" dirty="0"/>
              <a:t>Failure to comply with quality of care.</a:t>
            </a:r>
          </a:p>
          <a:p>
            <a:pPr lvl="1">
              <a:lnSpc>
                <a:spcPct val="90000"/>
              </a:lnSpc>
            </a:pPr>
            <a:r>
              <a:rPr lang="en-US" dirty="0"/>
              <a:t>Express or implied certification of quality.</a:t>
            </a:r>
          </a:p>
          <a:p>
            <a:pPr lvl="1">
              <a:lnSpc>
                <a:spcPct val="90000"/>
              </a:lnSpc>
            </a:pPr>
            <a:r>
              <a:rPr lang="en-US" dirty="0"/>
              <a:t>Provision of “worthless” care</a:t>
            </a:r>
            <a:r>
              <a:rPr lang="en-US" dirty="0" smtClean="0"/>
              <a:t>.</a:t>
            </a:r>
          </a:p>
          <a:p>
            <a:pPr eaLnBrk="1" hangingPunct="1">
              <a:lnSpc>
                <a:spcPct val="90000"/>
              </a:lnSpc>
            </a:pPr>
            <a:r>
              <a:rPr lang="en-US" dirty="0" smtClean="0"/>
              <a:t>Failure to comply with conditions of payment or relevant fraud and abuse laws.</a:t>
            </a:r>
          </a:p>
          <a:p>
            <a:pPr lvl="1" eaLnBrk="1" hangingPunct="1">
              <a:lnSpc>
                <a:spcPct val="90000"/>
              </a:lnSpc>
            </a:pPr>
            <a:r>
              <a:rPr lang="en-US" sz="2800" dirty="0" smtClean="0"/>
              <a:t>Express or implied certification of compliance when submit claims (e.g., cost reports or claim forms). </a:t>
            </a:r>
          </a:p>
          <a:p>
            <a:pPr lvl="1" eaLnBrk="1" hangingPunct="1">
              <a:lnSpc>
                <a:spcPct val="90000"/>
              </a:lnSpc>
            </a:pPr>
            <a:endParaRPr lang="en-US" dirty="0" smtClean="0"/>
          </a:p>
        </p:txBody>
      </p:sp>
      <p:sp>
        <p:nvSpPr>
          <p:cNvPr id="2" name="Title 1"/>
          <p:cNvSpPr>
            <a:spLocks noGrp="1"/>
          </p:cNvSpPr>
          <p:nvPr>
            <p:ph type="title"/>
          </p:nvPr>
        </p:nvSpPr>
        <p:spPr/>
        <p:txBody>
          <a:bodyPr>
            <a:normAutofit fontScale="90000"/>
          </a:bodyPr>
          <a:lstStyle/>
          <a:p>
            <a:r>
              <a:rPr lang="en-US" dirty="0" smtClean="0"/>
              <a:t>False Claims Act: Examples</a:t>
            </a:r>
            <a:endParaRPr lang="en-US" dirty="0"/>
          </a:p>
        </p:txBody>
      </p:sp>
    </p:spTree>
    <p:extLst>
      <p:ext uri="{BB962C8B-B14F-4D97-AF65-F5344CB8AC3E}">
        <p14:creationId xmlns:p14="http://schemas.microsoft.com/office/powerpoint/2010/main" val="152202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Compliance Plans</a:t>
            </a:r>
          </a:p>
        </p:txBody>
      </p:sp>
      <p:sp>
        <p:nvSpPr>
          <p:cNvPr id="15363" name="Content Placeholder 2"/>
          <p:cNvSpPr>
            <a:spLocks noGrp="1"/>
          </p:cNvSpPr>
          <p:nvPr>
            <p:ph idx="1"/>
          </p:nvPr>
        </p:nvSpPr>
        <p:spPr/>
        <p:txBody>
          <a:bodyPr/>
          <a:lstStyle/>
          <a:p>
            <a:endParaRPr lang="en-US" smtClean="0"/>
          </a:p>
        </p:txBody>
      </p:sp>
      <p:pic>
        <p:nvPicPr>
          <p:cNvPr id="15364" name="Picture 2" descr="http://www.foxgrp.com/public/Compliance-Manual-450x315-300x210.jpg"/>
          <p:cNvPicPr>
            <a:picLocks noChangeAspect="1" noChangeArrowheads="1"/>
          </p:cNvPicPr>
          <p:nvPr/>
        </p:nvPicPr>
        <p:blipFill>
          <a:blip r:embed="rId3" cstate="print"/>
          <a:srcRect/>
          <a:stretch>
            <a:fillRect/>
          </a:stretch>
        </p:blipFill>
        <p:spPr bwMode="auto">
          <a:xfrm>
            <a:off x="1066800" y="1447800"/>
            <a:ext cx="6781800" cy="4746625"/>
          </a:xfrm>
          <a:prstGeom prst="rect">
            <a:avLst/>
          </a:prstGeom>
          <a:noFill/>
          <a:ln w="9525">
            <a:noFill/>
            <a:miter lim="800000"/>
            <a:headEnd/>
            <a:tailEnd/>
          </a:ln>
        </p:spPr>
      </p:pic>
    </p:spTree>
    <p:extLst>
      <p:ext uri="{BB962C8B-B14F-4D97-AF65-F5344CB8AC3E}">
        <p14:creationId xmlns:p14="http://schemas.microsoft.com/office/powerpoint/2010/main" val="2011498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mtClean="0"/>
              <a:t>Why have a compliance plan?</a:t>
            </a:r>
          </a:p>
        </p:txBody>
      </p:sp>
      <p:sp>
        <p:nvSpPr>
          <p:cNvPr id="16387" name="Content Placeholder 2"/>
          <p:cNvSpPr>
            <a:spLocks noGrp="1"/>
          </p:cNvSpPr>
          <p:nvPr>
            <p:ph idx="1"/>
          </p:nvPr>
        </p:nvSpPr>
        <p:spPr>
          <a:xfrm>
            <a:off x="457200" y="1066800"/>
            <a:ext cx="8229600" cy="4800601"/>
          </a:xfrm>
        </p:spPr>
        <p:txBody>
          <a:bodyPr/>
          <a:lstStyle/>
          <a:p>
            <a:r>
              <a:rPr lang="en-US" sz="2800" dirty="0" err="1" smtClean="0"/>
              <a:t>ACA</a:t>
            </a:r>
            <a:r>
              <a:rPr lang="en-US" sz="2800" dirty="0" smtClean="0"/>
              <a:t> will require providers to have compliance plan as condition to enrollment in Medicare, Medicaid, </a:t>
            </a:r>
            <a:r>
              <a:rPr lang="en-US" sz="2800" dirty="0" err="1" smtClean="0"/>
              <a:t>SCHIP</a:t>
            </a:r>
            <a:r>
              <a:rPr lang="en-US" sz="2800" dirty="0" smtClean="0"/>
              <a:t>.  (</a:t>
            </a:r>
            <a:r>
              <a:rPr lang="en-US" sz="2800" dirty="0" err="1" smtClean="0"/>
              <a:t>ACA</a:t>
            </a:r>
            <a:r>
              <a:rPr lang="en-US" sz="2800" dirty="0" smtClean="0"/>
              <a:t> 6401)</a:t>
            </a:r>
          </a:p>
          <a:p>
            <a:pPr lvl="1"/>
            <a:r>
              <a:rPr lang="en-US" dirty="0" err="1" smtClean="0"/>
              <a:t>HHS</a:t>
            </a:r>
            <a:r>
              <a:rPr lang="en-US" dirty="0" smtClean="0"/>
              <a:t> to develop “core elements” of required compliance plans.</a:t>
            </a:r>
          </a:p>
          <a:p>
            <a:pPr lvl="1"/>
            <a:r>
              <a:rPr lang="en-US" dirty="0" err="1" smtClean="0"/>
              <a:t>HHS</a:t>
            </a:r>
            <a:r>
              <a:rPr lang="en-US" dirty="0" smtClean="0"/>
              <a:t> has not issued implementing regulations for physicians yet.</a:t>
            </a:r>
          </a:p>
          <a:p>
            <a:pPr lvl="1"/>
            <a:r>
              <a:rPr lang="en-US" dirty="0" smtClean="0"/>
              <a:t>Regulations issued for other providers suggests that </a:t>
            </a:r>
            <a:r>
              <a:rPr lang="en-US" dirty="0" err="1" smtClean="0"/>
              <a:t>HHS</a:t>
            </a:r>
            <a:r>
              <a:rPr lang="en-US" dirty="0" smtClean="0"/>
              <a:t> will track elements from earlier Compliance Program Guidance.</a:t>
            </a:r>
          </a:p>
          <a:p>
            <a:pPr lvl="2"/>
            <a:endParaRPr lang="en-US" dirty="0" smtClean="0"/>
          </a:p>
        </p:txBody>
      </p:sp>
    </p:spTree>
    <p:extLst>
      <p:ext uri="{BB962C8B-B14F-4D97-AF65-F5344CB8AC3E}">
        <p14:creationId xmlns:p14="http://schemas.microsoft.com/office/powerpoint/2010/main" val="6453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mtClean="0"/>
              <a:t>Why have a compliance plan?</a:t>
            </a:r>
          </a:p>
        </p:txBody>
      </p:sp>
      <p:sp>
        <p:nvSpPr>
          <p:cNvPr id="17411" name="Content Placeholder 2"/>
          <p:cNvSpPr>
            <a:spLocks noGrp="1"/>
          </p:cNvSpPr>
          <p:nvPr>
            <p:ph idx="1"/>
          </p:nvPr>
        </p:nvSpPr>
        <p:spPr>
          <a:xfrm>
            <a:off x="457200" y="1066800"/>
            <a:ext cx="8229600" cy="5029200"/>
          </a:xfrm>
        </p:spPr>
        <p:txBody>
          <a:bodyPr>
            <a:noAutofit/>
          </a:bodyPr>
          <a:lstStyle/>
          <a:p>
            <a:r>
              <a:rPr lang="en-US" sz="2800" dirty="0" smtClean="0"/>
              <a:t>Even if not mandated, compliance plan is still a good idea.</a:t>
            </a:r>
          </a:p>
          <a:p>
            <a:pPr lvl="1"/>
            <a:r>
              <a:rPr lang="en-US" sz="2400" dirty="0" smtClean="0"/>
              <a:t>May facilitate compliance and avoid repayments and penalties.</a:t>
            </a:r>
          </a:p>
          <a:p>
            <a:pPr lvl="1"/>
            <a:r>
              <a:rPr lang="en-US" sz="2400" dirty="0" smtClean="0"/>
              <a:t>May help avoid fraud charges.</a:t>
            </a:r>
          </a:p>
          <a:p>
            <a:pPr lvl="1"/>
            <a:r>
              <a:rPr lang="en-US" sz="2400" dirty="0" smtClean="0"/>
              <a:t>May mitigate penalties.</a:t>
            </a:r>
          </a:p>
          <a:p>
            <a:pPr lvl="1"/>
            <a:r>
              <a:rPr lang="en-US" sz="2400" dirty="0" smtClean="0"/>
              <a:t>May improve performance.	</a:t>
            </a:r>
          </a:p>
          <a:p>
            <a:pPr lvl="2"/>
            <a:r>
              <a:rPr lang="en-US" dirty="0" smtClean="0"/>
              <a:t>facilitates prompt claims submissions</a:t>
            </a:r>
          </a:p>
          <a:p>
            <a:pPr lvl="2"/>
            <a:r>
              <a:rPr lang="en-US" dirty="0" smtClean="0"/>
              <a:t>identifies </a:t>
            </a:r>
            <a:r>
              <a:rPr lang="en-US" dirty="0" err="1" smtClean="0"/>
              <a:t>undercoding</a:t>
            </a:r>
            <a:r>
              <a:rPr lang="en-US" dirty="0" smtClean="0"/>
              <a:t> as well as </a:t>
            </a:r>
            <a:r>
              <a:rPr lang="en-US" dirty="0" err="1" smtClean="0"/>
              <a:t>upcoding</a:t>
            </a:r>
            <a:endParaRPr lang="en-US" dirty="0" smtClean="0"/>
          </a:p>
          <a:p>
            <a:pPr lvl="2"/>
            <a:r>
              <a:rPr lang="en-US" dirty="0" smtClean="0"/>
              <a:t>reduces claim denials</a:t>
            </a:r>
          </a:p>
          <a:p>
            <a:pPr lvl="2"/>
            <a:r>
              <a:rPr lang="en-US" dirty="0" smtClean="0"/>
              <a:t>improves medical record documentation</a:t>
            </a:r>
          </a:p>
          <a:p>
            <a:pPr lvl="2"/>
            <a:r>
              <a:rPr lang="en-US" dirty="0" smtClean="0"/>
              <a:t>may identify and prevent patient care problems</a:t>
            </a:r>
          </a:p>
          <a:p>
            <a:r>
              <a:rPr lang="en-US" sz="2400" dirty="0" smtClean="0">
                <a:sym typeface="Wingdings" pitchFamily="2" charset="2"/>
              </a:rPr>
              <a:t>Compliance plan = preventative medicine</a:t>
            </a:r>
          </a:p>
        </p:txBody>
      </p:sp>
    </p:spTree>
    <p:extLst>
      <p:ext uri="{BB962C8B-B14F-4D97-AF65-F5344CB8AC3E}">
        <p14:creationId xmlns:p14="http://schemas.microsoft.com/office/powerpoint/2010/main" val="3161724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15087600" cy="848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0437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05000" y="228600"/>
            <a:ext cx="6858000" cy="563562"/>
          </a:xfrm>
        </p:spPr>
        <p:txBody>
          <a:bodyPr>
            <a:noAutofit/>
          </a:bodyPr>
          <a:lstStyle/>
          <a:p>
            <a:pPr eaLnBrk="1" hangingPunct="1"/>
            <a:r>
              <a:rPr lang="en-US" sz="3600" dirty="0" err="1" smtClean="0"/>
              <a:t>OIG</a:t>
            </a:r>
            <a:r>
              <a:rPr lang="en-US" sz="3600" dirty="0" smtClean="0"/>
              <a:t> Compliance Program Guidance</a:t>
            </a:r>
          </a:p>
        </p:txBody>
      </p:sp>
      <p:sp>
        <p:nvSpPr>
          <p:cNvPr id="28675" name="Rectangle 3" descr="Rectangle: Click to edit Master text styles&#10;Second level&#10;Third level&#10;Fourth level&#10;Fifth level"/>
          <p:cNvSpPr>
            <a:spLocks noGrp="1" noChangeArrowheads="1"/>
          </p:cNvSpPr>
          <p:nvPr>
            <p:ph idx="1"/>
          </p:nvPr>
        </p:nvSpPr>
        <p:spPr>
          <a:xfrm>
            <a:off x="457200" y="1143000"/>
            <a:ext cx="8229600" cy="4648199"/>
          </a:xfrm>
        </p:spPr>
        <p:txBody>
          <a:bodyPr>
            <a:noAutofit/>
          </a:bodyPr>
          <a:lstStyle/>
          <a:p>
            <a:pPr eaLnBrk="1" hangingPunct="1"/>
            <a:r>
              <a:rPr lang="en-US" sz="2800" dirty="0" smtClean="0"/>
              <a:t>Not mandatory.</a:t>
            </a:r>
          </a:p>
          <a:p>
            <a:pPr eaLnBrk="1" hangingPunct="1"/>
            <a:r>
              <a:rPr lang="en-US" sz="2800" dirty="0" smtClean="0"/>
              <a:t>Not a compliance plan itself.</a:t>
            </a:r>
          </a:p>
          <a:p>
            <a:pPr eaLnBrk="1" hangingPunct="1"/>
            <a:r>
              <a:rPr lang="en-US" sz="2800" dirty="0" smtClean="0"/>
              <a:t>Provides a guide or outline for a compliance plan.</a:t>
            </a:r>
          </a:p>
          <a:p>
            <a:pPr eaLnBrk="1" hangingPunct="1"/>
            <a:r>
              <a:rPr lang="en-US" sz="2800" dirty="0" smtClean="0"/>
              <a:t>Feds will give some deference if plan addresses the elements and standards in the </a:t>
            </a:r>
            <a:r>
              <a:rPr lang="en-US" sz="2800" dirty="0" err="1" smtClean="0"/>
              <a:t>OIG</a:t>
            </a:r>
            <a:r>
              <a:rPr lang="en-US" sz="2800" dirty="0" smtClean="0"/>
              <a:t> guidance.</a:t>
            </a:r>
          </a:p>
          <a:p>
            <a:pPr lvl="1" eaLnBrk="1" hangingPunct="1"/>
            <a:r>
              <a:rPr lang="en-US" dirty="0" smtClean="0"/>
              <a:t>7 elements are based on Federal Sentencing Guidelines.</a:t>
            </a:r>
          </a:p>
          <a:p>
            <a:pPr eaLnBrk="1" hangingPunct="1"/>
            <a:r>
              <a:rPr lang="en-US" sz="2800" dirty="0" smtClean="0"/>
              <a:t>Unlike other similar programs, </a:t>
            </a:r>
            <a:r>
              <a:rPr lang="en-US" sz="2800" dirty="0" err="1" smtClean="0"/>
              <a:t>OIG</a:t>
            </a:r>
            <a:r>
              <a:rPr lang="en-US" sz="2800" dirty="0" smtClean="0"/>
              <a:t> is very flexible and does not expect small practices to formally implement all 7 elements.</a:t>
            </a:r>
          </a:p>
        </p:txBody>
      </p:sp>
    </p:spTree>
    <p:extLst>
      <p:ext uri="{BB962C8B-B14F-4D97-AF65-F5344CB8AC3E}">
        <p14:creationId xmlns:p14="http://schemas.microsoft.com/office/powerpoint/2010/main" val="1033522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503238"/>
            <a:ext cx="6858000" cy="563562"/>
          </a:xfrm>
        </p:spPr>
        <p:txBody>
          <a:bodyPr>
            <a:normAutofit fontScale="90000"/>
          </a:bodyPr>
          <a:lstStyle/>
          <a:p>
            <a:pPr eaLnBrk="1" hangingPunct="1"/>
            <a:r>
              <a:rPr lang="en-US" dirty="0" err="1" smtClean="0"/>
              <a:t>OIG</a:t>
            </a:r>
            <a:r>
              <a:rPr lang="en-US" dirty="0" smtClean="0"/>
              <a:t> Compliance Guidance:</a:t>
            </a:r>
            <a:br>
              <a:rPr lang="en-US" dirty="0" smtClean="0"/>
            </a:br>
            <a:r>
              <a:rPr lang="en-US" dirty="0" smtClean="0"/>
              <a:t>Elements</a:t>
            </a:r>
          </a:p>
        </p:txBody>
      </p:sp>
      <p:sp>
        <p:nvSpPr>
          <p:cNvPr id="29699" name="Rectangle 3" descr="Rectangle: Click to edit Master text styles&#10;Second level&#10;Third level&#10;Fourth level&#10;Fifth level"/>
          <p:cNvSpPr>
            <a:spLocks noGrp="1" noChangeArrowheads="1"/>
          </p:cNvSpPr>
          <p:nvPr>
            <p:ph type="body" idx="1"/>
          </p:nvPr>
        </p:nvSpPr>
        <p:spPr>
          <a:xfrm>
            <a:off x="609600" y="1600200"/>
            <a:ext cx="8001000" cy="4419600"/>
          </a:xfrm>
        </p:spPr>
        <p:txBody>
          <a:bodyPr>
            <a:normAutofit/>
          </a:bodyPr>
          <a:lstStyle/>
          <a:p>
            <a:pPr marL="533400" indent="-533400" eaLnBrk="1" hangingPunct="1">
              <a:lnSpc>
                <a:spcPct val="90000"/>
              </a:lnSpc>
              <a:buFontTx/>
              <a:buAutoNum type="arabicPeriod"/>
            </a:pPr>
            <a:r>
              <a:rPr lang="en-US" sz="2600" dirty="0" smtClean="0"/>
              <a:t>Internal monitoring and auditing.</a:t>
            </a:r>
          </a:p>
          <a:p>
            <a:pPr marL="533400" indent="-533400" eaLnBrk="1" hangingPunct="1">
              <a:lnSpc>
                <a:spcPct val="90000"/>
              </a:lnSpc>
              <a:buFontTx/>
              <a:buAutoNum type="arabicPeriod"/>
            </a:pPr>
            <a:r>
              <a:rPr lang="en-US" sz="2600" dirty="0" smtClean="0"/>
              <a:t>Written standards, policies and procedures.</a:t>
            </a:r>
          </a:p>
          <a:p>
            <a:pPr marL="533400" indent="-533400" eaLnBrk="1" hangingPunct="1">
              <a:lnSpc>
                <a:spcPct val="90000"/>
              </a:lnSpc>
              <a:buFontTx/>
              <a:buAutoNum type="arabicPeriod"/>
            </a:pPr>
            <a:r>
              <a:rPr lang="en-US" sz="2600" dirty="0" smtClean="0"/>
              <a:t>Compliance officer or contacts.</a:t>
            </a:r>
          </a:p>
          <a:p>
            <a:pPr marL="533400" indent="-533400" eaLnBrk="1" hangingPunct="1">
              <a:lnSpc>
                <a:spcPct val="90000"/>
              </a:lnSpc>
              <a:buFontTx/>
              <a:buAutoNum type="arabicPeriod"/>
            </a:pPr>
            <a:r>
              <a:rPr lang="en-US" sz="2600" dirty="0" smtClean="0"/>
              <a:t>Education and training.</a:t>
            </a:r>
          </a:p>
          <a:p>
            <a:pPr marL="533400" indent="-533400" eaLnBrk="1" hangingPunct="1">
              <a:lnSpc>
                <a:spcPct val="90000"/>
              </a:lnSpc>
              <a:buFontTx/>
              <a:buAutoNum type="arabicPeriod"/>
            </a:pPr>
            <a:r>
              <a:rPr lang="en-US" sz="2600" dirty="0" smtClean="0"/>
              <a:t>Investigation of alleged violations and appropriate disclosures to government agencies.</a:t>
            </a:r>
          </a:p>
          <a:p>
            <a:pPr marL="533400" indent="-533400" eaLnBrk="1" hangingPunct="1">
              <a:lnSpc>
                <a:spcPct val="90000"/>
              </a:lnSpc>
              <a:buFontTx/>
              <a:buAutoNum type="arabicPeriod"/>
            </a:pPr>
            <a:r>
              <a:rPr lang="en-US" sz="2600" dirty="0" smtClean="0"/>
              <a:t>Open lines of communication, e.g., open discussions at staff meetings or bulletin board notices.</a:t>
            </a:r>
          </a:p>
          <a:p>
            <a:pPr marL="533400" indent="-533400" eaLnBrk="1" hangingPunct="1">
              <a:lnSpc>
                <a:spcPct val="90000"/>
              </a:lnSpc>
              <a:buFontTx/>
              <a:buAutoNum type="arabicPeriod"/>
            </a:pPr>
            <a:r>
              <a:rPr lang="en-US" sz="2600" dirty="0" smtClean="0"/>
              <a:t>Enforcement of disciplinary standards.</a:t>
            </a:r>
          </a:p>
          <a:p>
            <a:pPr marL="533400" indent="-533400" eaLnBrk="1" hangingPunct="1">
              <a:lnSpc>
                <a:spcPct val="90000"/>
              </a:lnSpc>
              <a:buFont typeface="Wingdings" pitchFamily="2" charset="2"/>
              <a:buNone/>
            </a:pPr>
            <a:r>
              <a:rPr lang="en-US" sz="2600" dirty="0" smtClean="0"/>
              <a:t>Implementation depends on size and resources of group.</a:t>
            </a:r>
          </a:p>
        </p:txBody>
      </p:sp>
    </p:spTree>
    <p:extLst>
      <p:ext uri="{BB962C8B-B14F-4D97-AF65-F5344CB8AC3E}">
        <p14:creationId xmlns:p14="http://schemas.microsoft.com/office/powerpoint/2010/main" val="38531127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p:txBody>
          <a:bodyPr/>
          <a:lstStyle/>
          <a:p>
            <a:endParaRPr lang="en-US"/>
          </a:p>
        </p:txBody>
      </p:sp>
      <p:sp>
        <p:nvSpPr>
          <p:cNvPr id="99330" name="AutoShape 2" descr="data:image/jpeg;base64,/9j/4AAQSkZJRgABAQAAAQABAAD/2wCEAAkGBhAPDw8ODw8QDw0QEBAQDw8QDg4PDw8QFRAWFBUVFRQXHCYeFxkjHRIUHy8gJScpLCwsFR4yNTAqNSYrLCoBCQoKDgwOGg8PGikkHyQsLCwsLC0sLCksKSwsLCwpKSwsKiwsLC8pLC4sLCksLCwpKSwsLSwpKSksLCwsLCwsMf/AABEIAMIBAwMBIgACEQEDEQH/xAAcAAABBQEBAQAAAAAAAAAAAAAAAQIDBAYFBwj/xABREAABAwICBAcKCgUKBwEAAAABAAIDBBEFIQYSMVEHE0FhcYGRFBciU1WSk5TR0xUWMlJUYqGxwdIjcpXC8AgzQkNjgqKjsuEkRGSDpLPx4v/EABoBAQADAQEBAAAAAAAAAAAAAAABAgMEBQb/xAAuEQACAgEDAgQEBgMAAAAAAAAAAQIDEQQhMRJREyJBYTKR4fAFFHGBodFCsfH/2gAMAwEAAhEDEQA/APZ0IslQCJbIQgBBQlQGdxzTqkoo3Pn48OBA4oU8nGm/K0GwcBvBT2aVOcA4YbiRBAIPEU9iD/3VkOFuR1RW4FhjSbT1fGygEg8W0tZycmq6XsWon0RdES/D6iSmdt4lzi+B3Ub27CqttG0Y1y9cP33X0+TLPxmf5MxL0FN75L8ZpPJmJehpvfLmfG6ppCGYhSkNvYTw21XdV7HtB5loMMxynqheGVrzys+TIOlhzRTTE6JwWWtu63RS+MsnkzEfQ0vvknxmk8mYl6Kk98rOPaQw0TNaQ6z3X4uJttd/sHP96xsU9fjDy0O4mkBs/VuI28x5ZHc2zoUSmk8eperTSmutvEe7OweEiDXMfctYZdgYI6Zxc75oLJXZqkNOaiXEYcLfE/D5p43Sx68TZ3mMNe4m+sGt/m3DMHMLUYLo5BRttEy77WdK6xkd18g5hksHiXhaZ0f9nhz/ALWT/nRJvkiU647QWfd/1x88noEeCs2yvlqHb5pC5voxZg81XmRhoDWgNaNgaAAOoJyFbGDFyb5BCEKSoIQhACEJUAiEq4GlemEOHs8L9JUOF44QbE/Wcf6Lefl5OaJSUVlmlVU7ZKEFls7U87I2l8j2sY0Xc97g1rRzk5BYTSHhWijvHRM45+zjngtiH6rflP8AsHSvPsb0iqa1+vUSlwvdsY8GJn6rNg6dvOuWSuGzUt7RPqtJ+CQh5rnl9vT6l7FsbqKt/GVErpHcgJsxo3NaMm9S55KE17wBcmwXI8t7nvxjGCxFYQqa94AuTYKlNiXIwdZVKSUuzJJVlBsxnqIx43Ls+JDY0dZ9ipPlLsybpiFqopHHO2UuQQi6FJlk+tEISr0j4kRKhCAEIRZAeW1+s7SttVPFO2koqTi4ZhS1Mkb5XRm4aWMNzeof5i3fxrpd8/qNf7pdmx50WPP9qA4kuk1I4FrhM5pFi12H17mkc4MWaxmPYXSG81EamOQZ8V3DiIaT9R3FXaebZ0L06x5/tRY8/YVWUVLk2qunU8xZ45SU0lRO11Z3W1lhryOo66R5aMg1tozn07Mz0+h0mkVHCxsUbKhkbBZrRhuJWH+TmedaCx5+wosdx7FEYKJe/USuxnZL0OL8babdVfs3EvcrE4dDLUaVurWwVApG0JjbPJS1MMZfqAFt5GNzu49i9LqalkTS+R7Y2Da57g0dpXJGlDJCW0sM1URlrMbxcIPPK+w7LqzaRjGuUt0vv9TtIXPijq35yPigHzImmZ/pH2b/AIFdii1drnPO9xH3AADsTJDWPUelQhSVBCEIAQhcTS3SRtBTOlsHTHwYmHYXHIE/VG37FWUlFZZeuErJKEeWUNNdNmUDOLjs+seLtac2xA/03/gOXoXjdZWSTSOlle6SR5u57jckoq6t80j5ZXF8j3Fz3Ha4lVnyBouSAF5lljsZ93odDDSQwvi9X9+g4pkkgaLk2Co1GK8jB1n2LnyTlxuSSqqDZ0T1EY8bnQnxPkYOs+xUJJS43Juo9ZGstFHBxzslLkchJdKpMgQhCAEIQgPrVCEL0j4oEISoAXnvCxUGhw+WdlVUsbK+OAwiZzg7XNzqOcdZhAY45HktkvQl5Pw1HuqrwTChmKiq4yQbml7Ygex0vYoayWjNxewuGYbBTQwDEqOsOtGw91NxCvdrlzQfCaJQ0Oz2C3QtRh2iuEVI1oeMk3gYhiIe3paZbjsWtfG1wLS0FhFi0gFpG4grK4toDG48bSPNNMMwAXcXfmtmzqy5lTzLjc6E6bPi8r9t18vQsd7zD/FS+v4h71He7w7xMvr2Ie9XDj0srqB4hrYuNbyONg8je2QZP68+cLuv09o+IdM1xLxkICNWUuOwbrc4uB9iKyLE9JZHGFlP1W5XrNCMKgYZJWOjYNrnV1ft3D9LmeYLHVtLR1EnEYfRSuc64Ej6quLiN4bxtmjnd2BPb3Vi1TYm/Ly8VAy/IP4JXpGCYDDRx6kQ8I215DbXkPOd24bAqqUp8bI3lVXpl5/NLt6L9TNYJwYwNDTWF077ZRiWbi2X+trazj2DpXA4Dnky40A5xiZVsZCxz3vbGwOnsG6xNsiOxerD8QvJv5PnhU+JS/PrB/oJ/fWiilwcVlsrH5n/AEesoQkVjMVCRCAEIUdRUNjY6R7g1jRdzjyBOCSLEcRZTxmR+wZBo+U53IAvLNJK7utzy+zrjM38Fmqcmt3Wv999qtaQaQGqfrEHixlHHlsOwE/OPL0WzXAlmv8AKu639EcnRu6du668m+7xHhcI66k631LkzuO2gDdQu1nEgB4F7Dae0gLPSTOcbkkq7jtSZJ33N9Q6gzyy225r3XPVorCPpq7LJVrreWJZFkqFYsJqpLJyFJORiW6ck1UJyAclumWQEGCRCbrIQjB9boQlXonxQIQhAC80xrRyvfpHDincbp6KlhEcPFz0jXudxT89WSRtgHyu80L0tFjuPYUBw/h2q8k1XrOGe/R8O1fkmq9Zwz367ljuPYUtuY9hQGbra+edhilwaofGdrXVOG7d4PHXB5wsRU6HVxe4xUMoiv4AkqaHXA3Etlselet25j2FFuY9hVJQUuTop1FlPwsyOAuqKOFsTMJqC7bI/urDgZH2zP8AO7Nw5Auh8O1nkmf1zD/eLvW5j2FFuY9isljYxlJyeXycB+N1pBAwqYGxtesoNvnrg8DuiNVhdFPDWMayWSpMgDZGyDU4pjQbt5w5avFNIaam/npWtd4sXfIf7ozHXZUIcaq6nOmpRDEdk9WS243tibme2yhyXBeNMmurhd3saBJfk5dy5sWEPOdRUyzHla09zxebHYnrcVehp2RizGNaPqtA7d6kq0lw8/f36EqEiFJQC4DM5AZk8gXnOmGk3Hu4tl+IbfVt/WPGWt0Dk7eWyvaaaUfKpYj4IuJn7QT8zLk37yLbAb4KWQkbL55HMXy5ebPcvO1N3V5I/udFcMbsWSe9nXOQtb7LX6P4315gdYZ5g3OeqxvLbLMu/jYk1xrWc6+rfJuTRnnd18uQc/YmT3uLC5AAtmAAOXP7zZcyRrkxT33JJ2kknpOaS6fVQGN7mH+iSOkch7FGt8n0qaayhUJEt1OSQQi6EAISEputuU4IckuRxTSUW3pysomLu7DbFKlulVsIz8SXc+tkqRKu0+XBCEIDF8IUZo6CrrYqqoha2Mh8XGOkjfxjhHZocfAN37QcuZYLRHDKFlLDJX0VRNHPeSKqNRVAlhNgNUPaCBbp6V3/AOUHiZZh0FK0+HVVLfBG1zImlxHnOjXoGFYMyGip6JzWvjip4oXNcA5p1Iw03B5wSqOPY6I3LixZXyfz/szeHaC4HUt1oYWyDlAq63Wb+s0yXHWrfeuwn6H/AOTWe8VXF9AC13H0EhikGYjLyPMk2joPaFToNO6imfxFdE5xbkXaoZM3nI+S/py6Sq9eNpGv5ZWLNLz7Pk63etwn6GPWKv3iXvW4R9Cb6aq94u7hmMwVTdaCRr7fKbse39ZpzC42l2l4pBxMVnVThfPNsQOwuHKdw6zz3cklk54UznPoS3OVjGhmA0jdaakYCR4MYlqXSP6G6+znNgslHoxBXTalFh0ULGm5drzO1Rvke5xA6AO1X8CwKfEpnSSPdxd7zTuzJPzW32u+wDqB9Qw/DoqeMRQsDGN5BtJ5STynnWScrPZHbONWl2+Kf8IwWPcHtHS4VXyvZx1QykqJBIXPaGvbE4tLWg8httv+Cl4C2n4FicSSXT1BuSSflhv7q7fCXLq4NiR/6V7fOs38Vy+BRlsCo/rOqXf+TIPwWySWyOCdkrHmTyblCS6S6koLdZbTLSnudpp4j+nePCeP6lp5f1vuGfKFNpfpW2ijaxpBqpb8Uw56oG17huFst5615XWVjpHPe4lznElzi65JOeZ57rk1FuPLHk3hW+WS1TwbHPmyGfTcqrK+2di42uSbaoG871E54yzGfOSebK2ez7FBJJc3zJ37Gjr5T0LhUTXJKwG5N7c1+XbybPu5ykle5u4DbtGfOSdp6lXM27buvrAHdbl/3Q6XVAGt0mzr9SvgjJTxOg4wa2x4AtcuJeNxvmSuFJEWmzgQedaXXPzrnLL5I67deZTH6rhZwDmnZdpP4KyOyjWOtdL3Rm0q6suEtOYOoTyHZ9ua5MjLOIuCASLjlVlHJ6cNVXNbAXJLk8yAEq0UcESub4EDU5Ii6sYt5FRZCAEAqF2YNCsRkaHsoagscLg8U4XHWhThlOuPdH06hCF1nz4IuhCA8e4RP+O0mwfDx4TIOLlkG3a8zPHmQs7V7FY7j2LO4hoBh1RUurZadxq3WDpmVNXE+wYGADi5BYaoAySfEGh+ZU/tLE/fIDR6p3HsVDF8Chq2ak0d7fJeBZ7D9V34bFy/iBQfMqP2jiXvkfECg8XN+0MR98oayWjJxeUYjHNHqjDpWva52pf9FOy7DfcbfJdzcqr4NhMtfU6t3EuJfNKbuLW3zcd5PIN63ruD3DjtgkcNzq2vcOwypBwd4aNlO4b9Wrrm37JVj4O/sekvxF9G683c71Dh7II2QxM1Y2CwFs+ck8pO0lT2O49hWbPB7h3iJPXK73qTve4d9Hf63Xe9W55jbbyynwwSFuBYgc82RN2fOqYh+KOCKPVwPDxvjkd21Eh/FWJeDjC3gtfSa7Tta+prHNPLmDJZdzDqCKmijp4GCOGNurHG25DW3JsL3O0lCC0Vx9KNJocPp3VEpufkxx3s6WS2TR95PIFNU6RU8btQyh8ni4w6WTzWAkda824SsDnxCaKePWjjjjLOLmsM9YnWa1pNr3AN7HwQqSe2x0VQj1LxNl/swdTpLLU1hqp3az3kg7Q1rSLNAHI0Zdi6Lqgf/b3t/HMq7NAZjtmhHTxv5V1KfQ2oAsZ4Hc95Qf8ASuSVMnudmptrnhxfsUHynq+/p3qB0vJ08ll3maD1Bz4+Adcp/dUo4P5j/wAxD5sp9ijwpdji60Zh0h3nmvmk17Z/gSftWuHBy87amMdETtnWU/vZ321g6oP/ANq3hS7DrRjtcn/c5X6LJnGnZ9xAW5ZwZN2Gsd1QD86lHBhDy1UnVEwfip8KRHWjz+Rx1Ta97Ecm3pK4ll7C3gwpuWeY9UfsQeCmid8qSoJ3h0Q/cVlXJG9OojXnJ48hexN4JcP5X1J/70Y/cU0fBTho2tnd01BH+kBW8NnT+cr9zxdWcPwyaofxcET5n/NY0ut07ute2wcHWFs/5QO/Xlnf9hdZaGipYoGCOGNkUY/oxtaxvYNqsq+5SWtj/ijy7AeBqeSz6yVsDfFx2kl6z8lv2r0bAtDaGhsYIG8YP66T9JL5x2dVl0xInCRaKKRx2XznyyxrIUGuhWMDqoQhAF1HDVMfcMex5G0Me11umxUiymnWFU7KSqryDFPTwySiWI6jnua3wQ7fc2F9ue1Q8+heCi3iTx/JbdwhYUCQcSowRkR3RHkU3vi4T5To/TsXlvB1OKaldWigjlpaiWznSRNdZ0fgkNdmG5k8livUMGxLDaqzWQ07JfFSQQtf1ZWd1Kqmnsaz084rqW67od3xsI8p0np2pO+PhHlKk9M1df4Jp/o8HoIvYl+C4Po8HoIvYrnOcbvj4R5SpPTBJ3yMI8pUnpQu18GweIh9DH7EfB8PiYvQx+xAcQ8JOEeUqX0n+yG8I+EuIDcRpiTsAe4n7lT0g0ppKe8cMMM04yNo2cUw/WIGZ5h2hZzDMDqMTk42QhkINjJqNa3bm2NgsPw33KylZvhbs7K9K3HrsfTE6uN8LNJFcQOY/k42V3Fx9Q+U77FPg9O7E4hUzV3H07iQIqVxZDcHMOcAL2/gqDT7CKekwPEGxRNb+hA1yAZHOMjG3Ltt81FwMNtglMd8lQf89w/BSot/EUldGO1Sx7vn6fsaynoYoG6kMbY27mgC/Sdp61Vq4dZdF6rSNWhzttvLM5VYcNyoPpCNi08sSpTU6EHCBcFK2oKuSUqrOp0A5lUVM2qVQxoAQHQbVKVtSuYCpGvQHTbUKQTrmNkUjZUB0hMniVc9sqlbIgLwlThIqbZE8PQFsSJweqoenhyAsa6VQayEBpLpLoQgBeecO2KcTg74wfCqZ4Yf7oJld/6gOtehrxfh4mNTW4ThjD4T3axH1ppWws/0P7UB6DwcYSKfBqCBzR4VO2R7SAQTNeUgjl/nLdSp4/wfMfeSktG/bxJNoyfqn+gebZ0LYRxhoDG5NaA1o3NAsPsCcqyipcmtV06nmLPNcO0xq6J/EVTXSNbkWSXEzBzP5R035itzhGPwVbbwvu4C7o3eDI3pbu5xcIxnAoatmpK3MfIkGUjOg7uY5LzTG8Anw+QOudS/6Kdl257ss2u5uy6yblX7o74xp1XHll/DPWyV55pbpoZC6npnWiFxJK02Mm8NPI3n5ejbzanTWqlpjTvIu7J0oGrI5nK02yz37ulR6K6Omsl8K4gjsZXDK+5gO8/YOpVlZ1eWJpTpVTmy70+/+FrRLRI1RE0oLaZpyGwykcg3N3nqHN6RHG1jQ1oDWtADWgAAAcgCWOJrGhjQGtaA1rQLAAbAEpW0IKKPP1GoldLL49EYrhik1cDrefiG9tTEk4Io7YJQ87Zj21Mir8N0lsFnHzpqdv8Ama37q6PBhHq4Lhw/sCe2V5/FXOc0jgontUzlG4ICq9igkjV1zVC5qA58kKrvgXTdGoXxoDlvgUZhXSdEonRIDnmNJqK6YkwxICsAnBSmNJqIBAVIHJmqnAICVr1I16gCcCgLLXqQOVUFSNcgLGshRayEBrbpEIQAvI9INGsSfpIzFO4JKiipzEIQyekY54jh8EgPeLfpCTmvXEIDM/Gev8h1frmG+8SfGev8h1Xr2G+8WmQgMwdJ8Q8hVPr+G/nUFXjldKx0UmATvjeLOacQw2x/x5HnWtQhKeN0eOv0XxIlxbhszW3Oq11Vh5da+VyJLXWrwfEK+lhZCzApss3O+EcNBe87XHwv4AC2xSKkYKLyje3U2WpRkzL/ABkxLyHL+08O/Mk+MWJ+Q5P2nh/tWoSFXOc8y4QaPFsVou5GYUYDx0che/EaF4swOysCPnDsWx0Pw2Slw6ippQGzQ07GSNDmuAeBmLjI5nkXaKaUAwphCkKaQgIiFG5qnITCEBXc1RuYrJamFqAquYo3Rq2WphYgKbokwxK4WJpYgKRjTTGrhjTDGgKnFpNRWjGmmNAV9VKGqYsRqICMBOCdqo1UAIS2QgNchCRADnAZk2A2k5AKLuuPxjPPb7Vi+GnFOIwWpANnTuip2/3n67v8Mb+1ZPgk4NcPq8MbVVtK2eWWaUscZJ2WiaQwCzHAfKY89aA9fNZH4yP0jPak7ui8bH6RntWV70WC+T4/TVXvEvejwXyfH6Wq94gNQcQh8dF6WP2pvwjD4+H00ftWa70uC+T4vS1P50d6bBfJ0XpKn86A0hxODx8PpovamnFqf6RB6eL2rO96fBfJ0XpKj86O9Tg3k6Lz6j86A0HwvT/Saf08P5k04zTfSaf1iH8y4PerwbydD58/50d63BvJ0HnTfnQHcOM030qn9Yh/MrMcjXAOa4OaRcOaQ5pG8EZFeCcOGjVHQvoW0dPHT8Y2d0mprnXs6MNvrE7PC7V69wfsthGGj/pIT2sDvxQHdKaU8ppQDCE0hSEJpCAjITS1SkJpCAhLU0tUxCaWoCEtTS1TFqQtQEBakLFMWpC1AQFiaWKxqppagK5Yk1FYLUhYgK+ok1VOWJNRAQ6qFNqoQGjQhCA8Y/lG4pZlBSA7XS1Dx0ARs++Rel6D4Z3LhlBARZzKaIvG5728Y/8AxPcvFeFE/CGksVEM2tdSUeX1iHv7DM7sX0LlyZDkG4IAQhCAEiVIgBIlSFAIkSlIgPCf5RMv/F0LN1M93bMR+6vW9DI9XDMOG6ipf/QxeM/yhJL4nTt+bRM+2eb2L2/R2PVoqJu6kph2QMQF9InJEAwhIQnpLIBlk2yksm2QDCElk+ySyAYQmlqkskIQERakLVLZJZARaqTVUpam6qAj1UmqpLJLICPVSaqlsksgItVCkslQHZRffkOU7ghcHTvFO5cLr6i+q5tNI1h/tHji2f4ntQHivBqfhHSd9Yc2iSrrM+QHWbH2GRnYvodfOfAvpTh+Gy1k9bNxT3xxRQ2imkJbrFz/AJDTbNse1eqd+rBPpjvVav8AIgNwhYbv14J9Ld6rVfkSHhswT6W/1Wp/KgN0kWF79uC/Sn+q1H5Uh4bsF+kyeqz+xAbtIsH378F+kS+qzexB4cMF+kS+rTexAbxIsH38MG8fN6tKk7+GDePm9WkQHmPD3JfFwPm0kA7S937y+gcNZqwQN3QxDsjAXzJwn6RQ4jiclTTOc6B0cLGFzSx12xgHI8919RRNs1o3ADsCAVIlQgGpE5IgG2SWTkiAbZJZPSWQDLJCE+ySyAZZJZPsksgGWRZPsksgGWSaqfZJZAM1UmqpLJLICOyFJZCA6SDC1/gva17Tta4BzTy7ChCAT4Ip/o8Poo/Yj4Lg8RF6JnsQhAHwdD4mL0bPYk7gi8VH6NvsQhAHcUXio/Mb7Enccfi2eY1CEAdyx/MZ5rUnc7PmN80JUIBvEt+a3sCDGNw7AhCANUbh2JUIQAkQhAIhIhABSIQgBIhCAQpChCACkQhAIkQhAIgpEIAQhCARKhCA/9k="/>
          <p:cNvSpPr>
            <a:spLocks noChangeAspect="1" noChangeArrowheads="1"/>
          </p:cNvSpPr>
          <p:nvPr/>
        </p:nvSpPr>
        <p:spPr bwMode="auto">
          <a:xfrm>
            <a:off x="0" y="-895350"/>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data:image/jpeg;base64,/9j/4AAQSkZJRgABAQAAAQABAAD/2wCEAAkGBhAPDw8ODw8QDw0QEBAQDw8QDg4PDw8QFRAWFBUVFRQXHCYeFxkjHRIUHy8gJScpLCwsFR4yNTAqNSYrLCoBCQoKDgwOGg8PGikkHyQsLCwsLC0sLCksKSwsLCwpKSwsKiwsLC8pLC4sLCksLCwpKSwsLSwpKSksLCwsLCwsMf/AABEIAMIBAwMBIgACEQEDEQH/xAAcAAABBQEBAQAAAAAAAAAAAAAAAQIDBAYFBwj/xABREAABAwICBAcKCgUKBwEAAAABAAIDBBEFIQYSMVEHE0FhcYGRFBciU1WSk5TR0xUWMlJUYqGxwdIjcpXC8AgzQkNjgqKjsuEkRGSDpLPx4v/EABoBAQADAQEBAAAAAAAAAAAAAAABAgMEBQb/xAAuEQACAgEDAgQEBgMAAAAAAAAAAQIDEQQhMRJREyJBYTKR4fAFFHGBodFCsfH/2gAMAwEAAhEDEQA/APZ0IslQCJbIQgBBQlQGdxzTqkoo3Pn48OBA4oU8nGm/K0GwcBvBT2aVOcA4YbiRBAIPEU9iD/3VkOFuR1RW4FhjSbT1fGygEg8W0tZycmq6XsWon0RdES/D6iSmdt4lzi+B3Ub27CqttG0Y1y9cP33X0+TLPxmf5MxL0FN75L8ZpPJmJehpvfLmfG6ppCGYhSkNvYTw21XdV7HtB5loMMxynqheGVrzys+TIOlhzRTTE6JwWWtu63RS+MsnkzEfQ0vvknxmk8mYl6Kk98rOPaQw0TNaQ6z3X4uJttd/sHP96xsU9fjDy0O4mkBs/VuI28x5ZHc2zoUSmk8eperTSmutvEe7OweEiDXMfctYZdgYI6Zxc75oLJXZqkNOaiXEYcLfE/D5p43Sx68TZ3mMNe4m+sGt/m3DMHMLUYLo5BRttEy77WdK6xkd18g5hksHiXhaZ0f9nhz/ALWT/nRJvkiU647QWfd/1x88noEeCs2yvlqHb5pC5voxZg81XmRhoDWgNaNgaAAOoJyFbGDFyb5BCEKSoIQhACEJUAiEq4GlemEOHs8L9JUOF44QbE/Wcf6Lefl5OaJSUVlmlVU7ZKEFls7U87I2l8j2sY0Xc97g1rRzk5BYTSHhWijvHRM45+zjngtiH6rflP8AsHSvPsb0iqa1+vUSlwvdsY8GJn6rNg6dvOuWSuGzUt7RPqtJ+CQh5rnl9vT6l7FsbqKt/GVErpHcgJsxo3NaMm9S55KE17wBcmwXI8t7nvxjGCxFYQqa94AuTYKlNiXIwdZVKSUuzJJVlBsxnqIx43Ls+JDY0dZ9ipPlLsybpiFqopHHO2UuQQi6FJlk+tEISr0j4kRKhCAEIRZAeW1+s7SttVPFO2koqTi4ZhS1Mkb5XRm4aWMNzeof5i3fxrpd8/qNf7pdmx50WPP9qA4kuk1I4FrhM5pFi12H17mkc4MWaxmPYXSG81EamOQZ8V3DiIaT9R3FXaebZ0L06x5/tRY8/YVWUVLk2qunU8xZ45SU0lRO11Z3W1lhryOo66R5aMg1tozn07Mz0+h0mkVHCxsUbKhkbBZrRhuJWH+TmedaCx5+wosdx7FEYKJe/USuxnZL0OL8babdVfs3EvcrE4dDLUaVurWwVApG0JjbPJS1MMZfqAFt5GNzu49i9LqalkTS+R7Y2Da57g0dpXJGlDJCW0sM1URlrMbxcIPPK+w7LqzaRjGuUt0vv9TtIXPijq35yPigHzImmZ/pH2b/AIFdii1drnPO9xH3AADsTJDWPUelQhSVBCEIAQhcTS3SRtBTOlsHTHwYmHYXHIE/VG37FWUlFZZeuErJKEeWUNNdNmUDOLjs+seLtac2xA/03/gOXoXjdZWSTSOlle6SR5u57jckoq6t80j5ZXF8j3Fz3Ha4lVnyBouSAF5lljsZ93odDDSQwvi9X9+g4pkkgaLk2Co1GK8jB1n2LnyTlxuSSqqDZ0T1EY8bnQnxPkYOs+xUJJS43Juo9ZGstFHBxzslLkchJdKpMgQhCAEIQgPrVCEL0j4oEISoAXnvCxUGhw+WdlVUsbK+OAwiZzg7XNzqOcdZhAY45HktkvQl5Pw1HuqrwTChmKiq4yQbml7Ygex0vYoayWjNxewuGYbBTQwDEqOsOtGw91NxCvdrlzQfCaJQ0Oz2C3QtRh2iuEVI1oeMk3gYhiIe3paZbjsWtfG1wLS0FhFi0gFpG4grK4toDG48bSPNNMMwAXcXfmtmzqy5lTzLjc6E6bPi8r9t18vQsd7zD/FS+v4h71He7w7xMvr2Ie9XDj0srqB4hrYuNbyONg8je2QZP68+cLuv09o+IdM1xLxkICNWUuOwbrc4uB9iKyLE9JZHGFlP1W5XrNCMKgYZJWOjYNrnV1ft3D9LmeYLHVtLR1EnEYfRSuc64Ej6quLiN4bxtmjnd2BPb3Vi1TYm/Ly8VAy/IP4JXpGCYDDRx6kQ8I215DbXkPOd24bAqqUp8bI3lVXpl5/NLt6L9TNYJwYwNDTWF077ZRiWbi2X+trazj2DpXA4Dnky40A5xiZVsZCxz3vbGwOnsG6xNsiOxerD8QvJv5PnhU+JS/PrB/oJ/fWiilwcVlsrH5n/AEesoQkVjMVCRCAEIUdRUNjY6R7g1jRdzjyBOCSLEcRZTxmR+wZBo+U53IAvLNJK7utzy+zrjM38Fmqcmt3Wv999qtaQaQGqfrEHixlHHlsOwE/OPL0WzXAlmv8AKu639EcnRu6du668m+7xHhcI66k631LkzuO2gDdQu1nEgB4F7Dae0gLPSTOcbkkq7jtSZJ33N9Q6gzyy225r3XPVorCPpq7LJVrreWJZFkqFYsJqpLJyFJORiW6ck1UJyAclumWQEGCRCbrIQjB9boQlXonxQIQhAC80xrRyvfpHDincbp6KlhEcPFz0jXudxT89WSRtgHyu80L0tFjuPYUBw/h2q8k1XrOGe/R8O1fkmq9Zwz367ljuPYUtuY9hQGbra+edhilwaofGdrXVOG7d4PHXB5wsRU6HVxe4xUMoiv4AkqaHXA3Etlselet25j2FFuY9hVJQUuTop1FlPwsyOAuqKOFsTMJqC7bI/urDgZH2zP8AO7Nw5Auh8O1nkmf1zD/eLvW5j2FFuY9isljYxlJyeXycB+N1pBAwqYGxtesoNvnrg8DuiNVhdFPDWMayWSpMgDZGyDU4pjQbt5w5avFNIaam/npWtd4sXfIf7ozHXZUIcaq6nOmpRDEdk9WS243tibme2yhyXBeNMmurhd3saBJfk5dy5sWEPOdRUyzHla09zxebHYnrcVehp2RizGNaPqtA7d6kq0lw8/f36EqEiFJQC4DM5AZk8gXnOmGk3Hu4tl+IbfVt/WPGWt0Dk7eWyvaaaUfKpYj4IuJn7QT8zLk37yLbAb4KWQkbL55HMXy5ebPcvO1N3V5I/udFcMbsWSe9nXOQtb7LX6P4315gdYZ5g3OeqxvLbLMu/jYk1xrWc6+rfJuTRnnd18uQc/YmT3uLC5AAtmAAOXP7zZcyRrkxT33JJ2kknpOaS6fVQGN7mH+iSOkch7FGt8n0qaayhUJEt1OSQQi6EAISEputuU4IckuRxTSUW3pysomLu7DbFKlulVsIz8SXc+tkqRKu0+XBCEIDF8IUZo6CrrYqqoha2Mh8XGOkjfxjhHZocfAN37QcuZYLRHDKFlLDJX0VRNHPeSKqNRVAlhNgNUPaCBbp6V3/AOUHiZZh0FK0+HVVLfBG1zImlxHnOjXoGFYMyGip6JzWvjip4oXNcA5p1Iw03B5wSqOPY6I3LixZXyfz/szeHaC4HUt1oYWyDlAq63Wb+s0yXHWrfeuwn6H/AOTWe8VXF9AC13H0EhikGYjLyPMk2joPaFToNO6imfxFdE5xbkXaoZM3nI+S/py6Sq9eNpGv5ZWLNLz7Pk63etwn6GPWKv3iXvW4R9Cb6aq94u7hmMwVTdaCRr7fKbse39ZpzC42l2l4pBxMVnVThfPNsQOwuHKdw6zz3cklk54UznPoS3OVjGhmA0jdaakYCR4MYlqXSP6G6+znNgslHoxBXTalFh0ULGm5drzO1Rvke5xA6AO1X8CwKfEpnSSPdxd7zTuzJPzW32u+wDqB9Qw/DoqeMRQsDGN5BtJ5STynnWScrPZHbONWl2+Kf8IwWPcHtHS4VXyvZx1QykqJBIXPaGvbE4tLWg8httv+Cl4C2n4FicSSXT1BuSSflhv7q7fCXLq4NiR/6V7fOs38Vy+BRlsCo/rOqXf+TIPwWySWyOCdkrHmTyblCS6S6koLdZbTLSnudpp4j+nePCeP6lp5f1vuGfKFNpfpW2ijaxpBqpb8Uw56oG17huFst5615XWVjpHPe4lznElzi65JOeZ57rk1FuPLHk3hW+WS1TwbHPmyGfTcqrK+2di42uSbaoG871E54yzGfOSebK2ez7FBJJc3zJ37Gjr5T0LhUTXJKwG5N7c1+XbybPu5ykle5u4DbtGfOSdp6lXM27buvrAHdbl/3Q6XVAGt0mzr9SvgjJTxOg4wa2x4AtcuJeNxvmSuFJEWmzgQedaXXPzrnLL5I67deZTH6rhZwDmnZdpP4KyOyjWOtdL3Rm0q6suEtOYOoTyHZ9ua5MjLOIuCASLjlVlHJ6cNVXNbAXJLk8yAEq0UcESub4EDU5Ii6sYt5FRZCAEAqF2YNCsRkaHsoagscLg8U4XHWhThlOuPdH06hCF1nz4IuhCA8e4RP+O0mwfDx4TIOLlkG3a8zPHmQs7V7FY7j2LO4hoBh1RUurZadxq3WDpmVNXE+wYGADi5BYaoAySfEGh+ZU/tLE/fIDR6p3HsVDF8Chq2ak0d7fJeBZ7D9V34bFy/iBQfMqP2jiXvkfECg8XN+0MR98oayWjJxeUYjHNHqjDpWva52pf9FOy7DfcbfJdzcqr4NhMtfU6t3EuJfNKbuLW3zcd5PIN63ruD3DjtgkcNzq2vcOwypBwd4aNlO4b9Wrrm37JVj4O/sekvxF9G683c71Dh7II2QxM1Y2CwFs+ck8pO0lT2O49hWbPB7h3iJPXK73qTve4d9Hf63Xe9W55jbbyynwwSFuBYgc82RN2fOqYh+KOCKPVwPDxvjkd21Eh/FWJeDjC3gtfSa7Tta+prHNPLmDJZdzDqCKmijp4GCOGNurHG25DW3JsL3O0lCC0Vx9KNJocPp3VEpufkxx3s6WS2TR95PIFNU6RU8btQyh8ni4w6WTzWAkda824SsDnxCaKePWjjjjLOLmsM9YnWa1pNr3AN7HwQqSe2x0VQj1LxNl/swdTpLLU1hqp3az3kg7Q1rSLNAHI0Zdi6Lqgf/b3t/HMq7NAZjtmhHTxv5V1KfQ2oAsZ4Hc95Qf8ASuSVMnudmptrnhxfsUHynq+/p3qB0vJ08ll3maD1Bz4+Adcp/dUo4P5j/wAxD5sp9ijwpdji60Zh0h3nmvmk17Z/gSftWuHBy87amMdETtnWU/vZ321g6oP/ANq3hS7DrRjtcn/c5X6LJnGnZ9xAW5ZwZN2Gsd1QD86lHBhDy1UnVEwfip8KRHWjz+Rx1Ta97Ecm3pK4ll7C3gwpuWeY9UfsQeCmid8qSoJ3h0Q/cVlXJG9OojXnJ48hexN4JcP5X1J/70Y/cU0fBTho2tnd01BH+kBW8NnT+cr9zxdWcPwyaofxcET5n/NY0ut07ute2wcHWFs/5QO/Xlnf9hdZaGipYoGCOGNkUY/oxtaxvYNqsq+5SWtj/ijy7AeBqeSz6yVsDfFx2kl6z8lv2r0bAtDaGhsYIG8YP66T9JL5x2dVl0xInCRaKKRx2XznyyxrIUGuhWMDqoQhAF1HDVMfcMex5G0Me11umxUiymnWFU7KSqryDFPTwySiWI6jnua3wQ7fc2F9ue1Q8+heCi3iTx/JbdwhYUCQcSowRkR3RHkU3vi4T5To/TsXlvB1OKaldWigjlpaiWznSRNdZ0fgkNdmG5k8livUMGxLDaqzWQ07JfFSQQtf1ZWd1Kqmnsaz084rqW67od3xsI8p0np2pO+PhHlKk9M1df4Jp/o8HoIvYl+C4Po8HoIvYrnOcbvj4R5SpPTBJ3yMI8pUnpQu18GweIh9DH7EfB8PiYvQx+xAcQ8JOEeUqX0n+yG8I+EuIDcRpiTsAe4n7lT0g0ppKe8cMMM04yNo2cUw/WIGZ5h2hZzDMDqMTk42QhkINjJqNa3bm2NgsPw33KylZvhbs7K9K3HrsfTE6uN8LNJFcQOY/k42V3Fx9Q+U77FPg9O7E4hUzV3H07iQIqVxZDcHMOcAL2/gqDT7CKekwPEGxRNb+hA1yAZHOMjG3Ltt81FwMNtglMd8lQf89w/BSot/EUldGO1Sx7vn6fsaynoYoG6kMbY27mgC/Sdp61Vq4dZdF6rSNWhzttvLM5VYcNyoPpCNi08sSpTU6EHCBcFK2oKuSUqrOp0A5lUVM2qVQxoAQHQbVKVtSuYCpGvQHTbUKQTrmNkUjZUB0hMniVc9sqlbIgLwlThIqbZE8PQFsSJweqoenhyAsa6VQayEBpLpLoQgBeecO2KcTg74wfCqZ4Yf7oJld/6gOtehrxfh4mNTW4ThjD4T3axH1ppWws/0P7UB6DwcYSKfBqCBzR4VO2R7SAQTNeUgjl/nLdSp4/wfMfeSktG/bxJNoyfqn+gebZ0LYRxhoDG5NaA1o3NAsPsCcqyipcmtV06nmLPNcO0xq6J/EVTXSNbkWSXEzBzP5R035itzhGPwVbbwvu4C7o3eDI3pbu5xcIxnAoatmpK3MfIkGUjOg7uY5LzTG8Anw+QOudS/6Kdl257ss2u5uy6yblX7o74xp1XHll/DPWyV55pbpoZC6npnWiFxJK02Mm8NPI3n5ejbzanTWqlpjTvIu7J0oGrI5nK02yz37ulR6K6Omsl8K4gjsZXDK+5gO8/YOpVlZ1eWJpTpVTmy70+/+FrRLRI1RE0oLaZpyGwykcg3N3nqHN6RHG1jQ1oDWtADWgAAAcgCWOJrGhjQGtaA1rQLAAbAEpW0IKKPP1GoldLL49EYrhik1cDrefiG9tTEk4Io7YJQ87Zj21Mir8N0lsFnHzpqdv8Ama37q6PBhHq4Lhw/sCe2V5/FXOc0jgontUzlG4ICq9igkjV1zVC5qA58kKrvgXTdGoXxoDlvgUZhXSdEonRIDnmNJqK6YkwxICsAnBSmNJqIBAVIHJmqnAICVr1I16gCcCgLLXqQOVUFSNcgLGshRayEBrbpEIQAvI9INGsSfpIzFO4JKiipzEIQyekY54jh8EgPeLfpCTmvXEIDM/Gev8h1frmG+8SfGev8h1Xr2G+8WmQgMwdJ8Q8hVPr+G/nUFXjldKx0UmATvjeLOacQw2x/x5HnWtQhKeN0eOv0XxIlxbhszW3Oq11Vh5da+VyJLXWrwfEK+lhZCzApss3O+EcNBe87XHwv4AC2xSKkYKLyje3U2WpRkzL/ABkxLyHL+08O/Mk+MWJ+Q5P2nh/tWoSFXOc8y4QaPFsVou5GYUYDx0che/EaF4swOysCPnDsWx0Pw2Slw6ippQGzQ07GSNDmuAeBmLjI5nkXaKaUAwphCkKaQgIiFG5qnITCEBXc1RuYrJamFqAquYo3Rq2WphYgKbokwxK4WJpYgKRjTTGrhjTDGgKnFpNRWjGmmNAV9VKGqYsRqICMBOCdqo1UAIS2QgNchCRADnAZk2A2k5AKLuuPxjPPb7Vi+GnFOIwWpANnTuip2/3n67v8Mb+1ZPgk4NcPq8MbVVtK2eWWaUscZJ2WiaQwCzHAfKY89aA9fNZH4yP0jPak7ui8bH6RntWV70WC+T4/TVXvEvejwXyfH6Wq94gNQcQh8dF6WP2pvwjD4+H00ftWa70uC+T4vS1P50d6bBfJ0XpKn86A0hxODx8PpovamnFqf6RB6eL2rO96fBfJ0XpKj86O9Tg3k6Lz6j86A0HwvT/Saf08P5k04zTfSaf1iH8y4PerwbydD58/50d63BvJ0HnTfnQHcOM030qn9Yh/MrMcjXAOa4OaRcOaQ5pG8EZFeCcOGjVHQvoW0dPHT8Y2d0mprnXs6MNvrE7PC7V69wfsthGGj/pIT2sDvxQHdKaU8ppQDCE0hSEJpCAjITS1SkJpCAhLU0tUxCaWoCEtTS1TFqQtQEBakLFMWpC1AQFiaWKxqppagK5Yk1FYLUhYgK+ok1VOWJNRAQ6qFNqoQGjQhCA8Y/lG4pZlBSA7XS1Dx0ARs++Rel6D4Z3LhlBARZzKaIvG5728Y/8AxPcvFeFE/CGksVEM2tdSUeX1iHv7DM7sX0LlyZDkG4IAQhCAEiVIgBIlSFAIkSlIgPCf5RMv/F0LN1M93bMR+6vW9DI9XDMOG6ipf/QxeM/yhJL4nTt+bRM+2eb2L2/R2PVoqJu6kph2QMQF9InJEAwhIQnpLIBlk2yksm2QDCElk+ySyAYQmlqkskIQERakLVLZJZARaqTVUpam6qAj1UmqpLJLICPVSaqlsksgItVCkslQHZRffkOU7ghcHTvFO5cLr6i+q5tNI1h/tHji2f4ntQHivBqfhHSd9Yc2iSrrM+QHWbH2GRnYvodfOfAvpTh+Gy1k9bNxT3xxRQ2imkJbrFz/AJDTbNse1eqd+rBPpjvVav8AIgNwhYbv14J9Ld6rVfkSHhswT6W/1Wp/KgN0kWF79uC/Sn+q1H5Uh4bsF+kyeqz+xAbtIsH378F+kS+qzexB4cMF+kS+rTexAbxIsH38MG8fN6tKk7+GDePm9WkQHmPD3JfFwPm0kA7S937y+gcNZqwQN3QxDsjAXzJwn6RQ4jiclTTOc6B0cLGFzSx12xgHI8919RRNs1o3ADsCAVIlQgGpE5IgG2SWTkiAbZJZPSWQDLJCE+ySyAZZJZPsksgGWRZPsksgGWSaqfZJZAM1UmqpLJLICOyFJZCA6SDC1/gva17Tta4BzTy7ChCAT4Ip/o8Poo/Yj4Lg8RF6JnsQhAHwdD4mL0bPYk7gi8VH6NvsQhAHcUXio/Mb7Enccfi2eY1CEAdyx/MZ5rUnc7PmN80JUIBvEt+a3sCDGNw7AhCANUbh2JUIQAkQhAIhIhABSIQgBIhCAQpChCACkQhAIkQhAIgpEIAQhCARKhCA/9k="/>
          <p:cNvSpPr>
            <a:spLocks noChangeAspect="1" noChangeArrowheads="1"/>
          </p:cNvSpPr>
          <p:nvPr/>
        </p:nvSpPr>
        <p:spPr bwMode="auto">
          <a:xfrm>
            <a:off x="0" y="-895350"/>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4" name="Picture 6" descr="http://kgi.org/sites/default/files/checklist.jpg"/>
          <p:cNvPicPr>
            <a:picLocks noChangeAspect="1" noChangeArrowheads="1"/>
          </p:cNvPicPr>
          <p:nvPr/>
        </p:nvPicPr>
        <p:blipFill>
          <a:blip r:embed="rId3" cstate="print"/>
          <a:srcRect/>
          <a:stretch>
            <a:fillRect/>
          </a:stretch>
        </p:blipFill>
        <p:spPr bwMode="auto">
          <a:xfrm>
            <a:off x="1524000" y="1143000"/>
            <a:ext cx="6324600" cy="4743450"/>
          </a:xfrm>
          <a:prstGeom prst="rect">
            <a:avLst/>
          </a:prstGeom>
          <a:noFill/>
        </p:spPr>
      </p:pic>
    </p:spTree>
    <p:extLst>
      <p:ext uri="{BB962C8B-B14F-4D97-AF65-F5344CB8AC3E}">
        <p14:creationId xmlns:p14="http://schemas.microsoft.com/office/powerpoint/2010/main" val="12419144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a:xfrm>
            <a:off x="304800" y="990600"/>
            <a:ext cx="8686800" cy="5029200"/>
          </a:xfrm>
        </p:spPr>
        <p:txBody>
          <a:bodyPr>
            <a:noAutofit/>
          </a:bodyPr>
          <a:lstStyle/>
          <a:p>
            <a:r>
              <a:rPr lang="en-US" sz="2800" dirty="0" smtClean="0"/>
              <a:t>Identify remuneration to referral sources (e.g., providers, facilities, vendors, </a:t>
            </a:r>
            <a:r>
              <a:rPr lang="en-US" sz="2800" dirty="0" err="1" smtClean="0"/>
              <a:t>govt</a:t>
            </a:r>
            <a:r>
              <a:rPr lang="en-US" sz="2800" dirty="0" smtClean="0"/>
              <a:t> program patients).</a:t>
            </a:r>
          </a:p>
          <a:p>
            <a:pPr lvl="1"/>
            <a:r>
              <a:rPr lang="en-US" sz="2400" dirty="0" smtClean="0"/>
              <a:t>Contracts (employment, independent contractors, etc.).</a:t>
            </a:r>
          </a:p>
          <a:p>
            <a:pPr lvl="1"/>
            <a:r>
              <a:rPr lang="en-US" sz="2400" dirty="0" smtClean="0"/>
              <a:t>Group compensation structures.</a:t>
            </a:r>
          </a:p>
          <a:p>
            <a:pPr lvl="1"/>
            <a:r>
              <a:rPr lang="en-US" sz="2400" dirty="0" smtClean="0"/>
              <a:t>Leases (space, equipment, etc.).</a:t>
            </a:r>
          </a:p>
          <a:p>
            <a:pPr lvl="1"/>
            <a:r>
              <a:rPr lang="en-US" sz="2400" dirty="0" smtClean="0"/>
              <a:t>Subsidies or loans.</a:t>
            </a:r>
          </a:p>
          <a:p>
            <a:pPr lvl="1"/>
            <a:r>
              <a:rPr lang="en-US" sz="2400" dirty="0" smtClean="0"/>
              <a:t>Joint ventures or partnerships.</a:t>
            </a:r>
          </a:p>
          <a:p>
            <a:pPr lvl="1"/>
            <a:r>
              <a:rPr lang="en-US" sz="2400" dirty="0" smtClean="0"/>
              <a:t>Free or discounted items or services (e.g., use of space, equipment, personnel or resources; professional courtesies; gifts; etc.).</a:t>
            </a:r>
          </a:p>
          <a:p>
            <a:pPr lvl="1"/>
            <a:r>
              <a:rPr lang="en-US" sz="2400" dirty="0" smtClean="0"/>
              <a:t>Marketing programs.</a:t>
            </a:r>
          </a:p>
          <a:p>
            <a:pPr lvl="1"/>
            <a:r>
              <a:rPr lang="en-US" sz="2400" dirty="0" smtClean="0"/>
              <a:t>Financial policies.</a:t>
            </a:r>
          </a:p>
        </p:txBody>
      </p:sp>
    </p:spTree>
    <p:extLst>
      <p:ext uri="{BB962C8B-B14F-4D97-AF65-F5344CB8AC3E}">
        <p14:creationId xmlns:p14="http://schemas.microsoft.com/office/powerpoint/2010/main" val="5144548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a:xfrm>
            <a:off x="457200" y="1066800"/>
            <a:ext cx="8229600" cy="5029200"/>
          </a:xfrm>
        </p:spPr>
        <p:txBody>
          <a:bodyPr>
            <a:normAutofit/>
          </a:bodyPr>
          <a:lstStyle/>
          <a:p>
            <a:r>
              <a:rPr lang="en-US" sz="2800" dirty="0" smtClean="0"/>
              <a:t>Review relationships for compliance with statute or exception, e.g.,</a:t>
            </a:r>
          </a:p>
          <a:p>
            <a:pPr lvl="1"/>
            <a:r>
              <a:rPr lang="en-US" sz="2300" dirty="0" smtClean="0"/>
              <a:t>No intent to induce referrals for government program business.</a:t>
            </a:r>
          </a:p>
          <a:p>
            <a:pPr lvl="1"/>
            <a:r>
              <a:rPr lang="en-US" sz="2300" dirty="0" smtClean="0"/>
              <a:t>Written contract that is current and signed by parties.</a:t>
            </a:r>
          </a:p>
          <a:p>
            <a:pPr lvl="1"/>
            <a:r>
              <a:rPr lang="en-US" sz="2300" dirty="0" smtClean="0"/>
              <a:t>Compliance with terms of contract.</a:t>
            </a:r>
          </a:p>
          <a:p>
            <a:pPr lvl="2"/>
            <a:r>
              <a:rPr lang="en-US" sz="2300" dirty="0" smtClean="0"/>
              <a:t>Parties providing required services.</a:t>
            </a:r>
          </a:p>
          <a:p>
            <a:pPr lvl="2"/>
            <a:r>
              <a:rPr lang="en-US" sz="2300" dirty="0" smtClean="0"/>
              <a:t>Documentation confirming that services provided.</a:t>
            </a:r>
          </a:p>
          <a:p>
            <a:pPr lvl="1"/>
            <a:r>
              <a:rPr lang="en-US" sz="2300" dirty="0" smtClean="0"/>
              <a:t>Fair market value.</a:t>
            </a:r>
          </a:p>
          <a:p>
            <a:pPr lvl="1"/>
            <a:r>
              <a:rPr lang="en-US" sz="2300" dirty="0" smtClean="0"/>
              <a:t>Compensation not based on volume or value of referrals.</a:t>
            </a:r>
          </a:p>
          <a:p>
            <a:pPr lvl="1"/>
            <a:r>
              <a:rPr lang="en-US" sz="2300" dirty="0" smtClean="0"/>
              <a:t>Arrangement is commercially reasonable and serves legitimate business purpose.</a:t>
            </a:r>
          </a:p>
        </p:txBody>
      </p:sp>
    </p:spTree>
    <p:extLst>
      <p:ext uri="{BB962C8B-B14F-4D97-AF65-F5344CB8AC3E}">
        <p14:creationId xmlns:p14="http://schemas.microsoft.com/office/powerpoint/2010/main" val="1631733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a:xfrm>
            <a:off x="457200" y="990600"/>
            <a:ext cx="8229600" cy="5029200"/>
          </a:xfrm>
        </p:spPr>
        <p:txBody>
          <a:bodyPr>
            <a:noAutofit/>
          </a:bodyPr>
          <a:lstStyle/>
          <a:p>
            <a:r>
              <a:rPr lang="en-US" sz="2800" dirty="0" smtClean="0"/>
              <a:t>Implement method to track and monitor relationships with referral sources for compliance.</a:t>
            </a:r>
          </a:p>
          <a:p>
            <a:pPr lvl="1"/>
            <a:r>
              <a:rPr lang="en-US" sz="2400" dirty="0" smtClean="0"/>
              <a:t>Central repository for contracts or deals.</a:t>
            </a:r>
          </a:p>
          <a:p>
            <a:pPr lvl="1"/>
            <a:r>
              <a:rPr lang="en-US" sz="2400" dirty="0" smtClean="0"/>
              <a:t>Method to track contract termination dates.</a:t>
            </a:r>
          </a:p>
          <a:p>
            <a:pPr lvl="1"/>
            <a:r>
              <a:rPr lang="en-US" sz="2400" dirty="0" smtClean="0"/>
              <a:t>Process for confirming compliance before payment.</a:t>
            </a:r>
          </a:p>
          <a:p>
            <a:pPr lvl="1"/>
            <a:r>
              <a:rPr lang="en-US" sz="2400" dirty="0" smtClean="0"/>
              <a:t>Require review and approval by compliance officer, attorney or other qualified individual.</a:t>
            </a:r>
          </a:p>
          <a:p>
            <a:pPr lvl="2"/>
            <a:r>
              <a:rPr lang="en-US" dirty="0" smtClean="0"/>
              <a:t>Contracts.</a:t>
            </a:r>
          </a:p>
          <a:p>
            <a:pPr lvl="2"/>
            <a:r>
              <a:rPr lang="en-US" dirty="0" smtClean="0"/>
              <a:t>Joint transactions with referral sources.</a:t>
            </a:r>
          </a:p>
          <a:p>
            <a:pPr lvl="2"/>
            <a:r>
              <a:rPr lang="en-US" dirty="0" smtClean="0"/>
              <a:t>Benefits or perks to referral sources.</a:t>
            </a:r>
          </a:p>
          <a:p>
            <a:pPr lvl="2"/>
            <a:r>
              <a:rPr lang="en-US" dirty="0" smtClean="0"/>
              <a:t>Marketing or advertising.</a:t>
            </a:r>
          </a:p>
        </p:txBody>
      </p:sp>
    </p:spTree>
    <p:extLst>
      <p:ext uri="{BB962C8B-B14F-4D97-AF65-F5344CB8AC3E}">
        <p14:creationId xmlns:p14="http://schemas.microsoft.com/office/powerpoint/2010/main" val="109948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71472" y="118872"/>
            <a:ext cx="7272528" cy="758952"/>
          </a:xfrm>
        </p:spPr>
        <p:txBody>
          <a:bodyPr>
            <a:noAutofit/>
          </a:bodyPr>
          <a:lstStyle/>
          <a:p>
            <a:pPr eaLnBrk="1" hangingPunct="1"/>
            <a:r>
              <a:rPr lang="en-US" altLang="en-US" sz="4000" dirty="0" smtClean="0">
                <a:solidFill>
                  <a:srgbClr val="002D6A"/>
                </a:solidFill>
              </a:rPr>
              <a:t>Idaho False Claims Act</a:t>
            </a:r>
          </a:p>
        </p:txBody>
      </p:sp>
      <p:sp>
        <p:nvSpPr>
          <p:cNvPr id="14339" name="Rectangle 3"/>
          <p:cNvSpPr>
            <a:spLocks noGrp="1" noChangeArrowheads="1"/>
          </p:cNvSpPr>
          <p:nvPr>
            <p:ph type="body" idx="1"/>
          </p:nvPr>
        </p:nvSpPr>
        <p:spPr>
          <a:xfrm>
            <a:off x="457200" y="1143000"/>
            <a:ext cx="8458200" cy="4876800"/>
          </a:xfrm>
        </p:spPr>
        <p:txBody>
          <a:bodyPr>
            <a:noAutofit/>
          </a:bodyPr>
          <a:lstStyle/>
          <a:p>
            <a:pPr eaLnBrk="1" hangingPunct="1"/>
            <a:r>
              <a:rPr lang="en-US" altLang="en-US" sz="2800" dirty="0" smtClean="0">
                <a:solidFill>
                  <a:srgbClr val="C00000"/>
                </a:solidFill>
              </a:rPr>
              <a:t>Cannot knowingly:</a:t>
            </a:r>
          </a:p>
          <a:p>
            <a:pPr lvl="1" eaLnBrk="1" hangingPunct="1"/>
            <a:r>
              <a:rPr lang="en-US" altLang="en-US" dirty="0" smtClean="0">
                <a:solidFill>
                  <a:srgbClr val="C00000"/>
                </a:solidFill>
              </a:rPr>
              <a:t>Submit claim that is incorrect.</a:t>
            </a:r>
          </a:p>
          <a:p>
            <a:pPr lvl="1" eaLnBrk="1" hangingPunct="1"/>
            <a:r>
              <a:rPr lang="en-US" altLang="en-US" dirty="0" smtClean="0">
                <a:solidFill>
                  <a:srgbClr val="C00000"/>
                </a:solidFill>
              </a:rPr>
              <a:t>Make false statement in any document submitted to state.</a:t>
            </a:r>
          </a:p>
          <a:p>
            <a:pPr lvl="1" eaLnBrk="1" hangingPunct="1"/>
            <a:r>
              <a:rPr lang="en-US" altLang="en-US" dirty="0" smtClean="0">
                <a:solidFill>
                  <a:srgbClr val="C00000"/>
                </a:solidFill>
              </a:rPr>
              <a:t>Submit a claim for medically unnecessary service.</a:t>
            </a:r>
          </a:p>
          <a:p>
            <a:pPr eaLnBrk="1" hangingPunct="1"/>
            <a:r>
              <a:rPr lang="en-US" altLang="en-US" sz="2800" dirty="0" smtClean="0">
                <a:solidFill>
                  <a:srgbClr val="002D6A"/>
                </a:solidFill>
              </a:rPr>
              <a:t>Penalties</a:t>
            </a:r>
          </a:p>
          <a:p>
            <a:pPr lvl="1" eaLnBrk="1" hangingPunct="1"/>
            <a:r>
              <a:rPr lang="en-US" altLang="en-US" dirty="0" smtClean="0">
                <a:solidFill>
                  <a:srgbClr val="002D6A"/>
                </a:solidFill>
              </a:rPr>
              <a:t>Exclusion from state health programs, e.g., Medicaid.</a:t>
            </a:r>
          </a:p>
          <a:p>
            <a:pPr lvl="1" eaLnBrk="1" hangingPunct="1"/>
            <a:r>
              <a:rPr lang="en-US" altLang="en-US" dirty="0" smtClean="0">
                <a:solidFill>
                  <a:srgbClr val="002D6A"/>
                </a:solidFill>
              </a:rPr>
              <a:t>Civil penalty of up to $1000 per violation.</a:t>
            </a:r>
          </a:p>
          <a:p>
            <a:pPr lvl="1" eaLnBrk="1" hangingPunct="1"/>
            <a:r>
              <a:rPr lang="en-US" altLang="en-US" dirty="0" smtClean="0">
                <a:solidFill>
                  <a:srgbClr val="002D6A"/>
                </a:solidFill>
              </a:rPr>
              <a:t>Referral to Medicaid fraud unit.</a:t>
            </a:r>
          </a:p>
          <a:p>
            <a:pPr eaLnBrk="1" hangingPunct="1">
              <a:buFontTx/>
              <a:buNone/>
            </a:pPr>
            <a:r>
              <a:rPr lang="en-US" altLang="en-US" sz="2000" dirty="0" smtClean="0">
                <a:solidFill>
                  <a:srgbClr val="002D6A"/>
                </a:solidFill>
              </a:rPr>
              <a:t>(IC 56-209h(6))</a:t>
            </a:r>
          </a:p>
        </p:txBody>
      </p:sp>
    </p:spTree>
    <p:extLst>
      <p:ext uri="{BB962C8B-B14F-4D97-AF65-F5344CB8AC3E}">
        <p14:creationId xmlns:p14="http://schemas.microsoft.com/office/powerpoint/2010/main" val="4055096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Items</a:t>
            </a:r>
            <a:endParaRPr lang="en-US" dirty="0"/>
          </a:p>
        </p:txBody>
      </p:sp>
      <p:sp>
        <p:nvSpPr>
          <p:cNvPr id="3" name="Content Placeholder 2"/>
          <p:cNvSpPr>
            <a:spLocks noGrp="1"/>
          </p:cNvSpPr>
          <p:nvPr>
            <p:ph idx="1"/>
          </p:nvPr>
        </p:nvSpPr>
        <p:spPr>
          <a:xfrm>
            <a:off x="304800" y="1066800"/>
            <a:ext cx="8534400" cy="4953000"/>
          </a:xfrm>
        </p:spPr>
        <p:txBody>
          <a:bodyPr>
            <a:normAutofit lnSpcReduction="10000"/>
          </a:bodyPr>
          <a:lstStyle/>
          <a:p>
            <a:r>
              <a:rPr lang="en-US" sz="2800" dirty="0" smtClean="0"/>
              <a:t>Ensure your compliance policies address fraud and abuse laws. </a:t>
            </a:r>
          </a:p>
          <a:p>
            <a:r>
              <a:rPr lang="en-US" sz="2800" dirty="0" smtClean="0"/>
              <a:t>Train key personnel regarding compliance.</a:t>
            </a:r>
          </a:p>
          <a:p>
            <a:pPr lvl="1"/>
            <a:r>
              <a:rPr lang="en-US" sz="2400" dirty="0" smtClean="0"/>
              <a:t>Administration.</a:t>
            </a:r>
          </a:p>
          <a:p>
            <a:pPr lvl="1"/>
            <a:r>
              <a:rPr lang="en-US" sz="2400" dirty="0" smtClean="0"/>
              <a:t>Compliance officers and committees.</a:t>
            </a:r>
          </a:p>
          <a:p>
            <a:pPr lvl="1"/>
            <a:r>
              <a:rPr lang="en-US" sz="2400" dirty="0" smtClean="0"/>
              <a:t>Human resources.</a:t>
            </a:r>
          </a:p>
          <a:p>
            <a:pPr lvl="1"/>
            <a:r>
              <a:rPr lang="en-US" sz="2400" dirty="0" smtClean="0"/>
              <a:t>Physician relations and medical staff officers.</a:t>
            </a:r>
          </a:p>
          <a:p>
            <a:pPr lvl="1"/>
            <a:r>
              <a:rPr lang="en-US" sz="2400" dirty="0" smtClean="0"/>
              <a:t>Marketing / public relations.</a:t>
            </a:r>
          </a:p>
          <a:p>
            <a:pPr lvl="1"/>
            <a:r>
              <a:rPr lang="en-US" sz="2400" dirty="0" smtClean="0"/>
              <a:t>Governing board members.</a:t>
            </a:r>
          </a:p>
          <a:p>
            <a:pPr lvl="1"/>
            <a:r>
              <a:rPr lang="en-US" sz="2400" dirty="0" smtClean="0"/>
              <a:t>Purchasing.</a:t>
            </a:r>
          </a:p>
          <a:p>
            <a:pPr lvl="1"/>
            <a:r>
              <a:rPr lang="en-US" sz="2400" dirty="0" smtClean="0"/>
              <a:t>Accounts payable.</a:t>
            </a:r>
          </a:p>
          <a:p>
            <a:pPr>
              <a:spcBef>
                <a:spcPts val="0"/>
              </a:spcBef>
            </a:pPr>
            <a:r>
              <a:rPr lang="en-US" sz="2800" dirty="0" smtClean="0"/>
              <a:t>Document training.</a:t>
            </a:r>
            <a:endParaRPr lang="en-US" sz="2800" dirty="0"/>
          </a:p>
        </p:txBody>
      </p:sp>
    </p:spTree>
    <p:extLst>
      <p:ext uri="{BB962C8B-B14F-4D97-AF65-F5344CB8AC3E}">
        <p14:creationId xmlns:p14="http://schemas.microsoft.com/office/powerpoint/2010/main" val="25585688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think you have a problem</a:t>
            </a:r>
            <a:endParaRPr lang="en-US" dirty="0"/>
          </a:p>
        </p:txBody>
      </p:sp>
      <p:sp>
        <p:nvSpPr>
          <p:cNvPr id="3" name="Content Placeholder 2"/>
          <p:cNvSpPr>
            <a:spLocks noGrp="1"/>
          </p:cNvSpPr>
          <p:nvPr>
            <p:ph idx="1"/>
          </p:nvPr>
        </p:nvSpPr>
        <p:spPr>
          <a:xfrm>
            <a:off x="457200" y="1143000"/>
            <a:ext cx="8229600" cy="4724401"/>
          </a:xfrm>
        </p:spPr>
        <p:txBody>
          <a:bodyPr/>
          <a:lstStyle/>
          <a:p>
            <a:r>
              <a:rPr lang="en-US" dirty="0" smtClean="0"/>
              <a:t>Don’t do this!</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366695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3176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think you have a problem</a:t>
            </a:r>
            <a:endParaRPr lang="en-US" dirty="0"/>
          </a:p>
        </p:txBody>
      </p:sp>
      <p:sp>
        <p:nvSpPr>
          <p:cNvPr id="3" name="Content Placeholder 2"/>
          <p:cNvSpPr>
            <a:spLocks noGrp="1"/>
          </p:cNvSpPr>
          <p:nvPr>
            <p:ph idx="1"/>
          </p:nvPr>
        </p:nvSpPr>
        <p:spPr>
          <a:xfrm>
            <a:off x="457200" y="990600"/>
            <a:ext cx="8458200" cy="4876800"/>
          </a:xfrm>
        </p:spPr>
        <p:txBody>
          <a:bodyPr>
            <a:noAutofit/>
          </a:bodyPr>
          <a:lstStyle/>
          <a:p>
            <a:r>
              <a:rPr lang="en-US" sz="2800" dirty="0" smtClean="0"/>
              <a:t>Suspend payments or claims until resolved.</a:t>
            </a:r>
          </a:p>
          <a:p>
            <a:r>
              <a:rPr lang="en-US" sz="2800" dirty="0" smtClean="0"/>
              <a:t>Investigate problem per compliance plan.</a:t>
            </a:r>
          </a:p>
          <a:p>
            <a:pPr lvl="1"/>
            <a:r>
              <a:rPr lang="en-US" sz="2400" dirty="0" smtClean="0"/>
              <a:t>Consider involving attorney to maintain privilege.</a:t>
            </a:r>
          </a:p>
          <a:p>
            <a:r>
              <a:rPr lang="en-US" sz="2800" dirty="0" smtClean="0"/>
              <a:t>Implement appropriate corrective action.</a:t>
            </a:r>
          </a:p>
          <a:p>
            <a:pPr lvl="1"/>
            <a:r>
              <a:rPr lang="en-US" sz="2400" dirty="0" smtClean="0"/>
              <a:t>But remember that prospective compliance may not be  enough.</a:t>
            </a:r>
          </a:p>
          <a:p>
            <a:r>
              <a:rPr lang="en-US" sz="2800" dirty="0" smtClean="0"/>
              <a:t>If repayment is due:</a:t>
            </a:r>
          </a:p>
          <a:p>
            <a:pPr lvl="1"/>
            <a:r>
              <a:rPr lang="en-US" sz="2400" dirty="0" smtClean="0"/>
              <a:t>Report and repayment per applicable law.</a:t>
            </a:r>
          </a:p>
          <a:p>
            <a:pPr lvl="1"/>
            <a:r>
              <a:rPr lang="en-US" sz="2400" dirty="0" smtClean="0"/>
              <a:t>Self-disclosure program.</a:t>
            </a:r>
          </a:p>
          <a:p>
            <a:pPr lvl="2"/>
            <a:r>
              <a:rPr lang="en-US" dirty="0" smtClean="0"/>
              <a:t>To </a:t>
            </a:r>
            <a:r>
              <a:rPr lang="en-US" dirty="0" err="1" smtClean="0"/>
              <a:t>OIG</a:t>
            </a:r>
            <a:r>
              <a:rPr lang="en-US" dirty="0" smtClean="0"/>
              <a:t>, if there was knowing violation of False Claims Act, Anti-Kickback Statute or Civil Monetary Penalties Law.</a:t>
            </a:r>
          </a:p>
          <a:p>
            <a:pPr lvl="2"/>
            <a:r>
              <a:rPr lang="en-US" dirty="0" smtClean="0"/>
              <a:t>To CMS, if there was violation of Stark.</a:t>
            </a:r>
          </a:p>
        </p:txBody>
      </p:sp>
    </p:spTree>
    <p:extLst>
      <p:ext uri="{BB962C8B-B14F-4D97-AF65-F5344CB8AC3E}">
        <p14:creationId xmlns:p14="http://schemas.microsoft.com/office/powerpoint/2010/main" val="733481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a:t>
            </a:r>
            <a:endParaRPr lang="en-US" dirty="0"/>
          </a:p>
        </p:txBody>
      </p:sp>
      <p:sp>
        <p:nvSpPr>
          <p:cNvPr id="3" name="Content Placeholder 2"/>
          <p:cNvSpPr>
            <a:spLocks noGrp="1"/>
          </p:cNvSpPr>
          <p:nvPr>
            <p:ph idx="1"/>
          </p:nvPr>
        </p:nvSpPr>
        <p:spPr/>
        <p:txBody>
          <a:bodyPr/>
          <a:lstStyle/>
          <a:p>
            <a:endParaRPr lang="en-US"/>
          </a:p>
        </p:txBody>
      </p:sp>
      <p:pic>
        <p:nvPicPr>
          <p:cNvPr id="102402" name="Picture 2" descr="http://4closurefraud.org/wp-content/uploads/2011/12/helpwanted.jpg"/>
          <p:cNvPicPr>
            <a:picLocks noChangeAspect="1" noChangeArrowheads="1"/>
          </p:cNvPicPr>
          <p:nvPr/>
        </p:nvPicPr>
        <p:blipFill>
          <a:blip r:embed="rId3" cstate="print"/>
          <a:srcRect/>
          <a:stretch>
            <a:fillRect/>
          </a:stretch>
        </p:blipFill>
        <p:spPr bwMode="auto">
          <a:xfrm>
            <a:off x="364068" y="1066800"/>
            <a:ext cx="8398932" cy="4724400"/>
          </a:xfrm>
          <a:prstGeom prst="rect">
            <a:avLst/>
          </a:prstGeom>
          <a:noFill/>
        </p:spPr>
      </p:pic>
    </p:spTree>
    <p:extLst>
      <p:ext uri="{BB962C8B-B14F-4D97-AF65-F5344CB8AC3E}">
        <p14:creationId xmlns:p14="http://schemas.microsoft.com/office/powerpoint/2010/main" val="6586232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https://oig.hhs.gov/compliance/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76200" y="914400"/>
            <a:ext cx="8991600" cy="5057775"/>
          </a:xfrm>
          <a:prstGeom prst="rect">
            <a:avLst/>
          </a:prstGeom>
          <a:noFill/>
          <a:ln w="9525">
            <a:noFill/>
            <a:miter lim="800000"/>
            <a:headEnd/>
            <a:tailEnd/>
          </a:ln>
        </p:spPr>
      </p:pic>
    </p:spTree>
    <p:extLst>
      <p:ext uri="{BB962C8B-B14F-4D97-AF65-F5344CB8AC3E}">
        <p14:creationId xmlns:p14="http://schemas.microsoft.com/office/powerpoint/2010/main" val="14885621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1475"/>
            <a:ext cx="17068800" cy="960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733800" y="1524000"/>
            <a:ext cx="23622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Webinars</a:t>
            </a:r>
            <a:endParaRPr lang="en-US" dirty="0"/>
          </a:p>
        </p:txBody>
      </p:sp>
      <p:sp>
        <p:nvSpPr>
          <p:cNvPr id="5" name="Right Arrow 4"/>
          <p:cNvSpPr/>
          <p:nvPr/>
        </p:nvSpPr>
        <p:spPr>
          <a:xfrm>
            <a:off x="457200" y="5029200"/>
            <a:ext cx="21336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Publications</a:t>
            </a:r>
            <a:endParaRPr lang="en-US" dirty="0"/>
          </a:p>
        </p:txBody>
      </p:sp>
    </p:spTree>
    <p:extLst>
      <p:ext uri="{BB962C8B-B14F-4D97-AF65-F5344CB8AC3E}">
        <p14:creationId xmlns:p14="http://schemas.microsoft.com/office/powerpoint/2010/main" val="3702781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352800" cy="563562"/>
          </a:xfrm>
        </p:spPr>
        <p:txBody>
          <a:bodyPr>
            <a:normAutofit fontScale="90000"/>
          </a:bodyPr>
          <a:lstStyle/>
          <a:p>
            <a:r>
              <a:rPr lang="en-US" dirty="0" smtClean="0"/>
              <a:t>Questions?</a:t>
            </a:r>
            <a:endParaRPr lang="en-US" dirty="0"/>
          </a:p>
        </p:txBody>
      </p:sp>
      <p:sp>
        <p:nvSpPr>
          <p:cNvPr id="3" name="Content Placeholder 2"/>
          <p:cNvSpPr>
            <a:spLocks noGrp="1"/>
          </p:cNvSpPr>
          <p:nvPr>
            <p:ph sz="half" idx="1"/>
          </p:nvPr>
        </p:nvSpPr>
        <p:spPr>
          <a:xfrm>
            <a:off x="457200" y="3581400"/>
            <a:ext cx="4038600" cy="2163763"/>
          </a:xfrm>
        </p:spPr>
        <p:txBody>
          <a:bodyPr/>
          <a:lstStyle/>
          <a:p>
            <a:pPr marL="0" indent="0" algn="ctr">
              <a:buNone/>
            </a:pPr>
            <a:r>
              <a:rPr lang="en-US" dirty="0" smtClean="0"/>
              <a:t>Kim C. Stanger</a:t>
            </a:r>
          </a:p>
          <a:p>
            <a:pPr marL="0" indent="0" algn="ctr">
              <a:buNone/>
            </a:pPr>
            <a:r>
              <a:rPr lang="en-US" dirty="0" smtClean="0"/>
              <a:t>(208) 383-3913</a:t>
            </a:r>
          </a:p>
          <a:p>
            <a:pPr marL="0" indent="0" algn="ctr">
              <a:buNone/>
            </a:pPr>
            <a:r>
              <a:rPr lang="en-US" dirty="0" smtClean="0"/>
              <a:t>(208) 409-7907 (cell)</a:t>
            </a:r>
          </a:p>
          <a:p>
            <a:pPr marL="0" indent="0" algn="ctr">
              <a:buNone/>
            </a:pPr>
            <a:r>
              <a:rPr lang="en-US" dirty="0" smtClean="0">
                <a:hlinkClick r:id="rId3"/>
              </a:rPr>
              <a:t>kcstanger@hollandhart.com</a:t>
            </a:r>
            <a:endParaRPr lang="en-US" dirty="0" smtClean="0"/>
          </a:p>
          <a:p>
            <a:pPr marL="0" indent="0" algn="ctr">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572000" y="3657600"/>
            <a:ext cx="4191000" cy="2087563"/>
          </a:xfrm>
        </p:spPr>
        <p:txBody>
          <a:bodyPr/>
          <a:lstStyle/>
          <a:p>
            <a:pPr marL="0" indent="0" algn="ctr">
              <a:buNone/>
            </a:pPr>
            <a:r>
              <a:rPr lang="en-US" dirty="0" smtClean="0"/>
              <a:t>Melissa Starry</a:t>
            </a:r>
          </a:p>
          <a:p>
            <a:pPr marL="0" indent="0" algn="ctr">
              <a:buNone/>
            </a:pPr>
            <a:r>
              <a:rPr lang="en-US" dirty="0" smtClean="0"/>
              <a:t>(208) 383-3984</a:t>
            </a:r>
          </a:p>
          <a:p>
            <a:pPr marL="0" indent="0" algn="ctr">
              <a:buNone/>
            </a:pPr>
            <a:r>
              <a:rPr lang="en-US" dirty="0" smtClean="0"/>
              <a:t>(208) 598-4001</a:t>
            </a:r>
          </a:p>
          <a:p>
            <a:pPr marL="0" indent="0" algn="ctr">
              <a:buNone/>
            </a:pPr>
            <a:r>
              <a:rPr lang="en-US" dirty="0" smtClean="0">
                <a:hlinkClick r:id="rId4"/>
              </a:rPr>
              <a:t>mmstarry@hollandhart.com</a:t>
            </a:r>
            <a:endParaRPr lang="en-US" dirty="0" smtClean="0"/>
          </a:p>
          <a:p>
            <a:pPr marL="0" indent="0" algn="ctr">
              <a:buNone/>
            </a:pP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399"/>
            <a:ext cx="4191000" cy="339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91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503238"/>
            <a:ext cx="7315200" cy="563562"/>
          </a:xfrm>
        </p:spPr>
        <p:txBody>
          <a:bodyPr>
            <a:noAutofit/>
          </a:bodyPr>
          <a:lstStyle/>
          <a:p>
            <a:r>
              <a:rPr lang="en-US" sz="4000" dirty="0" smtClean="0"/>
              <a:t>Anti-Kickback Statute (42 USC 1320a-7b; 42 </a:t>
            </a:r>
            <a:r>
              <a:rPr lang="en-US" sz="4000" dirty="0" err="1" smtClean="0"/>
              <a:t>CFR</a:t>
            </a:r>
            <a:r>
              <a:rPr lang="en-US" sz="4000" dirty="0" smtClean="0"/>
              <a:t> 1001.952)</a:t>
            </a:r>
          </a:p>
        </p:txBody>
      </p:sp>
      <p:pic>
        <p:nvPicPr>
          <p:cNvPr id="17412" name="Picture 5" descr="http://bergermontague.com/blog/wp-content/uploads/2013/03/False-Claims-Act-Attorneys-111.jpg"/>
          <p:cNvPicPr>
            <a:picLocks noChangeAspect="1" noChangeArrowheads="1"/>
          </p:cNvPicPr>
          <p:nvPr/>
        </p:nvPicPr>
        <p:blipFill>
          <a:blip r:embed="rId3" cstate="print"/>
          <a:srcRect/>
          <a:stretch>
            <a:fillRect/>
          </a:stretch>
        </p:blipFill>
        <p:spPr bwMode="auto">
          <a:xfrm>
            <a:off x="1295400" y="1524000"/>
            <a:ext cx="6477000" cy="4311347"/>
          </a:xfrm>
          <a:prstGeom prst="rect">
            <a:avLst/>
          </a:prstGeom>
          <a:noFill/>
          <a:ln w="9525">
            <a:noFill/>
            <a:miter lim="800000"/>
            <a:headEnd/>
            <a:tailEnd/>
          </a:ln>
        </p:spPr>
      </p:pic>
    </p:spTree>
    <p:extLst>
      <p:ext uri="{BB962C8B-B14F-4D97-AF65-F5344CB8AC3E}">
        <p14:creationId xmlns:p14="http://schemas.microsoft.com/office/powerpoint/2010/main" val="35348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ipped Moun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ottom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ottom -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4481</Words>
  <Application>Microsoft Office PowerPoint</Application>
  <PresentationFormat>On-screen Show (4:3)</PresentationFormat>
  <Paragraphs>696</Paragraphs>
  <Slides>86</Slides>
  <Notes>86</Notes>
  <HiddenSlides>0</HiddenSlides>
  <MMClips>0</MMClips>
  <ScaleCrop>false</ScaleCrop>
  <HeadingPairs>
    <vt:vector size="4" baseType="variant">
      <vt:variant>
        <vt:lpstr>Theme</vt:lpstr>
      </vt:variant>
      <vt:variant>
        <vt:i4>6</vt:i4>
      </vt:variant>
      <vt:variant>
        <vt:lpstr>Slide Titles</vt:lpstr>
      </vt:variant>
      <vt:variant>
        <vt:i4>86</vt:i4>
      </vt:variant>
    </vt:vector>
  </HeadingPairs>
  <TitlesOfParts>
    <vt:vector size="92" baseType="lpstr">
      <vt:lpstr>Stripped Mountain</vt:lpstr>
      <vt:lpstr>Light Bottom with logo</vt:lpstr>
      <vt:lpstr>Light Bottom - No Logo</vt:lpstr>
      <vt:lpstr>White General</vt:lpstr>
      <vt:lpstr>Grey General</vt:lpstr>
      <vt:lpstr>Blue General</vt:lpstr>
      <vt:lpstr>Fraud and Abuse Laws</vt:lpstr>
      <vt:lpstr>PowerPoint Presentation</vt:lpstr>
      <vt:lpstr>Overview</vt:lpstr>
      <vt:lpstr>False Claims Act (18 USC 1347)</vt:lpstr>
      <vt:lpstr>False Claims Act</vt:lpstr>
      <vt:lpstr>False Claims Act</vt:lpstr>
      <vt:lpstr>False Claims Act: Examples</vt:lpstr>
      <vt:lpstr>Idaho False Claims Act</vt:lpstr>
      <vt:lpstr>Anti-Kickback Statute (42 USC 1320a-7b; 42 CFR 1001.952)</vt:lpstr>
      <vt:lpstr>Anti-Kickback Statute</vt:lpstr>
      <vt:lpstr>Anti-Kickback Statute</vt:lpstr>
      <vt:lpstr>Anti-Kickback Statute</vt:lpstr>
      <vt:lpstr>PowerPoint Presentation</vt:lpstr>
      <vt:lpstr>Who Wants to Pay a  Million to Medicare?</vt:lpstr>
      <vt:lpstr>Which of the following violates the Anti-Kickback Statute?</vt:lpstr>
      <vt:lpstr>Which of the following violates the Anti-Kickback Statute?</vt:lpstr>
      <vt:lpstr>Anti-Kickback Statute</vt:lpstr>
      <vt:lpstr>Anti-Kickback Statute:  Safe Harbors</vt:lpstr>
      <vt:lpstr>Anti-Kickback Statute:  Safe Harbors</vt:lpstr>
      <vt:lpstr>Anti-Kickback Statute:  Safe Harbors</vt:lpstr>
      <vt:lpstr>Anti-Kickback Statute</vt:lpstr>
      <vt:lpstr>Advisory Opinions</vt:lpstr>
      <vt:lpstr>PowerPoint Presentation</vt:lpstr>
      <vt:lpstr>Idaho Anti-Kickback Statute</vt:lpstr>
      <vt:lpstr>Ethics in Patient Referrals Act (“Stark”) (42 USC 1395nn) </vt:lpstr>
      <vt:lpstr>Stark</vt:lpstr>
      <vt:lpstr>PowerPoint Presentation</vt:lpstr>
      <vt:lpstr>Stark</vt:lpstr>
      <vt:lpstr>Stark</vt:lpstr>
      <vt:lpstr>Stark</vt:lpstr>
      <vt:lpstr>PowerPoint Presentation</vt:lpstr>
      <vt:lpstr>Stark</vt:lpstr>
      <vt:lpstr>Stark</vt:lpstr>
      <vt:lpstr>Stark</vt:lpstr>
      <vt:lpstr>Stark</vt:lpstr>
      <vt:lpstr>Stark</vt:lpstr>
      <vt:lpstr>Stark: Safe Harbors</vt:lpstr>
      <vt:lpstr>Stark:  Exceptions for Both Ownership and Compensation</vt:lpstr>
      <vt:lpstr>Stark:  Exceptions for Only Ownership or Investments</vt:lpstr>
      <vt:lpstr>Stark:  Exceptions for Only Compensation Arrangements</vt:lpstr>
      <vt:lpstr>Stark: Analysis</vt:lpstr>
      <vt:lpstr>Stark:  Common Problems</vt:lpstr>
      <vt:lpstr>http://www.cms.gov/Medicare/Fraud-and-Abuse/PhysicianSelfReferral/index.html</vt:lpstr>
      <vt:lpstr>Civil Monetary Penalties Law  (42 USC 1320a-7a)</vt:lpstr>
      <vt:lpstr>Civil Monetary Penalties Law</vt:lpstr>
      <vt:lpstr>Civil Monetary Penalties Law</vt:lpstr>
      <vt:lpstr>Inducements to Govt Program Patients</vt:lpstr>
      <vt:lpstr>Inducements to Govt Program Patients</vt:lpstr>
      <vt:lpstr>Inducements to Govt Program Patients</vt:lpstr>
      <vt:lpstr>Inducements to Govt Program Patients</vt:lpstr>
      <vt:lpstr>Payment to Limit Services </vt:lpstr>
      <vt:lpstr>Payment to Limit Services </vt:lpstr>
      <vt:lpstr>Excluded Entities</vt:lpstr>
      <vt:lpstr>Excluded Entities</vt:lpstr>
      <vt:lpstr>PowerPoint Presentation</vt:lpstr>
      <vt:lpstr>List of Excluded Individuals and Entities (“LEIE”)</vt:lpstr>
      <vt:lpstr>Advisory Opinions</vt:lpstr>
      <vt:lpstr>Repay Overpayments (18 USC 1347)</vt:lpstr>
      <vt:lpstr>Repayment Law</vt:lpstr>
      <vt:lpstr>Repayment Law</vt:lpstr>
      <vt:lpstr>Repayment Law</vt:lpstr>
      <vt:lpstr>Repayment Law</vt:lpstr>
      <vt:lpstr>Proposed Repayment Rule </vt:lpstr>
      <vt:lpstr>Proposed Repayment Rule</vt:lpstr>
      <vt:lpstr>Proposed Repayment Rule</vt:lpstr>
      <vt:lpstr>Idaho Medicaid: Duty to Repay</vt:lpstr>
      <vt:lpstr>Idaho Medicaid: Duty to Repay</vt:lpstr>
      <vt:lpstr>PowerPoint Presentation</vt:lpstr>
      <vt:lpstr>Better to comply in the first place!</vt:lpstr>
      <vt:lpstr>Compliance Plans</vt:lpstr>
      <vt:lpstr>Why have a compliance plan?</vt:lpstr>
      <vt:lpstr>Why have a compliance plan?</vt:lpstr>
      <vt:lpstr>PowerPoint Presentation</vt:lpstr>
      <vt:lpstr>OIG Compliance Program Guidance</vt:lpstr>
      <vt:lpstr>OIG Compliance Guidance: Elements</vt:lpstr>
      <vt:lpstr>Action Items</vt:lpstr>
      <vt:lpstr>Action Items</vt:lpstr>
      <vt:lpstr>Action Items</vt:lpstr>
      <vt:lpstr>Action Items</vt:lpstr>
      <vt:lpstr>Action Items</vt:lpstr>
      <vt:lpstr>If you think you have a problem</vt:lpstr>
      <vt:lpstr>If you think you have a problem</vt:lpstr>
      <vt:lpstr>Additional Resources</vt:lpstr>
      <vt:lpstr>https://oig.hhs.gov/compliance/</vt:lpstr>
      <vt:lpstr>PowerPoint Presentation</vt:lpstr>
      <vt:lpstr>Questions?</vt:lpstr>
    </vt:vector>
  </TitlesOfParts>
  <Company>Holland &amp; Hart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 Moore</dc:creator>
  <cp:lastModifiedBy>Luke Kelly</cp:lastModifiedBy>
  <cp:revision>86</cp:revision>
  <cp:lastPrinted>2015-05-14T15:01:13Z</cp:lastPrinted>
  <dcterms:created xsi:type="dcterms:W3CDTF">2014-05-02T16:22:16Z</dcterms:created>
  <dcterms:modified xsi:type="dcterms:W3CDTF">2015-05-14T17:37:13Z</dcterms:modified>
</cp:coreProperties>
</file>