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708" r:id="rId3"/>
    <p:sldMasterId id="2147483684" r:id="rId4"/>
    <p:sldMasterId id="2147483672" r:id="rId5"/>
    <p:sldMasterId id="2147483660" r:id="rId6"/>
  </p:sldMasterIdLst>
  <p:notesMasterIdLst>
    <p:notesMasterId r:id="rId48"/>
  </p:notesMasterIdLst>
  <p:handoutMasterIdLst>
    <p:handoutMasterId r:id="rId49"/>
  </p:handoutMasterIdLst>
  <p:sldIdLst>
    <p:sldId id="334" r:id="rId7"/>
    <p:sldId id="257" r:id="rId8"/>
    <p:sldId id="354" r:id="rId9"/>
    <p:sldId id="335" r:id="rId10"/>
    <p:sldId id="336" r:id="rId11"/>
    <p:sldId id="353" r:id="rId12"/>
    <p:sldId id="337" r:id="rId13"/>
    <p:sldId id="338" r:id="rId14"/>
    <p:sldId id="339" r:id="rId15"/>
    <p:sldId id="340" r:id="rId16"/>
    <p:sldId id="357" r:id="rId17"/>
    <p:sldId id="352" r:id="rId18"/>
    <p:sldId id="341" r:id="rId19"/>
    <p:sldId id="342" r:id="rId20"/>
    <p:sldId id="343" r:id="rId21"/>
    <p:sldId id="344" r:id="rId22"/>
    <p:sldId id="356" r:id="rId23"/>
    <p:sldId id="355" r:id="rId24"/>
    <p:sldId id="345" r:id="rId25"/>
    <p:sldId id="361" r:id="rId26"/>
    <p:sldId id="362" r:id="rId27"/>
    <p:sldId id="365" r:id="rId28"/>
    <p:sldId id="366" r:id="rId29"/>
    <p:sldId id="359" r:id="rId30"/>
    <p:sldId id="358" r:id="rId31"/>
    <p:sldId id="346" r:id="rId32"/>
    <p:sldId id="347" r:id="rId33"/>
    <p:sldId id="363" r:id="rId34"/>
    <p:sldId id="348" r:id="rId35"/>
    <p:sldId id="364" r:id="rId36"/>
    <p:sldId id="349" r:id="rId37"/>
    <p:sldId id="350" r:id="rId38"/>
    <p:sldId id="367" r:id="rId39"/>
    <p:sldId id="369" r:id="rId40"/>
    <p:sldId id="370" r:id="rId41"/>
    <p:sldId id="372" r:id="rId42"/>
    <p:sldId id="373" r:id="rId43"/>
    <p:sldId id="374" r:id="rId44"/>
    <p:sldId id="376" r:id="rId45"/>
    <p:sldId id="377" r:id="rId46"/>
    <p:sldId id="378" r:id="rId4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A7AB"/>
    <a:srgbClr val="2B38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96" y="-1338"/>
      </p:cViewPr>
      <p:guideLst>
        <p:guide orient="horz" pos="2160"/>
        <p:guide pos="2880"/>
      </p:guideLst>
    </p:cSldViewPr>
  </p:slideViewPr>
  <p:notesTextViewPr>
    <p:cViewPr>
      <p:scale>
        <a:sx n="1" d="1"/>
        <a:sy n="1" d="1"/>
      </p:scale>
      <p:origin x="0" y="0"/>
    </p:cViewPr>
  </p:notesTextViewPr>
  <p:sorterViewPr>
    <p:cViewPr>
      <p:scale>
        <a:sx n="200" d="100"/>
        <a:sy n="200" d="100"/>
      </p:scale>
      <p:origin x="0" y="22867"/>
    </p:cViewPr>
  </p:sorterViewPr>
  <p:notesViewPr>
    <p:cSldViewPr>
      <p:cViewPr varScale="1">
        <p:scale>
          <a:sx n="113" d="100"/>
          <a:sy n="113" d="100"/>
        </p:scale>
        <p:origin x="-642" y="-12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3" Type="http://schemas.openxmlformats.org/officeDocument/2006/relationships/hyperlink" Target="http://www.hhhealthlawblog.com/" TargetMode="External"/><Relationship Id="rId2" Type="http://schemas.openxmlformats.org/officeDocument/2006/relationships/hyperlink" Target="mailto:kcstanger@hollandhart.com" TargetMode="External"/><Relationship Id="rId1" Type="http://schemas.openxmlformats.org/officeDocument/2006/relationships/theme" Target="../theme/theme8.xml"/><Relationship Id="rId4" Type="http://schemas.openxmlformats.org/officeDocument/2006/relationships/image" Target="../media/image8.jpe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r>
              <a:rPr lang="en-US" sz="1000" dirty="0"/>
              <a:t>5/2015</a:t>
            </a:r>
            <a:endParaRPr lang="en-US" sz="1000"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r>
              <a:rPr lang="en-US" sz="800" dirty="0"/>
              <a:t>Copyright © 2015, Holland &amp; Hart </a:t>
            </a:r>
            <a:r>
              <a:rPr lang="en-US" sz="800" dirty="0"/>
              <a:t>LLP</a:t>
            </a:r>
            <a:endParaRPr lang="en-US" sz="800"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pPr hangingPunct="0"/>
            <a:r>
              <a:rPr lang="en-US" sz="800" dirty="0"/>
              <a:t>Kim C. Stanger</a:t>
            </a:r>
          </a:p>
          <a:p>
            <a:pPr hangingPunct="0"/>
            <a:r>
              <a:rPr lang="en-US" sz="800" dirty="0"/>
              <a:t>208-383-3913</a:t>
            </a:r>
          </a:p>
          <a:p>
            <a:pPr hangingPunct="0"/>
            <a:r>
              <a:rPr lang="en-US" sz="800" u="sng" dirty="0">
                <a:hlinkClick r:id="rId2"/>
              </a:rPr>
              <a:t>kcstanger@hollandhart.com</a:t>
            </a:r>
            <a:endParaRPr lang="en-US" sz="800" dirty="0"/>
          </a:p>
          <a:p>
            <a:pPr hangingPunct="0"/>
            <a:r>
              <a:rPr lang="en-US" sz="800" dirty="0"/>
              <a:t>www.hollandhart.com</a:t>
            </a:r>
          </a:p>
          <a:p>
            <a:pPr hangingPunct="0"/>
            <a:r>
              <a:rPr lang="en-US" sz="800" u="sng" dirty="0">
                <a:hlinkClick r:id="rId3"/>
              </a:rPr>
              <a:t>www.hhhealthlawblog.com</a:t>
            </a:r>
            <a:endParaRPr lang="en-US" sz="800" u="sng" dirty="0"/>
          </a:p>
        </p:txBody>
      </p:sp>
      <p:pic>
        <p:nvPicPr>
          <p:cNvPr id="6" name="Picture 5" descr="C:\Users\C_Newmark\Desktop\HH-log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81" y="1"/>
            <a:ext cx="1757680" cy="319373"/>
          </a:xfrm>
          <a:prstGeom prst="rect">
            <a:avLst/>
          </a:prstGeom>
          <a:noFill/>
          <a:ln>
            <a:noFill/>
          </a:ln>
        </p:spPr>
      </p:pic>
    </p:spTree>
    <p:extLst>
      <p:ext uri="{BB962C8B-B14F-4D97-AF65-F5344CB8AC3E}">
        <p14:creationId xmlns:p14="http://schemas.microsoft.com/office/powerpoint/2010/main" val="3315080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3E9E79A2-48CB-4653-9D18-C65564885F6F}" type="datetimeFigureOut">
              <a:rPr lang="en-US" smtClean="0"/>
              <a:t>5/14/2015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8FF10990-7158-4484-BBC7-F5875B616888}" type="slidenum">
              <a:rPr lang="en-US" smtClean="0"/>
              <a:t>‹#›</a:t>
            </a:fld>
            <a:endParaRPr lang="en-US"/>
          </a:p>
        </p:txBody>
      </p:sp>
    </p:spTree>
    <p:extLst>
      <p:ext uri="{BB962C8B-B14F-4D97-AF65-F5344CB8AC3E}">
        <p14:creationId xmlns:p14="http://schemas.microsoft.com/office/powerpoint/2010/main" val="1527808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CE798D45-F577-4427-B2B6-3627DD8E7250}" type="slidenum">
              <a:rPr lang="en-US" smtClean="0"/>
              <a:pPr/>
              <a:t>40</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834"/>
            <a:ext cx="9144000" cy="6858000"/>
          </a:xfrm>
          <a:prstGeom prst="rect">
            <a:avLst/>
          </a:prstGeom>
        </p:spPr>
      </p:pic>
      <p:sp>
        <p:nvSpPr>
          <p:cNvPr id="2" name="Title 1"/>
          <p:cNvSpPr>
            <a:spLocks noGrp="1"/>
          </p:cNvSpPr>
          <p:nvPr>
            <p:ph type="ctrTitle"/>
          </p:nvPr>
        </p:nvSpPr>
        <p:spPr>
          <a:xfrm>
            <a:off x="685800" y="1219200"/>
            <a:ext cx="7772400" cy="1470025"/>
          </a:xfrm>
        </p:spPr>
        <p:txBody>
          <a:bodyPr/>
          <a:lstStyle>
            <a:lvl1pPr algn="ctr">
              <a:defRPr>
                <a:solidFill>
                  <a:srgbClr val="2B3864"/>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743200"/>
            <a:ext cx="6400800" cy="1752600"/>
          </a:xfrm>
        </p:spPr>
        <p:txBody>
          <a:bodyPr/>
          <a:lstStyle>
            <a:lvl1pPr marL="0" indent="0" algn="ctr">
              <a:buNone/>
              <a:defRPr>
                <a:solidFill>
                  <a:srgbClr val="A2A7A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172200"/>
            <a:ext cx="2133600" cy="365125"/>
          </a:xfrm>
        </p:spPr>
        <p:txBody>
          <a:bodyPr/>
          <a:lstStyle>
            <a:lvl1pPr>
              <a:defRPr>
                <a:solidFill>
                  <a:srgbClr val="A2A7AB"/>
                </a:solidFill>
              </a:defRPr>
            </a:lvl1pPr>
          </a:lstStyle>
          <a:p>
            <a:fld id="{91E1502D-A185-4761-BFED-726E2A38DD38}" type="datetimeFigureOut">
              <a:rPr lang="en-US" smtClean="0"/>
              <a:pPr/>
              <a:t>5/14/2015</a:t>
            </a:fld>
            <a:endParaRPr lang="en-US" dirty="0"/>
          </a:p>
        </p:txBody>
      </p:sp>
      <p:sp>
        <p:nvSpPr>
          <p:cNvPr id="6" name="Slide Number Placeholder 5"/>
          <p:cNvSpPr>
            <a:spLocks noGrp="1"/>
          </p:cNvSpPr>
          <p:nvPr>
            <p:ph type="sldNum" sz="quarter" idx="12"/>
          </p:nvPr>
        </p:nvSpPr>
        <p:spPr>
          <a:xfrm>
            <a:off x="3962400" y="6172200"/>
            <a:ext cx="2133600" cy="365125"/>
          </a:xfrm>
        </p:spPr>
        <p:txBody>
          <a:bodyPr/>
          <a:lstStyle>
            <a:lvl1pPr>
              <a:defRPr>
                <a:solidFill>
                  <a:srgbClr val="A2A7AB"/>
                </a:solidFill>
              </a:defRPr>
            </a:lvl1pPr>
          </a:lstStyle>
          <a:p>
            <a:fld id="{A9A2ED87-FC71-44B5-9EDE-04B9F267A4D8}" type="slidenum">
              <a:rPr lang="en-US" smtClean="0"/>
              <a:pPr/>
              <a:t>‹#›</a:t>
            </a:fld>
            <a:endParaRPr lang="en-US" dirty="0"/>
          </a:p>
        </p:txBody>
      </p:sp>
    </p:spTree>
    <p:extLst>
      <p:ext uri="{BB962C8B-B14F-4D97-AF65-F5344CB8AC3E}">
        <p14:creationId xmlns:p14="http://schemas.microsoft.com/office/powerpoint/2010/main" val="3616937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77681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1"/>
            <a:ext cx="2057400" cy="4953000"/>
          </a:xfrm>
        </p:spPr>
        <p:txBody>
          <a:bodyPr vert="eaVert"/>
          <a:lstStyle>
            <a:lvl1pPr>
              <a:defRPr>
                <a:solidFill>
                  <a:srgbClr val="2B3864"/>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990601"/>
            <a:ext cx="6019800" cy="4953000"/>
          </a:xfrm>
        </p:spPr>
        <p:txBody>
          <a:bodyPr vert="eaVert"/>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705928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2B3864"/>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A2A7A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172200"/>
            <a:ext cx="2133600" cy="365125"/>
          </a:xfrm>
        </p:spPr>
        <p:txBody>
          <a:bodyPr/>
          <a:lstStyle>
            <a:lvl1pPr>
              <a:defRPr>
                <a:solidFill>
                  <a:srgbClr val="A2A7AB"/>
                </a:solidFill>
              </a:defRPr>
            </a:lvl1pPr>
          </a:lstStyle>
          <a:p>
            <a:fld id="{91E1502D-A185-4761-BFED-726E2A38DD38}" type="datetimeFigureOut">
              <a:rPr lang="en-US" smtClean="0"/>
              <a:pPr/>
              <a:t>5/14/2015</a:t>
            </a:fld>
            <a:endParaRPr lang="en-US" dirty="0"/>
          </a:p>
        </p:txBody>
      </p:sp>
      <p:sp>
        <p:nvSpPr>
          <p:cNvPr id="6" name="Slide Number Placeholder 5"/>
          <p:cNvSpPr>
            <a:spLocks noGrp="1"/>
          </p:cNvSpPr>
          <p:nvPr>
            <p:ph type="sldNum" sz="quarter" idx="12"/>
          </p:nvPr>
        </p:nvSpPr>
        <p:spPr>
          <a:xfrm>
            <a:off x="3962400" y="6172200"/>
            <a:ext cx="2133600" cy="365125"/>
          </a:xfrm>
        </p:spPr>
        <p:txBody>
          <a:bodyPr/>
          <a:lstStyle>
            <a:lvl1pPr>
              <a:defRPr>
                <a:solidFill>
                  <a:srgbClr val="A2A7AB"/>
                </a:solidFill>
              </a:defRPr>
            </a:lvl1pPr>
          </a:lstStyle>
          <a:p>
            <a:fld id="{A9A2ED87-FC71-44B5-9EDE-04B9F267A4D8}" type="slidenum">
              <a:rPr lang="en-US" smtClean="0"/>
              <a:pPr/>
              <a:t>‹#›</a:t>
            </a:fld>
            <a:endParaRPr lang="en-US" dirty="0"/>
          </a:p>
        </p:txBody>
      </p:sp>
    </p:spTree>
    <p:extLst>
      <p:ext uri="{BB962C8B-B14F-4D97-AF65-F5344CB8AC3E}">
        <p14:creationId xmlns:p14="http://schemas.microsoft.com/office/powerpoint/2010/main" val="3477768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447766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2B3864"/>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A2A7A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852460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19200"/>
            <a:ext cx="4038600" cy="4525963"/>
          </a:xfrm>
        </p:spPr>
        <p:txBody>
          <a:bodyPr/>
          <a:lstStyle>
            <a:lvl1pPr>
              <a:defRPr sz="2800">
                <a:solidFill>
                  <a:srgbClr val="2B3864"/>
                </a:solidFill>
              </a:defRPr>
            </a:lvl1pPr>
            <a:lvl2pPr>
              <a:defRPr sz="2400">
                <a:solidFill>
                  <a:srgbClr val="2B3864"/>
                </a:solidFill>
              </a:defRPr>
            </a:lvl2pPr>
            <a:lvl3pPr>
              <a:defRPr sz="2000">
                <a:solidFill>
                  <a:srgbClr val="2B3864"/>
                </a:solidFill>
              </a:defRPr>
            </a:lvl3pPr>
            <a:lvl4pPr>
              <a:defRPr sz="1800">
                <a:solidFill>
                  <a:srgbClr val="2B3864"/>
                </a:solidFill>
              </a:defRPr>
            </a:lvl4pPr>
            <a:lvl5pPr>
              <a:defRPr sz="1800">
                <a:solidFill>
                  <a:srgbClr val="2B3864"/>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9200"/>
            <a:ext cx="4038600" cy="4525963"/>
          </a:xfrm>
        </p:spPr>
        <p:txBody>
          <a:bodyPr/>
          <a:lstStyle>
            <a:lvl1pPr>
              <a:defRPr sz="2800">
                <a:solidFill>
                  <a:srgbClr val="2B3864"/>
                </a:solidFill>
              </a:defRPr>
            </a:lvl1pPr>
            <a:lvl2pPr>
              <a:defRPr sz="2400">
                <a:solidFill>
                  <a:srgbClr val="2B3864"/>
                </a:solidFill>
              </a:defRPr>
            </a:lvl2pPr>
            <a:lvl3pPr>
              <a:defRPr sz="2000">
                <a:solidFill>
                  <a:srgbClr val="2B3864"/>
                </a:solidFill>
              </a:defRPr>
            </a:lvl3pPr>
            <a:lvl4pPr>
              <a:defRPr sz="1800">
                <a:solidFill>
                  <a:srgbClr val="2B3864"/>
                </a:solidFill>
              </a:defRPr>
            </a:lvl4pPr>
            <a:lvl5pPr>
              <a:defRPr sz="1800">
                <a:solidFill>
                  <a:srgbClr val="2B3864"/>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2754954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43000"/>
            <a:ext cx="4040188" cy="639762"/>
          </a:xfrm>
        </p:spPr>
        <p:txBody>
          <a:bodyPr anchor="b"/>
          <a:lstStyle>
            <a:lvl1pPr marL="0" indent="0">
              <a:buNone/>
              <a:defRPr sz="2400" b="1">
                <a:solidFill>
                  <a:srgbClr val="2B386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782762"/>
            <a:ext cx="4040188" cy="3951288"/>
          </a:xfrm>
        </p:spPr>
        <p:txBody>
          <a:bodyPr/>
          <a:lstStyle>
            <a:lvl1pPr>
              <a:defRPr sz="2400">
                <a:solidFill>
                  <a:srgbClr val="2B3864"/>
                </a:solidFill>
              </a:defRPr>
            </a:lvl1pPr>
            <a:lvl2pPr>
              <a:defRPr sz="2000">
                <a:solidFill>
                  <a:srgbClr val="2B3864"/>
                </a:solidFill>
              </a:defRPr>
            </a:lvl2pPr>
            <a:lvl3pPr>
              <a:defRPr sz="1800">
                <a:solidFill>
                  <a:srgbClr val="2B3864"/>
                </a:solidFill>
              </a:defRPr>
            </a:lvl3pPr>
            <a:lvl4pPr>
              <a:defRPr sz="1600">
                <a:solidFill>
                  <a:srgbClr val="2B3864"/>
                </a:solidFill>
              </a:defRPr>
            </a:lvl4pPr>
            <a:lvl5pPr>
              <a:defRPr sz="1600">
                <a:solidFill>
                  <a:srgbClr val="2B3864"/>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43000"/>
            <a:ext cx="4041775" cy="639762"/>
          </a:xfrm>
        </p:spPr>
        <p:txBody>
          <a:bodyPr anchor="b"/>
          <a:lstStyle>
            <a:lvl1pPr marL="0" indent="0">
              <a:buNone/>
              <a:defRPr sz="2400" b="1">
                <a:solidFill>
                  <a:srgbClr val="2B386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782762"/>
            <a:ext cx="4041775" cy="3951288"/>
          </a:xfrm>
        </p:spPr>
        <p:txBody>
          <a:bodyPr/>
          <a:lstStyle>
            <a:lvl1pPr>
              <a:defRPr sz="2400">
                <a:solidFill>
                  <a:srgbClr val="2B3864"/>
                </a:solidFill>
              </a:defRPr>
            </a:lvl1pPr>
            <a:lvl2pPr>
              <a:defRPr sz="2000">
                <a:solidFill>
                  <a:srgbClr val="2B3864"/>
                </a:solidFill>
              </a:defRPr>
            </a:lvl2pPr>
            <a:lvl3pPr>
              <a:defRPr sz="1800">
                <a:solidFill>
                  <a:srgbClr val="2B3864"/>
                </a:solidFill>
              </a:defRPr>
            </a:lvl3pPr>
            <a:lvl4pPr>
              <a:defRPr sz="1600">
                <a:solidFill>
                  <a:srgbClr val="2B3864"/>
                </a:solidFill>
              </a:defRPr>
            </a:lvl4pPr>
            <a:lvl5pPr>
              <a:defRPr sz="1600">
                <a:solidFill>
                  <a:srgbClr val="2B3864"/>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91E1502D-A185-4761-BFED-726E2A38DD38}" type="datetimeFigureOut">
              <a:rPr lang="en-US" smtClean="0"/>
              <a:t>5/14/2015</a:t>
            </a:fld>
            <a:endParaRPr lang="en-US"/>
          </a:p>
        </p:txBody>
      </p:sp>
      <p:sp>
        <p:nvSpPr>
          <p:cNvPr id="9" name="Slide Number Placeholder 8"/>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356674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1E1502D-A185-4761-BFED-726E2A38DD38}" type="datetimeFigureOut">
              <a:rPr lang="en-US" smtClean="0"/>
              <a:t>5/14/2015</a:t>
            </a:fld>
            <a:endParaRPr lang="en-US"/>
          </a:p>
        </p:txBody>
      </p:sp>
      <p:sp>
        <p:nvSpPr>
          <p:cNvPr id="5" name="Slide Number Placeholder 4"/>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2180787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E1502D-A185-4761-BFED-726E2A38DD38}" type="datetimeFigureOut">
              <a:rPr lang="en-US" smtClean="0"/>
              <a:t>5/14/2015</a:t>
            </a:fld>
            <a:endParaRPr lang="en-US"/>
          </a:p>
        </p:txBody>
      </p:sp>
      <p:sp>
        <p:nvSpPr>
          <p:cNvPr id="4" name="Slide Number Placeholder 3"/>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458260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3008313" cy="990600"/>
          </a:xfrm>
        </p:spPr>
        <p:txBody>
          <a:bodyPr anchor="b"/>
          <a:lstStyle>
            <a:lvl1pPr algn="l">
              <a:defRPr sz="2000" b="1">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990600"/>
            <a:ext cx="5111750" cy="4953000"/>
          </a:xfrm>
        </p:spPr>
        <p:txBody>
          <a:bodyPr/>
          <a:lstStyle>
            <a:lvl1pPr>
              <a:defRPr sz="3200">
                <a:solidFill>
                  <a:srgbClr val="2B3864"/>
                </a:solidFill>
              </a:defRPr>
            </a:lvl1pPr>
            <a:lvl2pPr>
              <a:defRPr sz="2800">
                <a:solidFill>
                  <a:srgbClr val="2B3864"/>
                </a:solidFill>
              </a:defRPr>
            </a:lvl2pPr>
            <a:lvl3pPr>
              <a:defRPr sz="2400">
                <a:solidFill>
                  <a:srgbClr val="2B3864"/>
                </a:solidFill>
              </a:defRPr>
            </a:lvl3pPr>
            <a:lvl4pPr>
              <a:defRPr sz="2000">
                <a:solidFill>
                  <a:srgbClr val="2B3864"/>
                </a:solidFill>
              </a:defRPr>
            </a:lvl4pPr>
            <a:lvl5pPr>
              <a:defRPr sz="2000">
                <a:solidFill>
                  <a:srgbClr val="2B3864"/>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1"/>
            <a:ext cx="3008313" cy="3886200"/>
          </a:xfrm>
        </p:spPr>
        <p:txBody>
          <a:bodyPr/>
          <a:lstStyle>
            <a:lvl1pPr marL="0" indent="0">
              <a:buNone/>
              <a:defRPr sz="1400">
                <a:solidFill>
                  <a:srgbClr val="2B386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490447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20705196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2B3864"/>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066799"/>
            <a:ext cx="54864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solidFill>
                  <a:srgbClr val="2B386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dirty="0"/>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21287703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157246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1"/>
            <a:ext cx="2057400" cy="4953000"/>
          </a:xfrm>
        </p:spPr>
        <p:txBody>
          <a:bodyPr vert="eaVert"/>
          <a:lstStyle>
            <a:lvl1pPr>
              <a:defRPr>
                <a:solidFill>
                  <a:srgbClr val="2B3864"/>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990601"/>
            <a:ext cx="6019800" cy="4953000"/>
          </a:xfrm>
        </p:spPr>
        <p:txBody>
          <a:bodyPr vert="eaVert"/>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0082719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2B3864"/>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A2A7A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172200"/>
            <a:ext cx="2133600" cy="365125"/>
          </a:xfrm>
        </p:spPr>
        <p:txBody>
          <a:bodyPr/>
          <a:lstStyle>
            <a:lvl1pPr>
              <a:defRPr>
                <a:solidFill>
                  <a:srgbClr val="A2A7AB"/>
                </a:solidFill>
              </a:defRPr>
            </a:lvl1pPr>
          </a:lstStyle>
          <a:p>
            <a:fld id="{91E1502D-A185-4761-BFED-726E2A38DD38}" type="datetimeFigureOut">
              <a:rPr lang="en-US" smtClean="0"/>
              <a:pPr/>
              <a:t>5/14/2015</a:t>
            </a:fld>
            <a:endParaRPr lang="en-US" dirty="0"/>
          </a:p>
        </p:txBody>
      </p:sp>
      <p:sp>
        <p:nvSpPr>
          <p:cNvPr id="6" name="Slide Number Placeholder 5"/>
          <p:cNvSpPr>
            <a:spLocks noGrp="1"/>
          </p:cNvSpPr>
          <p:nvPr>
            <p:ph type="sldNum" sz="quarter" idx="12"/>
          </p:nvPr>
        </p:nvSpPr>
        <p:spPr>
          <a:xfrm>
            <a:off x="3962400" y="6172200"/>
            <a:ext cx="2133600" cy="365125"/>
          </a:xfrm>
        </p:spPr>
        <p:txBody>
          <a:bodyPr/>
          <a:lstStyle>
            <a:lvl1pPr>
              <a:defRPr>
                <a:solidFill>
                  <a:srgbClr val="A2A7AB"/>
                </a:solidFill>
              </a:defRPr>
            </a:lvl1pPr>
          </a:lstStyle>
          <a:p>
            <a:fld id="{A9A2ED87-FC71-44B5-9EDE-04B9F267A4D8}" type="slidenum">
              <a:rPr lang="en-US" smtClean="0"/>
              <a:pPr/>
              <a:t>‹#›</a:t>
            </a:fld>
            <a:endParaRPr lang="en-US" dirty="0"/>
          </a:p>
        </p:txBody>
      </p:sp>
    </p:spTree>
    <p:extLst>
      <p:ext uri="{BB962C8B-B14F-4D97-AF65-F5344CB8AC3E}">
        <p14:creationId xmlns:p14="http://schemas.microsoft.com/office/powerpoint/2010/main" val="27147218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4472015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2B3864"/>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A2A7A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8632540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19200"/>
            <a:ext cx="4038600" cy="4525963"/>
          </a:xfrm>
        </p:spPr>
        <p:txBody>
          <a:bodyPr/>
          <a:lstStyle>
            <a:lvl1pPr>
              <a:defRPr sz="2800">
                <a:solidFill>
                  <a:srgbClr val="2B3864"/>
                </a:solidFill>
              </a:defRPr>
            </a:lvl1pPr>
            <a:lvl2pPr>
              <a:defRPr sz="2400">
                <a:solidFill>
                  <a:srgbClr val="2B3864"/>
                </a:solidFill>
              </a:defRPr>
            </a:lvl2pPr>
            <a:lvl3pPr>
              <a:defRPr sz="2000">
                <a:solidFill>
                  <a:srgbClr val="2B3864"/>
                </a:solidFill>
              </a:defRPr>
            </a:lvl3pPr>
            <a:lvl4pPr>
              <a:defRPr sz="1800">
                <a:solidFill>
                  <a:srgbClr val="2B3864"/>
                </a:solidFill>
              </a:defRPr>
            </a:lvl4pPr>
            <a:lvl5pPr>
              <a:defRPr sz="1800">
                <a:solidFill>
                  <a:srgbClr val="2B3864"/>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9200"/>
            <a:ext cx="4038600" cy="4525963"/>
          </a:xfrm>
        </p:spPr>
        <p:txBody>
          <a:bodyPr/>
          <a:lstStyle>
            <a:lvl1pPr>
              <a:defRPr sz="2800">
                <a:solidFill>
                  <a:srgbClr val="2B3864"/>
                </a:solidFill>
              </a:defRPr>
            </a:lvl1pPr>
            <a:lvl2pPr>
              <a:defRPr sz="2400">
                <a:solidFill>
                  <a:srgbClr val="2B3864"/>
                </a:solidFill>
              </a:defRPr>
            </a:lvl2pPr>
            <a:lvl3pPr>
              <a:defRPr sz="2000">
                <a:solidFill>
                  <a:srgbClr val="2B3864"/>
                </a:solidFill>
              </a:defRPr>
            </a:lvl3pPr>
            <a:lvl4pPr>
              <a:defRPr sz="1800">
                <a:solidFill>
                  <a:srgbClr val="2B3864"/>
                </a:solidFill>
              </a:defRPr>
            </a:lvl4pPr>
            <a:lvl5pPr>
              <a:defRPr sz="1800">
                <a:solidFill>
                  <a:srgbClr val="2B3864"/>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4998882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43000"/>
            <a:ext cx="4040188" cy="639762"/>
          </a:xfrm>
        </p:spPr>
        <p:txBody>
          <a:bodyPr anchor="b"/>
          <a:lstStyle>
            <a:lvl1pPr marL="0" indent="0">
              <a:buNone/>
              <a:defRPr sz="2400" b="1">
                <a:solidFill>
                  <a:srgbClr val="2B386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782762"/>
            <a:ext cx="4040188" cy="3951288"/>
          </a:xfrm>
        </p:spPr>
        <p:txBody>
          <a:bodyPr/>
          <a:lstStyle>
            <a:lvl1pPr>
              <a:defRPr sz="2400">
                <a:solidFill>
                  <a:srgbClr val="2B3864"/>
                </a:solidFill>
              </a:defRPr>
            </a:lvl1pPr>
            <a:lvl2pPr>
              <a:defRPr sz="2000">
                <a:solidFill>
                  <a:srgbClr val="2B3864"/>
                </a:solidFill>
              </a:defRPr>
            </a:lvl2pPr>
            <a:lvl3pPr>
              <a:defRPr sz="1800">
                <a:solidFill>
                  <a:srgbClr val="2B3864"/>
                </a:solidFill>
              </a:defRPr>
            </a:lvl3pPr>
            <a:lvl4pPr>
              <a:defRPr sz="1600">
                <a:solidFill>
                  <a:srgbClr val="2B3864"/>
                </a:solidFill>
              </a:defRPr>
            </a:lvl4pPr>
            <a:lvl5pPr>
              <a:defRPr sz="1600">
                <a:solidFill>
                  <a:srgbClr val="2B3864"/>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43000"/>
            <a:ext cx="4041775" cy="639762"/>
          </a:xfrm>
        </p:spPr>
        <p:txBody>
          <a:bodyPr anchor="b"/>
          <a:lstStyle>
            <a:lvl1pPr marL="0" indent="0">
              <a:buNone/>
              <a:defRPr sz="2400" b="1">
                <a:solidFill>
                  <a:srgbClr val="2B386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782762"/>
            <a:ext cx="4041775" cy="3951288"/>
          </a:xfrm>
        </p:spPr>
        <p:txBody>
          <a:bodyPr/>
          <a:lstStyle>
            <a:lvl1pPr>
              <a:defRPr sz="2400">
                <a:solidFill>
                  <a:srgbClr val="2B3864"/>
                </a:solidFill>
              </a:defRPr>
            </a:lvl1pPr>
            <a:lvl2pPr>
              <a:defRPr sz="2000">
                <a:solidFill>
                  <a:srgbClr val="2B3864"/>
                </a:solidFill>
              </a:defRPr>
            </a:lvl2pPr>
            <a:lvl3pPr>
              <a:defRPr sz="1800">
                <a:solidFill>
                  <a:srgbClr val="2B3864"/>
                </a:solidFill>
              </a:defRPr>
            </a:lvl3pPr>
            <a:lvl4pPr>
              <a:defRPr sz="1600">
                <a:solidFill>
                  <a:srgbClr val="2B3864"/>
                </a:solidFill>
              </a:defRPr>
            </a:lvl4pPr>
            <a:lvl5pPr>
              <a:defRPr sz="1600">
                <a:solidFill>
                  <a:srgbClr val="2B3864"/>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91E1502D-A185-4761-BFED-726E2A38DD38}" type="datetimeFigureOut">
              <a:rPr lang="en-US" smtClean="0"/>
              <a:t>5/14/2015</a:t>
            </a:fld>
            <a:endParaRPr lang="en-US"/>
          </a:p>
        </p:txBody>
      </p:sp>
      <p:sp>
        <p:nvSpPr>
          <p:cNvPr id="9" name="Slide Number Placeholder 8"/>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8179785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1E1502D-A185-4761-BFED-726E2A38DD38}" type="datetimeFigureOut">
              <a:rPr lang="en-US" smtClean="0"/>
              <a:t>5/14/2015</a:t>
            </a:fld>
            <a:endParaRPr lang="en-US"/>
          </a:p>
        </p:txBody>
      </p:sp>
      <p:sp>
        <p:nvSpPr>
          <p:cNvPr id="5" name="Slide Number Placeholder 4"/>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7388461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E1502D-A185-4761-BFED-726E2A38DD38}" type="datetimeFigureOut">
              <a:rPr lang="en-US" smtClean="0"/>
              <a:t>5/14/2015</a:t>
            </a:fld>
            <a:endParaRPr lang="en-US"/>
          </a:p>
        </p:txBody>
      </p:sp>
      <p:sp>
        <p:nvSpPr>
          <p:cNvPr id="4" name="Slide Number Placeholder 3"/>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86500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2B3864"/>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A2A7A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6777132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3008313" cy="990600"/>
          </a:xfrm>
        </p:spPr>
        <p:txBody>
          <a:bodyPr anchor="b"/>
          <a:lstStyle>
            <a:lvl1pPr algn="l">
              <a:defRPr sz="2000" b="1">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990600"/>
            <a:ext cx="5111750" cy="4953000"/>
          </a:xfrm>
        </p:spPr>
        <p:txBody>
          <a:bodyPr/>
          <a:lstStyle>
            <a:lvl1pPr>
              <a:defRPr sz="3200">
                <a:solidFill>
                  <a:srgbClr val="2B3864"/>
                </a:solidFill>
              </a:defRPr>
            </a:lvl1pPr>
            <a:lvl2pPr>
              <a:defRPr sz="2800">
                <a:solidFill>
                  <a:srgbClr val="2B3864"/>
                </a:solidFill>
              </a:defRPr>
            </a:lvl2pPr>
            <a:lvl3pPr>
              <a:defRPr sz="2400">
                <a:solidFill>
                  <a:srgbClr val="2B3864"/>
                </a:solidFill>
              </a:defRPr>
            </a:lvl3pPr>
            <a:lvl4pPr>
              <a:defRPr sz="2000">
                <a:solidFill>
                  <a:srgbClr val="2B3864"/>
                </a:solidFill>
              </a:defRPr>
            </a:lvl4pPr>
            <a:lvl5pPr>
              <a:defRPr sz="2000">
                <a:solidFill>
                  <a:srgbClr val="2B3864"/>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1"/>
            <a:ext cx="3008313" cy="3886200"/>
          </a:xfrm>
        </p:spPr>
        <p:txBody>
          <a:bodyPr/>
          <a:lstStyle>
            <a:lvl1pPr marL="0" indent="0">
              <a:buNone/>
              <a:defRPr sz="1400">
                <a:solidFill>
                  <a:srgbClr val="2B386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6995075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2B3864"/>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066799"/>
            <a:ext cx="54864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solidFill>
                  <a:srgbClr val="2B386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dirty="0"/>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9989214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9442561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1"/>
            <a:ext cx="2057400" cy="4953000"/>
          </a:xfrm>
        </p:spPr>
        <p:txBody>
          <a:bodyPr vert="eaVert"/>
          <a:lstStyle>
            <a:lvl1pPr>
              <a:defRPr>
                <a:solidFill>
                  <a:srgbClr val="2B3864"/>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990601"/>
            <a:ext cx="6019800" cy="4953000"/>
          </a:xfrm>
        </p:spPr>
        <p:txBody>
          <a:bodyPr vert="eaVert"/>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20146646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2B3864"/>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A2A7A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172200"/>
            <a:ext cx="2133600" cy="365125"/>
          </a:xfrm>
        </p:spPr>
        <p:txBody>
          <a:bodyPr/>
          <a:lstStyle>
            <a:lvl1pPr>
              <a:defRPr>
                <a:solidFill>
                  <a:srgbClr val="A2A7AB"/>
                </a:solidFill>
              </a:defRPr>
            </a:lvl1pPr>
          </a:lstStyle>
          <a:p>
            <a:fld id="{91E1502D-A185-4761-BFED-726E2A38DD38}" type="datetimeFigureOut">
              <a:rPr lang="en-US" smtClean="0"/>
              <a:pPr/>
              <a:t>5/14/2015</a:t>
            </a:fld>
            <a:endParaRPr lang="en-US" dirty="0"/>
          </a:p>
        </p:txBody>
      </p:sp>
      <p:sp>
        <p:nvSpPr>
          <p:cNvPr id="6" name="Slide Number Placeholder 5"/>
          <p:cNvSpPr>
            <a:spLocks noGrp="1"/>
          </p:cNvSpPr>
          <p:nvPr>
            <p:ph type="sldNum" sz="quarter" idx="12"/>
          </p:nvPr>
        </p:nvSpPr>
        <p:spPr>
          <a:xfrm>
            <a:off x="3962400" y="6172200"/>
            <a:ext cx="2133600" cy="365125"/>
          </a:xfrm>
        </p:spPr>
        <p:txBody>
          <a:bodyPr/>
          <a:lstStyle>
            <a:lvl1pPr>
              <a:defRPr>
                <a:solidFill>
                  <a:srgbClr val="A2A7AB"/>
                </a:solidFill>
              </a:defRPr>
            </a:lvl1pPr>
          </a:lstStyle>
          <a:p>
            <a:fld id="{A9A2ED87-FC71-44B5-9EDE-04B9F267A4D8}" type="slidenum">
              <a:rPr lang="en-US" smtClean="0"/>
              <a:pPr/>
              <a:t>‹#›</a:t>
            </a:fld>
            <a:endParaRPr lang="en-US" dirty="0"/>
          </a:p>
        </p:txBody>
      </p:sp>
    </p:spTree>
    <p:extLst>
      <p:ext uri="{BB962C8B-B14F-4D97-AF65-F5344CB8AC3E}">
        <p14:creationId xmlns:p14="http://schemas.microsoft.com/office/powerpoint/2010/main" val="38028681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8995923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2B3864"/>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A2A7A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3956577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19200"/>
            <a:ext cx="4038600" cy="4525963"/>
          </a:xfrm>
        </p:spPr>
        <p:txBody>
          <a:bodyPr/>
          <a:lstStyle>
            <a:lvl1pPr>
              <a:defRPr sz="2800">
                <a:solidFill>
                  <a:srgbClr val="2B3864"/>
                </a:solidFill>
              </a:defRPr>
            </a:lvl1pPr>
            <a:lvl2pPr>
              <a:defRPr sz="2400">
                <a:solidFill>
                  <a:srgbClr val="2B3864"/>
                </a:solidFill>
              </a:defRPr>
            </a:lvl2pPr>
            <a:lvl3pPr>
              <a:defRPr sz="2000">
                <a:solidFill>
                  <a:srgbClr val="2B3864"/>
                </a:solidFill>
              </a:defRPr>
            </a:lvl3pPr>
            <a:lvl4pPr>
              <a:defRPr sz="1800">
                <a:solidFill>
                  <a:srgbClr val="2B3864"/>
                </a:solidFill>
              </a:defRPr>
            </a:lvl4pPr>
            <a:lvl5pPr>
              <a:defRPr sz="1800">
                <a:solidFill>
                  <a:srgbClr val="2B3864"/>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9200"/>
            <a:ext cx="4038600" cy="4525963"/>
          </a:xfrm>
        </p:spPr>
        <p:txBody>
          <a:bodyPr/>
          <a:lstStyle>
            <a:lvl1pPr>
              <a:defRPr sz="2800">
                <a:solidFill>
                  <a:srgbClr val="2B3864"/>
                </a:solidFill>
              </a:defRPr>
            </a:lvl1pPr>
            <a:lvl2pPr>
              <a:defRPr sz="2400">
                <a:solidFill>
                  <a:srgbClr val="2B3864"/>
                </a:solidFill>
              </a:defRPr>
            </a:lvl2pPr>
            <a:lvl3pPr>
              <a:defRPr sz="2000">
                <a:solidFill>
                  <a:srgbClr val="2B3864"/>
                </a:solidFill>
              </a:defRPr>
            </a:lvl3pPr>
            <a:lvl4pPr>
              <a:defRPr sz="1800">
                <a:solidFill>
                  <a:srgbClr val="2B3864"/>
                </a:solidFill>
              </a:defRPr>
            </a:lvl4pPr>
            <a:lvl5pPr>
              <a:defRPr sz="1800">
                <a:solidFill>
                  <a:srgbClr val="2B3864"/>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716449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43000"/>
            <a:ext cx="4040188" cy="639762"/>
          </a:xfrm>
        </p:spPr>
        <p:txBody>
          <a:bodyPr anchor="b"/>
          <a:lstStyle>
            <a:lvl1pPr marL="0" indent="0">
              <a:buNone/>
              <a:defRPr sz="2400" b="1">
                <a:solidFill>
                  <a:srgbClr val="2B386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782762"/>
            <a:ext cx="4040188" cy="3951288"/>
          </a:xfrm>
        </p:spPr>
        <p:txBody>
          <a:bodyPr/>
          <a:lstStyle>
            <a:lvl1pPr>
              <a:defRPr sz="2400">
                <a:solidFill>
                  <a:srgbClr val="2B3864"/>
                </a:solidFill>
              </a:defRPr>
            </a:lvl1pPr>
            <a:lvl2pPr>
              <a:defRPr sz="2000">
                <a:solidFill>
                  <a:srgbClr val="2B3864"/>
                </a:solidFill>
              </a:defRPr>
            </a:lvl2pPr>
            <a:lvl3pPr>
              <a:defRPr sz="1800">
                <a:solidFill>
                  <a:srgbClr val="2B3864"/>
                </a:solidFill>
              </a:defRPr>
            </a:lvl3pPr>
            <a:lvl4pPr>
              <a:defRPr sz="1600">
                <a:solidFill>
                  <a:srgbClr val="2B3864"/>
                </a:solidFill>
              </a:defRPr>
            </a:lvl4pPr>
            <a:lvl5pPr>
              <a:defRPr sz="1600">
                <a:solidFill>
                  <a:srgbClr val="2B3864"/>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43000"/>
            <a:ext cx="4041775" cy="639762"/>
          </a:xfrm>
        </p:spPr>
        <p:txBody>
          <a:bodyPr anchor="b"/>
          <a:lstStyle>
            <a:lvl1pPr marL="0" indent="0">
              <a:buNone/>
              <a:defRPr sz="2400" b="1">
                <a:solidFill>
                  <a:srgbClr val="2B386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782762"/>
            <a:ext cx="4041775" cy="3951288"/>
          </a:xfrm>
        </p:spPr>
        <p:txBody>
          <a:bodyPr/>
          <a:lstStyle>
            <a:lvl1pPr>
              <a:defRPr sz="2400">
                <a:solidFill>
                  <a:srgbClr val="2B3864"/>
                </a:solidFill>
              </a:defRPr>
            </a:lvl1pPr>
            <a:lvl2pPr>
              <a:defRPr sz="2000">
                <a:solidFill>
                  <a:srgbClr val="2B3864"/>
                </a:solidFill>
              </a:defRPr>
            </a:lvl2pPr>
            <a:lvl3pPr>
              <a:defRPr sz="1800">
                <a:solidFill>
                  <a:srgbClr val="2B3864"/>
                </a:solidFill>
              </a:defRPr>
            </a:lvl3pPr>
            <a:lvl4pPr>
              <a:defRPr sz="1600">
                <a:solidFill>
                  <a:srgbClr val="2B3864"/>
                </a:solidFill>
              </a:defRPr>
            </a:lvl4pPr>
            <a:lvl5pPr>
              <a:defRPr sz="1600">
                <a:solidFill>
                  <a:srgbClr val="2B3864"/>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91E1502D-A185-4761-BFED-726E2A38DD38}" type="datetimeFigureOut">
              <a:rPr lang="en-US" smtClean="0"/>
              <a:t>5/14/2015</a:t>
            </a:fld>
            <a:endParaRPr lang="en-US"/>
          </a:p>
        </p:txBody>
      </p:sp>
      <p:sp>
        <p:nvSpPr>
          <p:cNvPr id="9" name="Slide Number Placeholder 8"/>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40460242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1E1502D-A185-4761-BFED-726E2A38DD38}" type="datetimeFigureOut">
              <a:rPr lang="en-US" smtClean="0"/>
              <a:t>5/14/2015</a:t>
            </a:fld>
            <a:endParaRPr lang="en-US"/>
          </a:p>
        </p:txBody>
      </p:sp>
      <p:sp>
        <p:nvSpPr>
          <p:cNvPr id="5" name="Slide Number Placeholder 4"/>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757876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19200"/>
            <a:ext cx="4038600" cy="4525963"/>
          </a:xfrm>
        </p:spPr>
        <p:txBody>
          <a:bodyPr/>
          <a:lstStyle>
            <a:lvl1pPr>
              <a:defRPr sz="2800">
                <a:solidFill>
                  <a:srgbClr val="2B3864"/>
                </a:solidFill>
              </a:defRPr>
            </a:lvl1pPr>
            <a:lvl2pPr>
              <a:defRPr sz="2400">
                <a:solidFill>
                  <a:srgbClr val="2B3864"/>
                </a:solidFill>
              </a:defRPr>
            </a:lvl2pPr>
            <a:lvl3pPr>
              <a:defRPr sz="2000">
                <a:solidFill>
                  <a:srgbClr val="2B3864"/>
                </a:solidFill>
              </a:defRPr>
            </a:lvl3pPr>
            <a:lvl4pPr>
              <a:defRPr sz="1800">
                <a:solidFill>
                  <a:srgbClr val="2B3864"/>
                </a:solidFill>
              </a:defRPr>
            </a:lvl4pPr>
            <a:lvl5pPr>
              <a:defRPr sz="1800">
                <a:solidFill>
                  <a:srgbClr val="2B3864"/>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9200"/>
            <a:ext cx="4038600" cy="4525963"/>
          </a:xfrm>
        </p:spPr>
        <p:txBody>
          <a:bodyPr/>
          <a:lstStyle>
            <a:lvl1pPr>
              <a:defRPr sz="2800">
                <a:solidFill>
                  <a:srgbClr val="2B3864"/>
                </a:solidFill>
              </a:defRPr>
            </a:lvl1pPr>
            <a:lvl2pPr>
              <a:defRPr sz="2400">
                <a:solidFill>
                  <a:srgbClr val="2B3864"/>
                </a:solidFill>
              </a:defRPr>
            </a:lvl2pPr>
            <a:lvl3pPr>
              <a:defRPr sz="2000">
                <a:solidFill>
                  <a:srgbClr val="2B3864"/>
                </a:solidFill>
              </a:defRPr>
            </a:lvl3pPr>
            <a:lvl4pPr>
              <a:defRPr sz="1800">
                <a:solidFill>
                  <a:srgbClr val="2B3864"/>
                </a:solidFill>
              </a:defRPr>
            </a:lvl4pPr>
            <a:lvl5pPr>
              <a:defRPr sz="1800">
                <a:solidFill>
                  <a:srgbClr val="2B3864"/>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9334053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E1502D-A185-4761-BFED-726E2A38DD38}" type="datetimeFigureOut">
              <a:rPr lang="en-US" smtClean="0"/>
              <a:t>5/14/2015</a:t>
            </a:fld>
            <a:endParaRPr lang="en-US"/>
          </a:p>
        </p:txBody>
      </p:sp>
      <p:sp>
        <p:nvSpPr>
          <p:cNvPr id="4" name="Slide Number Placeholder 3"/>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0355079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3008313" cy="990600"/>
          </a:xfrm>
        </p:spPr>
        <p:txBody>
          <a:bodyPr anchor="b"/>
          <a:lstStyle>
            <a:lvl1pPr algn="l">
              <a:defRPr sz="2000" b="1">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990600"/>
            <a:ext cx="5111750" cy="4953000"/>
          </a:xfrm>
        </p:spPr>
        <p:txBody>
          <a:bodyPr/>
          <a:lstStyle>
            <a:lvl1pPr>
              <a:defRPr sz="3200">
                <a:solidFill>
                  <a:srgbClr val="2B3864"/>
                </a:solidFill>
              </a:defRPr>
            </a:lvl1pPr>
            <a:lvl2pPr>
              <a:defRPr sz="2800">
                <a:solidFill>
                  <a:srgbClr val="2B3864"/>
                </a:solidFill>
              </a:defRPr>
            </a:lvl2pPr>
            <a:lvl3pPr>
              <a:defRPr sz="2400">
                <a:solidFill>
                  <a:srgbClr val="2B3864"/>
                </a:solidFill>
              </a:defRPr>
            </a:lvl3pPr>
            <a:lvl4pPr>
              <a:defRPr sz="2000">
                <a:solidFill>
                  <a:srgbClr val="2B3864"/>
                </a:solidFill>
              </a:defRPr>
            </a:lvl4pPr>
            <a:lvl5pPr>
              <a:defRPr sz="2000">
                <a:solidFill>
                  <a:srgbClr val="2B3864"/>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1"/>
            <a:ext cx="3008313" cy="3886200"/>
          </a:xfrm>
        </p:spPr>
        <p:txBody>
          <a:bodyPr/>
          <a:lstStyle>
            <a:lvl1pPr marL="0" indent="0">
              <a:buNone/>
              <a:defRPr sz="1400">
                <a:solidFill>
                  <a:srgbClr val="2B386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41667950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2B3864"/>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066799"/>
            <a:ext cx="54864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solidFill>
                  <a:srgbClr val="2B386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dirty="0"/>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6016695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1668415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1"/>
            <a:ext cx="2057400" cy="4953000"/>
          </a:xfrm>
        </p:spPr>
        <p:txBody>
          <a:bodyPr vert="eaVert"/>
          <a:lstStyle>
            <a:lvl1pPr>
              <a:defRPr>
                <a:solidFill>
                  <a:srgbClr val="2B3864"/>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990601"/>
            <a:ext cx="6019800" cy="4953000"/>
          </a:xfrm>
        </p:spPr>
        <p:txBody>
          <a:bodyPr vert="eaVert"/>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071104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2B3864"/>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172200"/>
            <a:ext cx="2133600" cy="365125"/>
          </a:xfrm>
        </p:spPr>
        <p:txBody>
          <a:bodyPr/>
          <a:lstStyle>
            <a:lvl1pPr>
              <a:defRPr>
                <a:solidFill>
                  <a:srgbClr val="A2A7AB"/>
                </a:solidFill>
              </a:defRPr>
            </a:lvl1pPr>
          </a:lstStyle>
          <a:p>
            <a:fld id="{91E1502D-A185-4761-BFED-726E2A38DD38}" type="datetimeFigureOut">
              <a:rPr lang="en-US" smtClean="0"/>
              <a:pPr/>
              <a:t>5/14/2015</a:t>
            </a:fld>
            <a:endParaRPr lang="en-US" dirty="0"/>
          </a:p>
        </p:txBody>
      </p:sp>
      <p:sp>
        <p:nvSpPr>
          <p:cNvPr id="6" name="Slide Number Placeholder 5"/>
          <p:cNvSpPr>
            <a:spLocks noGrp="1"/>
          </p:cNvSpPr>
          <p:nvPr>
            <p:ph type="sldNum" sz="quarter" idx="12"/>
          </p:nvPr>
        </p:nvSpPr>
        <p:spPr>
          <a:xfrm>
            <a:off x="3962400" y="6172200"/>
            <a:ext cx="2133600" cy="365125"/>
          </a:xfrm>
        </p:spPr>
        <p:txBody>
          <a:bodyPr/>
          <a:lstStyle>
            <a:lvl1pPr>
              <a:defRPr>
                <a:solidFill>
                  <a:srgbClr val="A2A7AB"/>
                </a:solidFill>
              </a:defRPr>
            </a:lvl1pPr>
          </a:lstStyle>
          <a:p>
            <a:fld id="{A9A2ED87-FC71-44B5-9EDE-04B9F267A4D8}" type="slidenum">
              <a:rPr lang="en-US" smtClean="0"/>
              <a:pPr/>
              <a:t>‹#›</a:t>
            </a:fld>
            <a:endParaRPr lang="en-US" dirty="0"/>
          </a:p>
        </p:txBody>
      </p:sp>
    </p:spTree>
    <p:extLst>
      <p:ext uri="{BB962C8B-B14F-4D97-AF65-F5344CB8AC3E}">
        <p14:creationId xmlns:p14="http://schemas.microsoft.com/office/powerpoint/2010/main" val="38156507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9440142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2B3864"/>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2384044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19200"/>
            <a:ext cx="4038600" cy="4525963"/>
          </a:xfrm>
        </p:spPr>
        <p:txBody>
          <a:bodyPr/>
          <a:lstStyle>
            <a:lvl1pPr>
              <a:defRPr sz="2800">
                <a:solidFill>
                  <a:srgbClr val="2B3864"/>
                </a:solidFill>
              </a:defRPr>
            </a:lvl1pPr>
            <a:lvl2pPr>
              <a:defRPr sz="2400">
                <a:solidFill>
                  <a:srgbClr val="2B3864"/>
                </a:solidFill>
              </a:defRPr>
            </a:lvl2pPr>
            <a:lvl3pPr>
              <a:defRPr sz="2000">
                <a:solidFill>
                  <a:srgbClr val="2B3864"/>
                </a:solidFill>
              </a:defRPr>
            </a:lvl3pPr>
            <a:lvl4pPr>
              <a:defRPr sz="1800">
                <a:solidFill>
                  <a:srgbClr val="2B3864"/>
                </a:solidFill>
              </a:defRPr>
            </a:lvl4pPr>
            <a:lvl5pPr>
              <a:defRPr sz="1800">
                <a:solidFill>
                  <a:srgbClr val="2B3864"/>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9200"/>
            <a:ext cx="4038600" cy="4525963"/>
          </a:xfrm>
        </p:spPr>
        <p:txBody>
          <a:bodyPr/>
          <a:lstStyle>
            <a:lvl1pPr>
              <a:defRPr sz="2800">
                <a:solidFill>
                  <a:srgbClr val="2B3864"/>
                </a:solidFill>
              </a:defRPr>
            </a:lvl1pPr>
            <a:lvl2pPr>
              <a:defRPr sz="2400">
                <a:solidFill>
                  <a:srgbClr val="2B3864"/>
                </a:solidFill>
              </a:defRPr>
            </a:lvl2pPr>
            <a:lvl3pPr>
              <a:defRPr sz="2000">
                <a:solidFill>
                  <a:srgbClr val="2B3864"/>
                </a:solidFill>
              </a:defRPr>
            </a:lvl3pPr>
            <a:lvl4pPr>
              <a:defRPr sz="1800">
                <a:solidFill>
                  <a:srgbClr val="2B3864"/>
                </a:solidFill>
              </a:defRPr>
            </a:lvl4pPr>
            <a:lvl5pPr>
              <a:defRPr sz="1800">
                <a:solidFill>
                  <a:srgbClr val="2B3864"/>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6969780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43000"/>
            <a:ext cx="4040188" cy="639762"/>
          </a:xfrm>
        </p:spPr>
        <p:txBody>
          <a:bodyPr anchor="b"/>
          <a:lstStyle>
            <a:lvl1pPr marL="0" indent="0">
              <a:buNone/>
              <a:defRPr sz="2400" b="1">
                <a:solidFill>
                  <a:srgbClr val="2B386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782762"/>
            <a:ext cx="4040188" cy="3951288"/>
          </a:xfrm>
        </p:spPr>
        <p:txBody>
          <a:bodyPr/>
          <a:lstStyle>
            <a:lvl1pPr>
              <a:defRPr sz="2400">
                <a:solidFill>
                  <a:srgbClr val="2B3864"/>
                </a:solidFill>
              </a:defRPr>
            </a:lvl1pPr>
            <a:lvl2pPr>
              <a:defRPr sz="2000">
                <a:solidFill>
                  <a:srgbClr val="2B3864"/>
                </a:solidFill>
              </a:defRPr>
            </a:lvl2pPr>
            <a:lvl3pPr>
              <a:defRPr sz="1800">
                <a:solidFill>
                  <a:srgbClr val="2B3864"/>
                </a:solidFill>
              </a:defRPr>
            </a:lvl3pPr>
            <a:lvl4pPr>
              <a:defRPr sz="1600">
                <a:solidFill>
                  <a:srgbClr val="2B3864"/>
                </a:solidFill>
              </a:defRPr>
            </a:lvl4pPr>
            <a:lvl5pPr>
              <a:defRPr sz="1600">
                <a:solidFill>
                  <a:srgbClr val="2B3864"/>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43000"/>
            <a:ext cx="4041775" cy="639762"/>
          </a:xfrm>
        </p:spPr>
        <p:txBody>
          <a:bodyPr anchor="b"/>
          <a:lstStyle>
            <a:lvl1pPr marL="0" indent="0">
              <a:buNone/>
              <a:defRPr sz="2400" b="1">
                <a:solidFill>
                  <a:srgbClr val="2B386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782762"/>
            <a:ext cx="4041775" cy="3951288"/>
          </a:xfrm>
        </p:spPr>
        <p:txBody>
          <a:bodyPr/>
          <a:lstStyle>
            <a:lvl1pPr>
              <a:defRPr sz="2400">
                <a:solidFill>
                  <a:srgbClr val="2B3864"/>
                </a:solidFill>
              </a:defRPr>
            </a:lvl1pPr>
            <a:lvl2pPr>
              <a:defRPr sz="2000">
                <a:solidFill>
                  <a:srgbClr val="2B3864"/>
                </a:solidFill>
              </a:defRPr>
            </a:lvl2pPr>
            <a:lvl3pPr>
              <a:defRPr sz="1800">
                <a:solidFill>
                  <a:srgbClr val="2B3864"/>
                </a:solidFill>
              </a:defRPr>
            </a:lvl3pPr>
            <a:lvl4pPr>
              <a:defRPr sz="1600">
                <a:solidFill>
                  <a:srgbClr val="2B3864"/>
                </a:solidFill>
              </a:defRPr>
            </a:lvl4pPr>
            <a:lvl5pPr>
              <a:defRPr sz="1600">
                <a:solidFill>
                  <a:srgbClr val="2B3864"/>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91E1502D-A185-4761-BFED-726E2A38DD38}" type="datetimeFigureOut">
              <a:rPr lang="en-US" smtClean="0"/>
              <a:t>5/14/2015</a:t>
            </a:fld>
            <a:endParaRPr lang="en-US"/>
          </a:p>
        </p:txBody>
      </p:sp>
      <p:sp>
        <p:nvSpPr>
          <p:cNvPr id="9" name="Slide Number Placeholder 8"/>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173566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43000"/>
            <a:ext cx="4040188" cy="639762"/>
          </a:xfrm>
        </p:spPr>
        <p:txBody>
          <a:bodyPr anchor="b"/>
          <a:lstStyle>
            <a:lvl1pPr marL="0" indent="0">
              <a:buNone/>
              <a:defRPr sz="2400" b="1">
                <a:solidFill>
                  <a:srgbClr val="2B386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782762"/>
            <a:ext cx="4040188" cy="3951288"/>
          </a:xfrm>
        </p:spPr>
        <p:txBody>
          <a:bodyPr/>
          <a:lstStyle>
            <a:lvl1pPr>
              <a:defRPr sz="2400">
                <a:solidFill>
                  <a:srgbClr val="2B3864"/>
                </a:solidFill>
              </a:defRPr>
            </a:lvl1pPr>
            <a:lvl2pPr>
              <a:defRPr sz="2000">
                <a:solidFill>
                  <a:srgbClr val="2B3864"/>
                </a:solidFill>
              </a:defRPr>
            </a:lvl2pPr>
            <a:lvl3pPr>
              <a:defRPr sz="1800">
                <a:solidFill>
                  <a:srgbClr val="2B3864"/>
                </a:solidFill>
              </a:defRPr>
            </a:lvl3pPr>
            <a:lvl4pPr>
              <a:defRPr sz="1600">
                <a:solidFill>
                  <a:srgbClr val="2B3864"/>
                </a:solidFill>
              </a:defRPr>
            </a:lvl4pPr>
            <a:lvl5pPr>
              <a:defRPr sz="1600">
                <a:solidFill>
                  <a:srgbClr val="2B3864"/>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43000"/>
            <a:ext cx="4041775" cy="639762"/>
          </a:xfrm>
        </p:spPr>
        <p:txBody>
          <a:bodyPr anchor="b"/>
          <a:lstStyle>
            <a:lvl1pPr marL="0" indent="0">
              <a:buNone/>
              <a:defRPr sz="2400" b="1">
                <a:solidFill>
                  <a:srgbClr val="2B386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782762"/>
            <a:ext cx="4041775" cy="3951288"/>
          </a:xfrm>
        </p:spPr>
        <p:txBody>
          <a:bodyPr/>
          <a:lstStyle>
            <a:lvl1pPr>
              <a:defRPr sz="2400">
                <a:solidFill>
                  <a:srgbClr val="2B3864"/>
                </a:solidFill>
              </a:defRPr>
            </a:lvl1pPr>
            <a:lvl2pPr>
              <a:defRPr sz="2000">
                <a:solidFill>
                  <a:srgbClr val="2B3864"/>
                </a:solidFill>
              </a:defRPr>
            </a:lvl2pPr>
            <a:lvl3pPr>
              <a:defRPr sz="1800">
                <a:solidFill>
                  <a:srgbClr val="2B3864"/>
                </a:solidFill>
              </a:defRPr>
            </a:lvl3pPr>
            <a:lvl4pPr>
              <a:defRPr sz="1600">
                <a:solidFill>
                  <a:srgbClr val="2B3864"/>
                </a:solidFill>
              </a:defRPr>
            </a:lvl4pPr>
            <a:lvl5pPr>
              <a:defRPr sz="1600">
                <a:solidFill>
                  <a:srgbClr val="2B3864"/>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91E1502D-A185-4761-BFED-726E2A38DD38}" type="datetimeFigureOut">
              <a:rPr lang="en-US" smtClean="0"/>
              <a:t>5/14/2015</a:t>
            </a:fld>
            <a:endParaRPr lang="en-US"/>
          </a:p>
        </p:txBody>
      </p:sp>
      <p:sp>
        <p:nvSpPr>
          <p:cNvPr id="9" name="Slide Number Placeholder 8"/>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3123800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1E1502D-A185-4761-BFED-726E2A38DD38}" type="datetimeFigureOut">
              <a:rPr lang="en-US" smtClean="0"/>
              <a:t>5/14/2015</a:t>
            </a:fld>
            <a:endParaRPr lang="en-US"/>
          </a:p>
        </p:txBody>
      </p:sp>
      <p:sp>
        <p:nvSpPr>
          <p:cNvPr id="5" name="Slide Number Placeholder 4"/>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1646719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E1502D-A185-4761-BFED-726E2A38DD38}" type="datetimeFigureOut">
              <a:rPr lang="en-US" smtClean="0"/>
              <a:t>5/14/2015</a:t>
            </a:fld>
            <a:endParaRPr lang="en-US"/>
          </a:p>
        </p:txBody>
      </p:sp>
      <p:sp>
        <p:nvSpPr>
          <p:cNvPr id="4" name="Slide Number Placeholder 3"/>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24203245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3008313" cy="990600"/>
          </a:xfrm>
        </p:spPr>
        <p:txBody>
          <a:bodyPr anchor="b"/>
          <a:lstStyle>
            <a:lvl1pPr algn="l">
              <a:defRPr sz="2000" b="1">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990600"/>
            <a:ext cx="5111750" cy="4953000"/>
          </a:xfrm>
        </p:spPr>
        <p:txBody>
          <a:bodyPr/>
          <a:lstStyle>
            <a:lvl1pPr>
              <a:defRPr sz="3200">
                <a:solidFill>
                  <a:srgbClr val="2B3864"/>
                </a:solidFill>
              </a:defRPr>
            </a:lvl1pPr>
            <a:lvl2pPr>
              <a:defRPr sz="2800">
                <a:solidFill>
                  <a:srgbClr val="2B3864"/>
                </a:solidFill>
              </a:defRPr>
            </a:lvl2pPr>
            <a:lvl3pPr>
              <a:defRPr sz="2400">
                <a:solidFill>
                  <a:srgbClr val="2B3864"/>
                </a:solidFill>
              </a:defRPr>
            </a:lvl3pPr>
            <a:lvl4pPr>
              <a:defRPr sz="2000">
                <a:solidFill>
                  <a:srgbClr val="2B3864"/>
                </a:solidFill>
              </a:defRPr>
            </a:lvl4pPr>
            <a:lvl5pPr>
              <a:defRPr sz="2000">
                <a:solidFill>
                  <a:srgbClr val="2B3864"/>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1"/>
            <a:ext cx="3008313" cy="3886200"/>
          </a:xfrm>
        </p:spPr>
        <p:txBody>
          <a:bodyPr/>
          <a:lstStyle>
            <a:lvl1pPr marL="0" indent="0">
              <a:buNone/>
              <a:defRPr sz="1400">
                <a:solidFill>
                  <a:srgbClr val="2B386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2301203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2B3864"/>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066799"/>
            <a:ext cx="54864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solidFill>
                  <a:srgbClr val="2B386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dirty="0"/>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5426002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26414799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1"/>
            <a:ext cx="2057400" cy="4953000"/>
          </a:xfrm>
        </p:spPr>
        <p:txBody>
          <a:bodyPr vert="eaVert"/>
          <a:lstStyle>
            <a:lvl1pPr>
              <a:defRPr>
                <a:solidFill>
                  <a:srgbClr val="2B3864"/>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990601"/>
            <a:ext cx="6019800" cy="4953000"/>
          </a:xfrm>
        </p:spPr>
        <p:txBody>
          <a:bodyPr vert="eaVert"/>
          <a:lstStyle>
            <a:lvl1pPr>
              <a:defRPr>
                <a:solidFill>
                  <a:srgbClr val="2B3864"/>
                </a:solidFill>
              </a:defRPr>
            </a:lvl1pPr>
            <a:lvl2pPr>
              <a:defRPr>
                <a:solidFill>
                  <a:srgbClr val="2B3864"/>
                </a:solidFill>
              </a:defRPr>
            </a:lvl2pPr>
            <a:lvl3pPr>
              <a:defRPr>
                <a:solidFill>
                  <a:srgbClr val="2B3864"/>
                </a:solidFill>
              </a:defRPr>
            </a:lvl3pPr>
            <a:lvl4pPr>
              <a:defRPr>
                <a:solidFill>
                  <a:srgbClr val="2B3864"/>
                </a:solidFill>
              </a:defRPr>
            </a:lvl4pPr>
            <a:lvl5pPr>
              <a:defRPr>
                <a:solidFill>
                  <a:srgbClr val="2B38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602343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A2A7A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172200"/>
            <a:ext cx="2133600" cy="365125"/>
          </a:xfrm>
        </p:spPr>
        <p:txBody>
          <a:bodyPr/>
          <a:lstStyle>
            <a:lvl1pPr>
              <a:defRPr>
                <a:solidFill>
                  <a:srgbClr val="A2A7AB"/>
                </a:solidFill>
              </a:defRPr>
            </a:lvl1pPr>
          </a:lstStyle>
          <a:p>
            <a:fld id="{91E1502D-A185-4761-BFED-726E2A38DD38}" type="datetimeFigureOut">
              <a:rPr lang="en-US" smtClean="0"/>
              <a:pPr/>
              <a:t>5/14/2015</a:t>
            </a:fld>
            <a:endParaRPr lang="en-US" dirty="0"/>
          </a:p>
        </p:txBody>
      </p:sp>
      <p:sp>
        <p:nvSpPr>
          <p:cNvPr id="6" name="Slide Number Placeholder 5"/>
          <p:cNvSpPr>
            <a:spLocks noGrp="1"/>
          </p:cNvSpPr>
          <p:nvPr>
            <p:ph type="sldNum" sz="quarter" idx="12"/>
          </p:nvPr>
        </p:nvSpPr>
        <p:spPr>
          <a:xfrm>
            <a:off x="3962400" y="6172200"/>
            <a:ext cx="2133600" cy="365125"/>
          </a:xfrm>
        </p:spPr>
        <p:txBody>
          <a:bodyPr/>
          <a:lstStyle>
            <a:lvl1pPr>
              <a:defRPr>
                <a:solidFill>
                  <a:srgbClr val="A2A7AB"/>
                </a:solidFill>
              </a:defRPr>
            </a:lvl1pPr>
          </a:lstStyle>
          <a:p>
            <a:fld id="{A9A2ED87-FC71-44B5-9EDE-04B9F267A4D8}" type="slidenum">
              <a:rPr lang="en-US" smtClean="0"/>
              <a:pPr/>
              <a:t>‹#›</a:t>
            </a:fld>
            <a:endParaRPr lang="en-US" dirty="0"/>
          </a:p>
        </p:txBody>
      </p:sp>
    </p:spTree>
    <p:extLst>
      <p:ext uri="{BB962C8B-B14F-4D97-AF65-F5344CB8AC3E}">
        <p14:creationId xmlns:p14="http://schemas.microsoft.com/office/powerpoint/2010/main" val="4021397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A2A7AB"/>
                </a:solidFill>
              </a:defRPr>
            </a:lvl1pPr>
            <a:lvl2pPr>
              <a:defRPr>
                <a:solidFill>
                  <a:srgbClr val="A2A7AB"/>
                </a:solidFill>
              </a:defRPr>
            </a:lvl2pPr>
            <a:lvl3pPr>
              <a:defRPr>
                <a:solidFill>
                  <a:srgbClr val="A2A7AB"/>
                </a:solidFill>
              </a:defRPr>
            </a:lvl3pPr>
            <a:lvl4pPr>
              <a:defRPr>
                <a:solidFill>
                  <a:srgbClr val="A2A7AB"/>
                </a:solidFill>
              </a:defRPr>
            </a:lvl4pPr>
            <a:lvl5pPr>
              <a:defRPr>
                <a:solidFill>
                  <a:srgbClr val="A2A7A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3738721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A2A7A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8197223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19200"/>
            <a:ext cx="4038600" cy="4525963"/>
          </a:xfrm>
        </p:spPr>
        <p:txBody>
          <a:bodyPr/>
          <a:lstStyle>
            <a:lvl1pPr>
              <a:defRPr sz="2800">
                <a:solidFill>
                  <a:srgbClr val="A2A7AB"/>
                </a:solidFill>
              </a:defRPr>
            </a:lvl1pPr>
            <a:lvl2pPr>
              <a:defRPr sz="2400">
                <a:solidFill>
                  <a:srgbClr val="A2A7AB"/>
                </a:solidFill>
              </a:defRPr>
            </a:lvl2pPr>
            <a:lvl3pPr>
              <a:defRPr sz="2000">
                <a:solidFill>
                  <a:srgbClr val="A2A7AB"/>
                </a:solidFill>
              </a:defRPr>
            </a:lvl3pPr>
            <a:lvl4pPr>
              <a:defRPr sz="1800">
                <a:solidFill>
                  <a:srgbClr val="A2A7AB"/>
                </a:solidFill>
              </a:defRPr>
            </a:lvl4pPr>
            <a:lvl5pPr>
              <a:defRPr sz="1800">
                <a:solidFill>
                  <a:srgbClr val="A2A7AB"/>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9200"/>
            <a:ext cx="4038600" cy="4525963"/>
          </a:xfrm>
        </p:spPr>
        <p:txBody>
          <a:bodyPr/>
          <a:lstStyle>
            <a:lvl1pPr>
              <a:defRPr sz="2800">
                <a:solidFill>
                  <a:srgbClr val="A2A7AB"/>
                </a:solidFill>
              </a:defRPr>
            </a:lvl1pPr>
            <a:lvl2pPr>
              <a:defRPr sz="2400">
                <a:solidFill>
                  <a:srgbClr val="A2A7AB"/>
                </a:solidFill>
              </a:defRPr>
            </a:lvl2pPr>
            <a:lvl3pPr>
              <a:defRPr sz="2000">
                <a:solidFill>
                  <a:srgbClr val="A2A7AB"/>
                </a:solidFill>
              </a:defRPr>
            </a:lvl3pPr>
            <a:lvl4pPr>
              <a:defRPr sz="1800">
                <a:solidFill>
                  <a:srgbClr val="A2A7AB"/>
                </a:solidFill>
              </a:defRPr>
            </a:lvl4pPr>
            <a:lvl5pPr>
              <a:defRPr sz="1800">
                <a:solidFill>
                  <a:srgbClr val="A2A7AB"/>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344109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B3864"/>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1E1502D-A185-4761-BFED-726E2A38DD38}" type="datetimeFigureOut">
              <a:rPr lang="en-US" smtClean="0"/>
              <a:t>5/14/2015</a:t>
            </a:fld>
            <a:endParaRPr lang="en-US"/>
          </a:p>
        </p:txBody>
      </p:sp>
      <p:sp>
        <p:nvSpPr>
          <p:cNvPr id="5" name="Slide Number Placeholder 4"/>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7636290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43000"/>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782762"/>
            <a:ext cx="4040188" cy="3951288"/>
          </a:xfrm>
        </p:spPr>
        <p:txBody>
          <a:bodyPr/>
          <a:lstStyle>
            <a:lvl1pPr>
              <a:defRPr sz="2400">
                <a:solidFill>
                  <a:srgbClr val="A2A7AB"/>
                </a:solidFill>
              </a:defRPr>
            </a:lvl1pPr>
            <a:lvl2pPr>
              <a:defRPr sz="2000">
                <a:solidFill>
                  <a:srgbClr val="A2A7AB"/>
                </a:solidFill>
              </a:defRPr>
            </a:lvl2pPr>
            <a:lvl3pPr>
              <a:defRPr sz="1800">
                <a:solidFill>
                  <a:srgbClr val="A2A7AB"/>
                </a:solidFill>
              </a:defRPr>
            </a:lvl3pPr>
            <a:lvl4pPr>
              <a:defRPr sz="1600">
                <a:solidFill>
                  <a:srgbClr val="A2A7AB"/>
                </a:solidFill>
              </a:defRPr>
            </a:lvl4pPr>
            <a:lvl5pPr>
              <a:defRPr sz="1600">
                <a:solidFill>
                  <a:srgbClr val="A2A7AB"/>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43000"/>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782762"/>
            <a:ext cx="4041775" cy="3951288"/>
          </a:xfrm>
        </p:spPr>
        <p:txBody>
          <a:bodyPr/>
          <a:lstStyle>
            <a:lvl1pPr>
              <a:defRPr sz="2400">
                <a:solidFill>
                  <a:srgbClr val="A2A7AB"/>
                </a:solidFill>
              </a:defRPr>
            </a:lvl1pPr>
            <a:lvl2pPr>
              <a:defRPr sz="2000">
                <a:solidFill>
                  <a:srgbClr val="A2A7AB"/>
                </a:solidFill>
              </a:defRPr>
            </a:lvl2pPr>
            <a:lvl3pPr>
              <a:defRPr sz="1800">
                <a:solidFill>
                  <a:srgbClr val="A2A7AB"/>
                </a:solidFill>
              </a:defRPr>
            </a:lvl3pPr>
            <a:lvl4pPr>
              <a:defRPr sz="1600">
                <a:solidFill>
                  <a:srgbClr val="A2A7AB"/>
                </a:solidFill>
              </a:defRPr>
            </a:lvl4pPr>
            <a:lvl5pPr>
              <a:defRPr sz="1600">
                <a:solidFill>
                  <a:srgbClr val="A2A7AB"/>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91E1502D-A185-4761-BFED-726E2A38DD38}" type="datetimeFigureOut">
              <a:rPr lang="en-US" smtClean="0"/>
              <a:t>5/14/2015</a:t>
            </a:fld>
            <a:endParaRPr lang="en-US"/>
          </a:p>
        </p:txBody>
      </p:sp>
      <p:sp>
        <p:nvSpPr>
          <p:cNvPr id="9" name="Slide Number Placeholder 8"/>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3754340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1E1502D-A185-4761-BFED-726E2A38DD38}" type="datetimeFigureOut">
              <a:rPr lang="en-US" smtClean="0"/>
              <a:t>5/14/2015</a:t>
            </a:fld>
            <a:endParaRPr lang="en-US"/>
          </a:p>
        </p:txBody>
      </p:sp>
      <p:sp>
        <p:nvSpPr>
          <p:cNvPr id="5" name="Slide Number Placeholder 4"/>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42467377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E1502D-A185-4761-BFED-726E2A38DD38}" type="datetimeFigureOut">
              <a:rPr lang="en-US" smtClean="0"/>
              <a:t>5/14/2015</a:t>
            </a:fld>
            <a:endParaRPr lang="en-US"/>
          </a:p>
        </p:txBody>
      </p:sp>
      <p:sp>
        <p:nvSpPr>
          <p:cNvPr id="4" name="Slide Number Placeholder 3"/>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4210991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3008313" cy="990600"/>
          </a:xfr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990600"/>
            <a:ext cx="5111750" cy="4953000"/>
          </a:xfrm>
        </p:spPr>
        <p:txBody>
          <a:bodyPr/>
          <a:lstStyle>
            <a:lvl1pPr>
              <a:defRPr sz="3200">
                <a:solidFill>
                  <a:srgbClr val="A2A7AB"/>
                </a:solidFill>
              </a:defRPr>
            </a:lvl1pPr>
            <a:lvl2pPr>
              <a:defRPr sz="2800">
                <a:solidFill>
                  <a:srgbClr val="A2A7AB"/>
                </a:solidFill>
              </a:defRPr>
            </a:lvl2pPr>
            <a:lvl3pPr>
              <a:defRPr sz="2400">
                <a:solidFill>
                  <a:srgbClr val="A2A7AB"/>
                </a:solidFill>
              </a:defRPr>
            </a:lvl3pPr>
            <a:lvl4pPr>
              <a:defRPr sz="2000">
                <a:solidFill>
                  <a:srgbClr val="A2A7AB"/>
                </a:solidFill>
              </a:defRPr>
            </a:lvl4pPr>
            <a:lvl5pPr>
              <a:defRPr sz="2000">
                <a:solidFill>
                  <a:srgbClr val="A2A7AB"/>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1"/>
            <a:ext cx="3008313" cy="3886200"/>
          </a:xfrm>
        </p:spPr>
        <p:txBody>
          <a:bodyPr/>
          <a:lstStyle>
            <a:lvl1pPr marL="0" indent="0">
              <a:buNone/>
              <a:defRPr sz="1400">
                <a:solidFill>
                  <a:srgbClr val="A2A7AB"/>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6823889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A2A7AB"/>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066799"/>
            <a:ext cx="54864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solidFill>
                  <a:srgbClr val="A2A7AB"/>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dirty="0"/>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41793557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rgbClr val="A2A7AB"/>
                </a:solidFill>
              </a:defRPr>
            </a:lvl1pPr>
            <a:lvl2pPr>
              <a:defRPr>
                <a:solidFill>
                  <a:srgbClr val="A2A7AB"/>
                </a:solidFill>
              </a:defRPr>
            </a:lvl2pPr>
            <a:lvl3pPr>
              <a:defRPr>
                <a:solidFill>
                  <a:srgbClr val="A2A7AB"/>
                </a:solidFill>
              </a:defRPr>
            </a:lvl3pPr>
            <a:lvl4pPr>
              <a:defRPr>
                <a:solidFill>
                  <a:srgbClr val="A2A7AB"/>
                </a:solidFill>
              </a:defRPr>
            </a:lvl4pPr>
            <a:lvl5pPr>
              <a:defRPr>
                <a:solidFill>
                  <a:srgbClr val="A2A7A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24619520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1"/>
            <a:ext cx="2057400" cy="4953000"/>
          </a:xfrm>
        </p:spPr>
        <p:txBody>
          <a:bodyPr vert="eaVert"/>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990601"/>
            <a:ext cx="6019800" cy="4953000"/>
          </a:xfrm>
        </p:spPr>
        <p:txBody>
          <a:bodyPr vert="eaVert"/>
          <a:lstStyle>
            <a:lvl1pPr>
              <a:defRPr>
                <a:solidFill>
                  <a:srgbClr val="A2A7AB"/>
                </a:solidFill>
              </a:defRPr>
            </a:lvl1pPr>
            <a:lvl2pPr>
              <a:defRPr>
                <a:solidFill>
                  <a:srgbClr val="A2A7AB"/>
                </a:solidFill>
              </a:defRPr>
            </a:lvl2pPr>
            <a:lvl3pPr>
              <a:defRPr>
                <a:solidFill>
                  <a:srgbClr val="A2A7AB"/>
                </a:solidFill>
              </a:defRPr>
            </a:lvl3pPr>
            <a:lvl4pPr>
              <a:defRPr>
                <a:solidFill>
                  <a:srgbClr val="A2A7AB"/>
                </a:solidFill>
              </a:defRPr>
            </a:lvl4pPr>
            <a:lvl5pPr>
              <a:defRPr>
                <a:solidFill>
                  <a:srgbClr val="A2A7A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E1502D-A185-4761-BFED-726E2A38DD38}" type="datetimeFigureOut">
              <a:rPr lang="en-US" smtClean="0"/>
              <a:t>5/14/2015</a:t>
            </a:fld>
            <a:endParaRPr lang="en-US"/>
          </a:p>
        </p:txBody>
      </p:sp>
      <p:sp>
        <p:nvSpPr>
          <p:cNvPr id="6" name="Slide Number Placeholder 5"/>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3559617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E1502D-A185-4761-BFED-726E2A38DD38}" type="datetimeFigureOut">
              <a:rPr lang="en-US" smtClean="0"/>
              <a:t>5/14/2015</a:t>
            </a:fld>
            <a:endParaRPr lang="en-US"/>
          </a:p>
        </p:txBody>
      </p:sp>
      <p:sp>
        <p:nvSpPr>
          <p:cNvPr id="4" name="Slide Number Placeholder 3"/>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2487583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3008313" cy="990600"/>
          </a:xfrm>
        </p:spPr>
        <p:txBody>
          <a:bodyPr anchor="b"/>
          <a:lstStyle>
            <a:lvl1pPr algn="l">
              <a:defRPr sz="2000" b="1">
                <a:solidFill>
                  <a:srgbClr val="2B386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990600"/>
            <a:ext cx="5111750" cy="4953000"/>
          </a:xfrm>
        </p:spPr>
        <p:txBody>
          <a:bodyPr/>
          <a:lstStyle>
            <a:lvl1pPr>
              <a:defRPr sz="3200">
                <a:solidFill>
                  <a:srgbClr val="2B3864"/>
                </a:solidFill>
              </a:defRPr>
            </a:lvl1pPr>
            <a:lvl2pPr>
              <a:defRPr sz="2800">
                <a:solidFill>
                  <a:srgbClr val="2B3864"/>
                </a:solidFill>
              </a:defRPr>
            </a:lvl2pPr>
            <a:lvl3pPr>
              <a:defRPr sz="2400">
                <a:solidFill>
                  <a:srgbClr val="2B3864"/>
                </a:solidFill>
              </a:defRPr>
            </a:lvl3pPr>
            <a:lvl4pPr>
              <a:defRPr sz="2000">
                <a:solidFill>
                  <a:srgbClr val="2B3864"/>
                </a:solidFill>
              </a:defRPr>
            </a:lvl4pPr>
            <a:lvl5pPr>
              <a:defRPr sz="2000">
                <a:solidFill>
                  <a:srgbClr val="2B3864"/>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1"/>
            <a:ext cx="3008313" cy="3886200"/>
          </a:xfrm>
        </p:spPr>
        <p:txBody>
          <a:bodyPr/>
          <a:lstStyle>
            <a:lvl1pPr marL="0" indent="0">
              <a:buNone/>
              <a:defRPr sz="1400">
                <a:solidFill>
                  <a:srgbClr val="2B386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120726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2B3864"/>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066799"/>
            <a:ext cx="54864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solidFill>
                  <a:srgbClr val="2B386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1E1502D-A185-4761-BFED-726E2A38DD38}" type="datetimeFigureOut">
              <a:rPr lang="en-US" smtClean="0"/>
              <a:t>5/14/2015</a:t>
            </a:fld>
            <a:endParaRPr lang="en-US" dirty="0"/>
          </a:p>
        </p:txBody>
      </p:sp>
      <p:sp>
        <p:nvSpPr>
          <p:cNvPr id="7" name="Slide Number Placeholder 6"/>
          <p:cNvSpPr>
            <a:spLocks noGrp="1"/>
          </p:cNvSpPr>
          <p:nvPr>
            <p:ph type="sldNum" sz="quarter" idx="12"/>
          </p:nvPr>
        </p:nvSpPr>
        <p:spPr/>
        <p:txBody>
          <a:bodyPr/>
          <a:lstStyle/>
          <a:p>
            <a:fld id="{A9A2ED87-FC71-44B5-9EDE-04B9F267A4D8}" type="slidenum">
              <a:rPr lang="en-US" smtClean="0"/>
              <a:t>‹#›</a:t>
            </a:fld>
            <a:endParaRPr lang="en-US"/>
          </a:p>
        </p:txBody>
      </p:sp>
    </p:spTree>
    <p:extLst>
      <p:ext uri="{BB962C8B-B14F-4D97-AF65-F5344CB8AC3E}">
        <p14:creationId xmlns:p14="http://schemas.microsoft.com/office/powerpoint/2010/main" val="2309899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6.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7.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905000" y="228600"/>
            <a:ext cx="6858000" cy="563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267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1880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1502D-A185-4761-BFED-726E2A38DD38}" type="datetimeFigureOut">
              <a:rPr lang="en-US" smtClean="0"/>
              <a:t>5/14/2015</a:t>
            </a:fld>
            <a:endParaRPr lang="en-US" dirty="0"/>
          </a:p>
        </p:txBody>
      </p:sp>
      <p:sp>
        <p:nvSpPr>
          <p:cNvPr id="6" name="Slide Number Placeholder 5"/>
          <p:cNvSpPr>
            <a:spLocks noGrp="1"/>
          </p:cNvSpPr>
          <p:nvPr>
            <p:ph type="sldNum" sz="quarter" idx="4"/>
          </p:nvPr>
        </p:nvSpPr>
        <p:spPr>
          <a:xfrm>
            <a:off x="3962400" y="6188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A2ED87-FC71-44B5-9EDE-04B9F267A4D8}" type="slidenum">
              <a:rPr lang="en-US" smtClean="0"/>
              <a:t>‹#›</a:t>
            </a:fld>
            <a:endParaRPr lang="en-US"/>
          </a:p>
        </p:txBody>
      </p:sp>
    </p:spTree>
    <p:extLst>
      <p:ext uri="{BB962C8B-B14F-4D97-AF65-F5344CB8AC3E}">
        <p14:creationId xmlns:p14="http://schemas.microsoft.com/office/powerpoint/2010/main" val="3899925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4400" kern="1200">
          <a:solidFill>
            <a:srgbClr val="2B3864"/>
          </a:solidFill>
          <a:latin typeface="Franklin Gothic Demi Cond" panose="020B07060304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2B3864"/>
          </a:solidFill>
          <a:latin typeface="Franklin Gothic Medium Cond" panose="020B06060304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B3864"/>
          </a:solidFill>
          <a:latin typeface="Franklin Gothic Medium Cond" panose="020B06060304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2B3864"/>
          </a:solidFill>
          <a:latin typeface="Franklin Gothic Medium Cond" panose="020B06060304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2B3864"/>
          </a:solidFill>
          <a:latin typeface="Franklin Gothic Medium Cond" panose="020B06060304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2B3864"/>
          </a:solidFill>
          <a:latin typeface="Franklin Gothic Medium Cond" panose="020B06060304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905000" y="228600"/>
            <a:ext cx="6858000" cy="563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267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1880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1502D-A185-4761-BFED-726E2A38DD38}" type="datetimeFigureOut">
              <a:rPr lang="en-US" smtClean="0"/>
              <a:t>5/14/2015</a:t>
            </a:fld>
            <a:endParaRPr lang="en-US" dirty="0"/>
          </a:p>
        </p:txBody>
      </p:sp>
      <p:sp>
        <p:nvSpPr>
          <p:cNvPr id="6" name="Slide Number Placeholder 5"/>
          <p:cNvSpPr>
            <a:spLocks noGrp="1"/>
          </p:cNvSpPr>
          <p:nvPr>
            <p:ph type="sldNum" sz="quarter" idx="4"/>
          </p:nvPr>
        </p:nvSpPr>
        <p:spPr>
          <a:xfrm>
            <a:off x="3962400" y="6188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A2ED87-FC71-44B5-9EDE-04B9F267A4D8}" type="slidenum">
              <a:rPr lang="en-US" smtClean="0"/>
              <a:t>‹#›</a:t>
            </a:fld>
            <a:endParaRPr lang="en-US"/>
          </a:p>
        </p:txBody>
      </p:sp>
    </p:spTree>
    <p:extLst>
      <p:ext uri="{BB962C8B-B14F-4D97-AF65-F5344CB8AC3E}">
        <p14:creationId xmlns:p14="http://schemas.microsoft.com/office/powerpoint/2010/main" val="181919679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400" kern="1200">
          <a:solidFill>
            <a:srgbClr val="2B3864"/>
          </a:solidFill>
          <a:latin typeface="Franklin Gothic Demi Cond" panose="020B07060304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2B3864"/>
          </a:solidFill>
          <a:latin typeface="Franklin Gothic Medium Cond" panose="020B06060304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B3864"/>
          </a:solidFill>
          <a:latin typeface="Franklin Gothic Medium Cond" panose="020B06060304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2B3864"/>
          </a:solidFill>
          <a:latin typeface="Franklin Gothic Medium Cond" panose="020B06060304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2B3864"/>
          </a:solidFill>
          <a:latin typeface="Franklin Gothic Medium Cond" panose="020B06060304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2B3864"/>
          </a:solidFill>
          <a:latin typeface="Franklin Gothic Medium Cond" panose="020B06060304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905000" y="228600"/>
            <a:ext cx="6858000" cy="563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267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1880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1502D-A185-4761-BFED-726E2A38DD38}" type="datetimeFigureOut">
              <a:rPr lang="en-US" smtClean="0"/>
              <a:t>5/14/2015</a:t>
            </a:fld>
            <a:endParaRPr lang="en-US" dirty="0"/>
          </a:p>
        </p:txBody>
      </p:sp>
      <p:sp>
        <p:nvSpPr>
          <p:cNvPr id="6" name="Slide Number Placeholder 5"/>
          <p:cNvSpPr>
            <a:spLocks noGrp="1"/>
          </p:cNvSpPr>
          <p:nvPr>
            <p:ph type="sldNum" sz="quarter" idx="4"/>
          </p:nvPr>
        </p:nvSpPr>
        <p:spPr>
          <a:xfrm>
            <a:off x="3962400" y="6188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A2ED87-FC71-44B5-9EDE-04B9F267A4D8}" type="slidenum">
              <a:rPr lang="en-US" smtClean="0"/>
              <a:t>‹#›</a:t>
            </a:fld>
            <a:endParaRPr lang="en-US"/>
          </a:p>
        </p:txBody>
      </p:sp>
    </p:spTree>
    <p:extLst>
      <p:ext uri="{BB962C8B-B14F-4D97-AF65-F5344CB8AC3E}">
        <p14:creationId xmlns:p14="http://schemas.microsoft.com/office/powerpoint/2010/main" val="72707122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400" kern="1200">
          <a:solidFill>
            <a:srgbClr val="2B3864"/>
          </a:solidFill>
          <a:latin typeface="Franklin Gothic Demi Cond" panose="020B07060304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2B3864"/>
          </a:solidFill>
          <a:latin typeface="Franklin Gothic Medium Cond" panose="020B06060304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B3864"/>
          </a:solidFill>
          <a:latin typeface="Franklin Gothic Medium Cond" panose="020B06060304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2B3864"/>
          </a:solidFill>
          <a:latin typeface="Franklin Gothic Medium Cond" panose="020B06060304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2B3864"/>
          </a:solidFill>
          <a:latin typeface="Franklin Gothic Medium Cond" panose="020B06060304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2B3864"/>
          </a:solidFill>
          <a:latin typeface="Franklin Gothic Medium Cond" panose="020B06060304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905000" y="228600"/>
            <a:ext cx="6858000" cy="563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267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1880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1502D-A185-4761-BFED-726E2A38DD38}" type="datetimeFigureOut">
              <a:rPr lang="en-US" smtClean="0"/>
              <a:t>5/14/2015</a:t>
            </a:fld>
            <a:endParaRPr lang="en-US" dirty="0"/>
          </a:p>
        </p:txBody>
      </p:sp>
      <p:sp>
        <p:nvSpPr>
          <p:cNvPr id="6" name="Slide Number Placeholder 5"/>
          <p:cNvSpPr>
            <a:spLocks noGrp="1"/>
          </p:cNvSpPr>
          <p:nvPr>
            <p:ph type="sldNum" sz="quarter" idx="4"/>
          </p:nvPr>
        </p:nvSpPr>
        <p:spPr>
          <a:xfrm>
            <a:off x="3962400" y="6188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A2ED87-FC71-44B5-9EDE-04B9F267A4D8}" type="slidenum">
              <a:rPr lang="en-US" smtClean="0"/>
              <a:t>‹#›</a:t>
            </a:fld>
            <a:endParaRPr lang="en-US"/>
          </a:p>
        </p:txBody>
      </p:sp>
    </p:spTree>
    <p:extLst>
      <p:ext uri="{BB962C8B-B14F-4D97-AF65-F5344CB8AC3E}">
        <p14:creationId xmlns:p14="http://schemas.microsoft.com/office/powerpoint/2010/main" val="8527315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400" kern="1200">
          <a:solidFill>
            <a:srgbClr val="2B3864"/>
          </a:solidFill>
          <a:latin typeface="Franklin Gothic Demi Cond" panose="020B07060304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2B3864"/>
          </a:solidFill>
          <a:latin typeface="Franklin Gothic Medium Cond" panose="020B06060304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B3864"/>
          </a:solidFill>
          <a:latin typeface="Franklin Gothic Medium Cond" panose="020B06060304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2B3864"/>
          </a:solidFill>
          <a:latin typeface="Franklin Gothic Medium Cond" panose="020B06060304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2B3864"/>
          </a:solidFill>
          <a:latin typeface="Franklin Gothic Medium Cond" panose="020B06060304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2B3864"/>
          </a:solidFill>
          <a:latin typeface="Franklin Gothic Medium Cond" panose="020B06060304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905000" y="228600"/>
            <a:ext cx="6858000" cy="563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267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1880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1502D-A185-4761-BFED-726E2A38DD38}" type="datetimeFigureOut">
              <a:rPr lang="en-US" smtClean="0"/>
              <a:t>5/14/2015</a:t>
            </a:fld>
            <a:endParaRPr lang="en-US" dirty="0"/>
          </a:p>
        </p:txBody>
      </p:sp>
      <p:sp>
        <p:nvSpPr>
          <p:cNvPr id="6" name="Slide Number Placeholder 5"/>
          <p:cNvSpPr>
            <a:spLocks noGrp="1"/>
          </p:cNvSpPr>
          <p:nvPr>
            <p:ph type="sldNum" sz="quarter" idx="4"/>
          </p:nvPr>
        </p:nvSpPr>
        <p:spPr>
          <a:xfrm>
            <a:off x="3962400" y="6188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A2ED87-FC71-44B5-9EDE-04B9F267A4D8}" type="slidenum">
              <a:rPr lang="en-US" smtClean="0"/>
              <a:t>‹#›</a:t>
            </a:fld>
            <a:endParaRPr lang="en-US"/>
          </a:p>
        </p:txBody>
      </p:sp>
    </p:spTree>
    <p:extLst>
      <p:ext uri="{BB962C8B-B14F-4D97-AF65-F5344CB8AC3E}">
        <p14:creationId xmlns:p14="http://schemas.microsoft.com/office/powerpoint/2010/main" val="17161271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400" kern="1200">
          <a:solidFill>
            <a:srgbClr val="2B3864"/>
          </a:solidFill>
          <a:latin typeface="Franklin Gothic Demi Cond" panose="020B07060304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2B3864"/>
          </a:solidFill>
          <a:latin typeface="Franklin Gothic Medium Cond" panose="020B06060304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B3864"/>
          </a:solidFill>
          <a:latin typeface="Franklin Gothic Medium Cond" panose="020B06060304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2B3864"/>
          </a:solidFill>
          <a:latin typeface="Franklin Gothic Medium Cond" panose="020B06060304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2B3864"/>
          </a:solidFill>
          <a:latin typeface="Franklin Gothic Medium Cond" panose="020B06060304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2B3864"/>
          </a:solidFill>
          <a:latin typeface="Franklin Gothic Medium Cond" panose="020B06060304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905000" y="228600"/>
            <a:ext cx="6858000" cy="563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267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1880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1502D-A185-4761-BFED-726E2A38DD38}" type="datetimeFigureOut">
              <a:rPr lang="en-US" smtClean="0"/>
              <a:t>5/14/2015</a:t>
            </a:fld>
            <a:endParaRPr lang="en-US" dirty="0"/>
          </a:p>
        </p:txBody>
      </p:sp>
      <p:sp>
        <p:nvSpPr>
          <p:cNvPr id="6" name="Slide Number Placeholder 5"/>
          <p:cNvSpPr>
            <a:spLocks noGrp="1"/>
          </p:cNvSpPr>
          <p:nvPr>
            <p:ph type="sldNum" sz="quarter" idx="4"/>
          </p:nvPr>
        </p:nvSpPr>
        <p:spPr>
          <a:xfrm>
            <a:off x="3962400" y="6188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A2ED87-FC71-44B5-9EDE-04B9F267A4D8}" type="slidenum">
              <a:rPr lang="en-US" smtClean="0"/>
              <a:t>‹#›</a:t>
            </a:fld>
            <a:endParaRPr lang="en-US"/>
          </a:p>
        </p:txBody>
      </p:sp>
    </p:spTree>
    <p:extLst>
      <p:ext uri="{BB962C8B-B14F-4D97-AF65-F5344CB8AC3E}">
        <p14:creationId xmlns:p14="http://schemas.microsoft.com/office/powerpoint/2010/main" val="11863950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400" kern="1200">
          <a:solidFill>
            <a:schemeClr val="bg1"/>
          </a:solidFill>
          <a:latin typeface="Franklin Gothic Demi Cond" panose="020B07060304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Franklin Gothic Medium Cond" panose="020B06060304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Franklin Gothic Medium Cond" panose="020B06060304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Franklin Gothic Medium Cond" panose="020B06060304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Franklin Gothic Medium Cond" panose="020B06060304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Franklin Gothic Medium Cond" panose="020B06060304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mmstarry@hollandhart.com" TargetMode="External"/><Relationship Id="rId2" Type="http://schemas.openxmlformats.org/officeDocument/2006/relationships/hyperlink" Target="mailto:kcstanger@hollandhart.com" TargetMode="Externa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4800" y="1295400"/>
            <a:ext cx="8534400" cy="914400"/>
          </a:xfrm>
        </p:spPr>
        <p:txBody>
          <a:bodyPr>
            <a:normAutofit fontScale="90000"/>
          </a:bodyPr>
          <a:lstStyle/>
          <a:p>
            <a:pPr eaLnBrk="1" hangingPunct="1"/>
            <a:r>
              <a:rPr lang="en-US" altLang="en-US" dirty="0" smtClean="0"/>
              <a:t>Emergency Medical Treatment and Active Labor Act (“</a:t>
            </a:r>
            <a:r>
              <a:rPr lang="en-US" altLang="en-US" dirty="0" err="1" smtClean="0"/>
              <a:t>EMTALA</a:t>
            </a:r>
            <a:r>
              <a:rPr lang="en-US" altLang="en-US" dirty="0" smtClean="0"/>
              <a:t>”)</a:t>
            </a:r>
          </a:p>
        </p:txBody>
      </p:sp>
      <p:sp>
        <p:nvSpPr>
          <p:cNvPr id="3075" name="Rectangle 3"/>
          <p:cNvSpPr>
            <a:spLocks noGrp="1" noChangeArrowheads="1"/>
          </p:cNvSpPr>
          <p:nvPr>
            <p:ph type="subTitle" idx="1"/>
          </p:nvPr>
        </p:nvSpPr>
        <p:spPr>
          <a:xfrm>
            <a:off x="5257800" y="2667000"/>
            <a:ext cx="3581400" cy="1752600"/>
          </a:xfrm>
        </p:spPr>
        <p:txBody>
          <a:bodyPr>
            <a:normAutofit/>
          </a:bodyPr>
          <a:lstStyle/>
          <a:p>
            <a:pPr eaLnBrk="1" hangingPunct="1"/>
            <a:r>
              <a:rPr lang="en-US" altLang="en-US" sz="2800" dirty="0" smtClean="0"/>
              <a:t>Kim C. Stanger</a:t>
            </a:r>
          </a:p>
          <a:p>
            <a:pPr eaLnBrk="1" hangingPunct="1"/>
            <a:r>
              <a:rPr lang="en-US" altLang="en-US" sz="2800" dirty="0" smtClean="0"/>
              <a:t>Compliance </a:t>
            </a:r>
            <a:r>
              <a:rPr lang="en-US" altLang="en-US" sz="2800" dirty="0" err="1" smtClean="0"/>
              <a:t>Bootcamp</a:t>
            </a:r>
            <a:endParaRPr lang="en-US" altLang="en-US" sz="2800" dirty="0" smtClean="0"/>
          </a:p>
          <a:p>
            <a:pPr eaLnBrk="1" hangingPunct="1"/>
            <a:r>
              <a:rPr lang="en-US" altLang="en-US" sz="2400" dirty="0" smtClean="0"/>
              <a:t>(5-15)</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667000"/>
            <a:ext cx="4762500" cy="318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75865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eaLnBrk="1" hangingPunct="1"/>
            <a:r>
              <a:rPr lang="en-US" altLang="en-US" dirty="0" smtClean="0"/>
              <a:t>Person Is Not Already A Patient</a:t>
            </a:r>
          </a:p>
        </p:txBody>
      </p:sp>
      <p:sp>
        <p:nvSpPr>
          <p:cNvPr id="9219" name="Rectangle 3"/>
          <p:cNvSpPr>
            <a:spLocks noGrp="1" noChangeArrowheads="1"/>
          </p:cNvSpPr>
          <p:nvPr>
            <p:ph type="body" idx="1"/>
          </p:nvPr>
        </p:nvSpPr>
        <p:spPr>
          <a:xfrm>
            <a:off x="381000" y="1143000"/>
            <a:ext cx="8382000" cy="4987925"/>
          </a:xfrm>
        </p:spPr>
        <p:txBody>
          <a:bodyPr/>
          <a:lstStyle/>
          <a:p>
            <a:pPr eaLnBrk="1" hangingPunct="1"/>
            <a:r>
              <a:rPr lang="en-US" altLang="en-US" sz="2800" dirty="0" err="1" smtClean="0"/>
              <a:t>EMTALA</a:t>
            </a:r>
            <a:r>
              <a:rPr lang="en-US" altLang="en-US" sz="2800" dirty="0" smtClean="0"/>
              <a:t> does not apply to “patients” of hospital.</a:t>
            </a:r>
          </a:p>
          <a:p>
            <a:pPr lvl="1" eaLnBrk="1" hangingPunct="1"/>
            <a:r>
              <a:rPr lang="en-US" altLang="en-US" u="sng" dirty="0" smtClean="0"/>
              <a:t>Inpatients</a:t>
            </a:r>
            <a:r>
              <a:rPr lang="en-US" altLang="en-US" dirty="0" smtClean="0"/>
              <a:t>:  </a:t>
            </a:r>
            <a:r>
              <a:rPr lang="en-US" altLang="en-US" dirty="0" err="1" smtClean="0"/>
              <a:t>EMTALA</a:t>
            </a:r>
            <a:r>
              <a:rPr lang="en-US" altLang="en-US" dirty="0" smtClean="0"/>
              <a:t> ends once the person is admitted as an inpatient in good faith, i.e., admitted for bed occupancy with expectation that person will remain overnight.</a:t>
            </a:r>
          </a:p>
          <a:p>
            <a:pPr lvl="1" eaLnBrk="1" hangingPunct="1"/>
            <a:r>
              <a:rPr lang="en-US" altLang="en-US" u="sng" dirty="0" smtClean="0"/>
              <a:t>Outpatients</a:t>
            </a:r>
            <a:r>
              <a:rPr lang="en-US" altLang="en-US" dirty="0" smtClean="0"/>
              <a:t>:  </a:t>
            </a:r>
            <a:r>
              <a:rPr lang="en-US" altLang="en-US" dirty="0" err="1" smtClean="0"/>
              <a:t>EMTALA</a:t>
            </a:r>
            <a:r>
              <a:rPr lang="en-US" altLang="en-US" dirty="0" smtClean="0"/>
              <a:t> does not apply if person has begun receiving outpatient services other than emergency care.</a:t>
            </a:r>
          </a:p>
          <a:p>
            <a:pPr eaLnBrk="1" hangingPunct="1"/>
            <a:r>
              <a:rPr lang="en-US" altLang="en-US" sz="2800" dirty="0" err="1" smtClean="0"/>
              <a:t>EMTALA</a:t>
            </a:r>
            <a:r>
              <a:rPr lang="en-US" altLang="en-US" sz="2800" dirty="0" smtClean="0"/>
              <a:t> does not apply even if emergency arises after person’s admission or after outpatient services begin.</a:t>
            </a:r>
          </a:p>
          <a:p>
            <a:pPr eaLnBrk="1" hangingPunct="1">
              <a:buFont typeface="Wingdings" pitchFamily="2" charset="2"/>
              <a:buNone/>
            </a:pPr>
            <a:r>
              <a:rPr lang="en-US" altLang="en-US" sz="2000" dirty="0" smtClean="0"/>
              <a:t>(42 </a:t>
            </a:r>
            <a:r>
              <a:rPr lang="en-US" altLang="en-US" sz="2000" dirty="0" err="1" smtClean="0"/>
              <a:t>CFR</a:t>
            </a:r>
            <a:r>
              <a:rPr lang="en-US" altLang="en-US" sz="2000" dirty="0" smtClean="0"/>
              <a:t> 489.24(a)-(b), (d)(2); Interpretive Guidelines 489.24(a), (d))</a:t>
            </a:r>
          </a:p>
        </p:txBody>
      </p:sp>
    </p:spTree>
    <p:extLst>
      <p:ext uri="{BB962C8B-B14F-4D97-AF65-F5344CB8AC3E}">
        <p14:creationId xmlns:p14="http://schemas.microsoft.com/office/powerpoint/2010/main" val="2826794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Medical Screening Exam</a:t>
            </a:r>
            <a:endParaRPr lang="en-US" dirty="0"/>
          </a:p>
        </p:txBody>
      </p:sp>
      <p:sp>
        <p:nvSpPr>
          <p:cNvPr id="3" name="Content Placeholder 2"/>
          <p:cNvSpPr>
            <a:spLocks noGrp="1"/>
          </p:cNvSpPr>
          <p:nvPr>
            <p:ph idx="1"/>
          </p:nvPr>
        </p:nvSpPr>
        <p:spPr>
          <a:xfrm>
            <a:off x="457200" y="1143000"/>
            <a:ext cx="8229600" cy="4724401"/>
          </a:xfrm>
        </p:spPr>
        <p:txBody>
          <a:bodyPr/>
          <a:lstStyle/>
          <a:p>
            <a:endParaRPr lang="en-US" dirty="0"/>
          </a:p>
        </p:txBody>
      </p:sp>
      <p:sp>
        <p:nvSpPr>
          <p:cNvPr id="6" name="TextBox 5"/>
          <p:cNvSpPr txBox="1"/>
          <p:nvPr/>
        </p:nvSpPr>
        <p:spPr>
          <a:xfrm>
            <a:off x="762000" y="2762071"/>
            <a:ext cx="1676400" cy="1200329"/>
          </a:xfrm>
          <a:prstGeom prst="rect">
            <a:avLst/>
          </a:prstGeom>
          <a:noFill/>
        </p:spPr>
        <p:txBody>
          <a:bodyPr wrap="square" rtlCol="0">
            <a:spAutoFit/>
          </a:bodyPr>
          <a:lstStyle/>
          <a:p>
            <a:pPr algn="ctr"/>
            <a:r>
              <a:rPr lang="en-US" sz="2400" dirty="0" smtClean="0">
                <a:solidFill>
                  <a:schemeClr val="tx2">
                    <a:lumMod val="50000"/>
                  </a:schemeClr>
                </a:solidFill>
                <a:latin typeface="Franklin Gothic Medium Cond" panose="020B0606030402020204" pitchFamily="34" charset="0"/>
              </a:rPr>
              <a:t>Medical Screening Exam</a:t>
            </a:r>
            <a:endParaRPr lang="en-US" sz="2400" dirty="0">
              <a:solidFill>
                <a:schemeClr val="tx2">
                  <a:lumMod val="50000"/>
                </a:schemeClr>
              </a:solidFill>
              <a:latin typeface="Franklin Gothic Medium Cond" panose="020B0606030402020204" pitchFamily="34" charset="0"/>
            </a:endParaRPr>
          </a:p>
        </p:txBody>
      </p:sp>
      <p:cxnSp>
        <p:nvCxnSpPr>
          <p:cNvPr id="8" name="Straight Arrow Connector 7"/>
          <p:cNvCxnSpPr/>
          <p:nvPr/>
        </p:nvCxnSpPr>
        <p:spPr>
          <a:xfrm flipV="1">
            <a:off x="2362200" y="2438400"/>
            <a:ext cx="1219200" cy="914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362200" y="3352800"/>
            <a:ext cx="1219200" cy="88386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505200" y="1524000"/>
            <a:ext cx="1600200" cy="1569660"/>
          </a:xfrm>
          <a:prstGeom prst="rect">
            <a:avLst/>
          </a:prstGeom>
          <a:noFill/>
        </p:spPr>
        <p:txBody>
          <a:bodyPr wrap="square" rtlCol="0">
            <a:spAutoFit/>
          </a:bodyPr>
          <a:lstStyle/>
          <a:p>
            <a:pPr algn="ctr"/>
            <a:r>
              <a:rPr lang="en-US" sz="2400" dirty="0" smtClean="0">
                <a:solidFill>
                  <a:srgbClr val="00B050"/>
                </a:solidFill>
                <a:latin typeface="Franklin Gothic Medium Cond" panose="020B0606030402020204" pitchFamily="34" charset="0"/>
              </a:rPr>
              <a:t>No Emergency Medical Condition</a:t>
            </a:r>
            <a:endParaRPr lang="en-US" sz="2400" dirty="0">
              <a:solidFill>
                <a:srgbClr val="00B050"/>
              </a:solidFill>
              <a:latin typeface="Franklin Gothic Medium Cond" panose="020B0606030402020204" pitchFamily="34" charset="0"/>
            </a:endParaRPr>
          </a:p>
        </p:txBody>
      </p:sp>
      <p:sp>
        <p:nvSpPr>
          <p:cNvPr id="12" name="TextBox 11"/>
          <p:cNvSpPr txBox="1"/>
          <p:nvPr/>
        </p:nvSpPr>
        <p:spPr>
          <a:xfrm>
            <a:off x="3581400" y="3611940"/>
            <a:ext cx="1524000" cy="1569660"/>
          </a:xfrm>
          <a:prstGeom prst="rect">
            <a:avLst/>
          </a:prstGeom>
          <a:noFill/>
        </p:spPr>
        <p:txBody>
          <a:bodyPr wrap="square" rtlCol="0">
            <a:spAutoFit/>
          </a:bodyPr>
          <a:lstStyle/>
          <a:p>
            <a:pPr algn="ctr"/>
            <a:r>
              <a:rPr lang="en-US" sz="2400" dirty="0" smtClean="0">
                <a:solidFill>
                  <a:srgbClr val="C00000"/>
                </a:solidFill>
                <a:latin typeface="Franklin Gothic Medium Cond" panose="020B0606030402020204" pitchFamily="34" charset="0"/>
              </a:rPr>
              <a:t>Yes Emergency Medical Condition</a:t>
            </a:r>
            <a:endParaRPr lang="en-US" sz="2400" dirty="0">
              <a:solidFill>
                <a:srgbClr val="C00000"/>
              </a:solidFill>
              <a:latin typeface="Franklin Gothic Medium Cond" panose="020B0606030402020204" pitchFamily="34" charset="0"/>
            </a:endParaRPr>
          </a:p>
        </p:txBody>
      </p:sp>
      <p:cxnSp>
        <p:nvCxnSpPr>
          <p:cNvPr id="13" name="Straight Arrow Connector 12"/>
          <p:cNvCxnSpPr/>
          <p:nvPr/>
        </p:nvCxnSpPr>
        <p:spPr>
          <a:xfrm flipV="1">
            <a:off x="5105400" y="1587174"/>
            <a:ext cx="1219200" cy="914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105400" y="4648200"/>
            <a:ext cx="1143000" cy="838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105400" y="3733800"/>
            <a:ext cx="1219200" cy="914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248400" y="990600"/>
            <a:ext cx="1978152" cy="1569660"/>
          </a:xfrm>
          <a:prstGeom prst="rect">
            <a:avLst/>
          </a:prstGeom>
          <a:noFill/>
        </p:spPr>
        <p:txBody>
          <a:bodyPr wrap="square" rtlCol="0">
            <a:spAutoFit/>
          </a:bodyPr>
          <a:lstStyle/>
          <a:p>
            <a:pPr algn="ctr"/>
            <a:r>
              <a:rPr lang="en-US" sz="2400" dirty="0" err="1" smtClean="0">
                <a:solidFill>
                  <a:srgbClr val="00B050"/>
                </a:solidFill>
                <a:latin typeface="Franklin Gothic Medium Cond" panose="020B0606030402020204" pitchFamily="34" charset="0"/>
              </a:rPr>
              <a:t>EMTALA</a:t>
            </a:r>
            <a:r>
              <a:rPr lang="en-US" sz="2400" dirty="0" smtClean="0">
                <a:solidFill>
                  <a:srgbClr val="00B050"/>
                </a:solidFill>
                <a:latin typeface="Franklin Gothic Medium Cond" panose="020B0606030402020204" pitchFamily="34" charset="0"/>
              </a:rPr>
              <a:t> Ends; </a:t>
            </a:r>
          </a:p>
          <a:p>
            <a:pPr algn="ctr"/>
            <a:r>
              <a:rPr lang="en-US" sz="2400" dirty="0" smtClean="0">
                <a:solidFill>
                  <a:srgbClr val="00B050"/>
                </a:solidFill>
                <a:latin typeface="Franklin Gothic Medium Cond" panose="020B0606030402020204" pitchFamily="34" charset="0"/>
              </a:rPr>
              <a:t>May transfer or discharge the patient</a:t>
            </a:r>
            <a:endParaRPr lang="en-US" sz="2400" dirty="0">
              <a:solidFill>
                <a:srgbClr val="00B050"/>
              </a:solidFill>
              <a:latin typeface="Franklin Gothic Medium Cond" panose="020B0606030402020204" pitchFamily="34" charset="0"/>
            </a:endParaRPr>
          </a:p>
        </p:txBody>
      </p:sp>
      <p:sp>
        <p:nvSpPr>
          <p:cNvPr id="18" name="TextBox 17"/>
          <p:cNvSpPr txBox="1"/>
          <p:nvPr/>
        </p:nvSpPr>
        <p:spPr>
          <a:xfrm>
            <a:off x="6096000" y="3360003"/>
            <a:ext cx="1979676" cy="830997"/>
          </a:xfrm>
          <a:prstGeom prst="rect">
            <a:avLst/>
          </a:prstGeom>
          <a:noFill/>
        </p:spPr>
        <p:txBody>
          <a:bodyPr wrap="square" rtlCol="0">
            <a:spAutoFit/>
          </a:bodyPr>
          <a:lstStyle/>
          <a:p>
            <a:pPr algn="ctr"/>
            <a:r>
              <a:rPr lang="en-US" sz="2400" dirty="0" smtClean="0">
                <a:solidFill>
                  <a:srgbClr val="C00000"/>
                </a:solidFill>
                <a:latin typeface="Franklin Gothic Medium Cond" panose="020B0606030402020204" pitchFamily="34" charset="0"/>
              </a:rPr>
              <a:t>Stabilizing Treatment</a:t>
            </a:r>
            <a:endParaRPr lang="en-US" sz="2400" dirty="0">
              <a:solidFill>
                <a:srgbClr val="C00000"/>
              </a:solidFill>
              <a:latin typeface="Franklin Gothic Medium Cond" panose="020B0606030402020204" pitchFamily="34" charset="0"/>
            </a:endParaRPr>
          </a:p>
        </p:txBody>
      </p:sp>
      <p:sp>
        <p:nvSpPr>
          <p:cNvPr id="21" name="TextBox 20"/>
          <p:cNvSpPr txBox="1"/>
          <p:nvPr/>
        </p:nvSpPr>
        <p:spPr>
          <a:xfrm>
            <a:off x="5943600" y="4884003"/>
            <a:ext cx="2286000" cy="830997"/>
          </a:xfrm>
          <a:prstGeom prst="rect">
            <a:avLst/>
          </a:prstGeom>
          <a:noFill/>
        </p:spPr>
        <p:txBody>
          <a:bodyPr wrap="square" rtlCol="0">
            <a:spAutoFit/>
          </a:bodyPr>
          <a:lstStyle/>
          <a:p>
            <a:pPr algn="ctr"/>
            <a:r>
              <a:rPr lang="en-US" sz="2400" dirty="0" smtClean="0">
                <a:solidFill>
                  <a:srgbClr val="C00000"/>
                </a:solidFill>
                <a:latin typeface="Franklin Gothic Medium Cond" panose="020B0606030402020204" pitchFamily="34" charset="0"/>
              </a:rPr>
              <a:t>Appropriate Transfer</a:t>
            </a:r>
            <a:endParaRPr lang="en-US" sz="2400" dirty="0">
              <a:solidFill>
                <a:srgbClr val="C00000"/>
              </a:solidFill>
              <a:latin typeface="Franklin Gothic Medium Cond" panose="020B0606030402020204" pitchFamily="34" charset="0"/>
            </a:endParaRPr>
          </a:p>
        </p:txBody>
      </p:sp>
    </p:spTree>
    <p:extLst>
      <p:ext uri="{BB962C8B-B14F-4D97-AF65-F5344CB8AC3E}">
        <p14:creationId xmlns:p14="http://schemas.microsoft.com/office/powerpoint/2010/main" val="3456963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fontScale="90000"/>
          </a:bodyPr>
          <a:lstStyle/>
          <a:p>
            <a:r>
              <a:rPr lang="en-US" smtClean="0"/>
              <a:t>Medical Screening Exam</a:t>
            </a:r>
          </a:p>
        </p:txBody>
      </p:sp>
      <p:sp>
        <p:nvSpPr>
          <p:cNvPr id="21507" name="Content Placeholder 2"/>
          <p:cNvSpPr>
            <a:spLocks noGrp="1"/>
          </p:cNvSpPr>
          <p:nvPr>
            <p:ph idx="1"/>
          </p:nvPr>
        </p:nvSpPr>
        <p:spPr/>
        <p:txBody>
          <a:bodyPr/>
          <a:lstStyle/>
          <a:p>
            <a:endParaRPr lang="en-US" smtClean="0"/>
          </a:p>
        </p:txBody>
      </p:sp>
      <p:pic>
        <p:nvPicPr>
          <p:cNvPr id="21508" name="Picture 4" descr="http://media.commercialappeal.com/media/img/photos/2010/08/22/23emergency_t607.jpeg"/>
          <p:cNvPicPr>
            <a:picLocks noChangeAspect="1" noChangeArrowheads="1"/>
          </p:cNvPicPr>
          <p:nvPr/>
        </p:nvPicPr>
        <p:blipFill>
          <a:blip r:embed="rId2" cstate="print"/>
          <a:srcRect/>
          <a:stretch>
            <a:fillRect/>
          </a:stretch>
        </p:blipFill>
        <p:spPr bwMode="auto">
          <a:xfrm>
            <a:off x="1119188" y="990600"/>
            <a:ext cx="6943044" cy="4953000"/>
          </a:xfrm>
          <a:prstGeom prst="rect">
            <a:avLst/>
          </a:prstGeom>
          <a:noFill/>
          <a:ln w="9525">
            <a:noFill/>
            <a:miter lim="800000"/>
            <a:headEnd/>
            <a:tailEnd/>
          </a:ln>
        </p:spPr>
      </p:pic>
    </p:spTree>
    <p:extLst>
      <p:ext uri="{BB962C8B-B14F-4D97-AF65-F5344CB8AC3E}">
        <p14:creationId xmlns:p14="http://schemas.microsoft.com/office/powerpoint/2010/main" val="3794409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eaLnBrk="1" hangingPunct="1"/>
            <a:r>
              <a:rPr lang="en-US" altLang="en-US" smtClean="0"/>
              <a:t>Medical Screening Exam</a:t>
            </a:r>
          </a:p>
        </p:txBody>
      </p:sp>
      <p:sp>
        <p:nvSpPr>
          <p:cNvPr id="10243" name="Rectangle 4"/>
          <p:cNvSpPr>
            <a:spLocks noGrp="1" noChangeArrowheads="1"/>
          </p:cNvSpPr>
          <p:nvPr>
            <p:ph type="body" idx="1"/>
          </p:nvPr>
        </p:nvSpPr>
        <p:spPr>
          <a:xfrm>
            <a:off x="304800" y="990600"/>
            <a:ext cx="8534400" cy="5029200"/>
          </a:xfrm>
        </p:spPr>
        <p:txBody>
          <a:bodyPr>
            <a:normAutofit lnSpcReduction="10000"/>
          </a:bodyPr>
          <a:lstStyle/>
          <a:p>
            <a:pPr eaLnBrk="1" hangingPunct="1">
              <a:buFont typeface="Wingdings" pitchFamily="2" charset="2"/>
              <a:buNone/>
            </a:pPr>
            <a:r>
              <a:rPr lang="en-US" altLang="en-US" sz="2800" dirty="0" smtClean="0"/>
              <a:t>Appropriate medical screening exam =</a:t>
            </a:r>
          </a:p>
          <a:p>
            <a:pPr eaLnBrk="1" hangingPunct="1"/>
            <a:r>
              <a:rPr lang="en-US" altLang="en-US" sz="2400" dirty="0" smtClean="0"/>
              <a:t>Performed by qualified medical personnel (“</a:t>
            </a:r>
            <a:r>
              <a:rPr lang="en-US" altLang="en-US" sz="2400" dirty="0" err="1" smtClean="0"/>
              <a:t>QMP</a:t>
            </a:r>
            <a:r>
              <a:rPr lang="en-US" altLang="en-US" sz="2400" dirty="0" smtClean="0"/>
              <a:t>”).</a:t>
            </a:r>
          </a:p>
          <a:p>
            <a:pPr lvl="1" eaLnBrk="1" hangingPunct="1"/>
            <a:r>
              <a:rPr lang="en-US" altLang="en-US" sz="2400" dirty="0" smtClean="0"/>
              <a:t>Identified in documents approved by governing body.</a:t>
            </a:r>
          </a:p>
          <a:p>
            <a:pPr lvl="1" eaLnBrk="1" hangingPunct="1"/>
            <a:r>
              <a:rPr lang="en-US" altLang="en-US" sz="2400" dirty="0" smtClean="0"/>
              <a:t>Competent to perform exam.</a:t>
            </a:r>
          </a:p>
          <a:p>
            <a:pPr lvl="1" eaLnBrk="1" hangingPunct="1"/>
            <a:r>
              <a:rPr lang="en-US" altLang="en-US" sz="2400" dirty="0" smtClean="0"/>
              <a:t>Privileged to perform exam.</a:t>
            </a:r>
          </a:p>
          <a:p>
            <a:pPr eaLnBrk="1" hangingPunct="1"/>
            <a:r>
              <a:rPr lang="en-US" altLang="en-US" sz="2400" dirty="0" smtClean="0"/>
              <a:t>Applied in non-discriminatory manner.</a:t>
            </a:r>
          </a:p>
          <a:p>
            <a:pPr lvl="1" eaLnBrk="1" hangingPunct="1"/>
            <a:r>
              <a:rPr lang="en-US" altLang="en-US" sz="2400" dirty="0" smtClean="0"/>
              <a:t>Does not differ based on payment status, condition, race, national origin, disability, etc.</a:t>
            </a:r>
          </a:p>
          <a:p>
            <a:pPr eaLnBrk="1" hangingPunct="1"/>
            <a:r>
              <a:rPr lang="en-US" altLang="en-US" sz="2400" dirty="0" smtClean="0"/>
              <a:t>Sufficient to allow </a:t>
            </a:r>
            <a:r>
              <a:rPr lang="en-US" altLang="en-US" sz="2400" dirty="0" err="1" smtClean="0"/>
              <a:t>QMP</a:t>
            </a:r>
            <a:r>
              <a:rPr lang="en-US" altLang="en-US" sz="2400" dirty="0" smtClean="0"/>
              <a:t> to determine, with reasonable clinical confidence, whether emergency condition exists.</a:t>
            </a:r>
          </a:p>
          <a:p>
            <a:pPr lvl="1" eaLnBrk="1" hangingPunct="1"/>
            <a:r>
              <a:rPr lang="en-US" altLang="en-US" sz="2400" dirty="0" smtClean="0"/>
              <a:t>Depends on presenting signs and symptoms, and hospital’s capabilities, including on-call physicians.</a:t>
            </a:r>
          </a:p>
          <a:p>
            <a:pPr eaLnBrk="1" hangingPunct="1">
              <a:buFont typeface="Wingdings" pitchFamily="2" charset="2"/>
              <a:buNone/>
            </a:pPr>
            <a:r>
              <a:rPr lang="en-US" altLang="en-US" sz="2000" dirty="0" smtClean="0"/>
              <a:t>(Interpretive Guidelines 489.24(a), (e))</a:t>
            </a:r>
          </a:p>
          <a:p>
            <a:pPr eaLnBrk="1" hangingPunct="1"/>
            <a:endParaRPr lang="en-US" altLang="en-US" sz="2400" dirty="0" smtClean="0"/>
          </a:p>
        </p:txBody>
      </p:sp>
    </p:spTree>
    <p:extLst>
      <p:ext uri="{BB962C8B-B14F-4D97-AF65-F5344CB8AC3E}">
        <p14:creationId xmlns:p14="http://schemas.microsoft.com/office/powerpoint/2010/main" val="34162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eaLnBrk="1" hangingPunct="1"/>
            <a:r>
              <a:rPr lang="en-US" altLang="en-US" dirty="0" smtClean="0"/>
              <a:t>Medical Screening Exam</a:t>
            </a:r>
          </a:p>
        </p:txBody>
      </p:sp>
      <p:sp>
        <p:nvSpPr>
          <p:cNvPr id="11267" name="Rectangle 3"/>
          <p:cNvSpPr>
            <a:spLocks noGrp="1" noChangeArrowheads="1"/>
          </p:cNvSpPr>
          <p:nvPr>
            <p:ph type="body" idx="1"/>
          </p:nvPr>
        </p:nvSpPr>
        <p:spPr>
          <a:xfrm>
            <a:off x="457200" y="1066800"/>
            <a:ext cx="8229600" cy="5029200"/>
          </a:xfrm>
        </p:spPr>
        <p:txBody>
          <a:bodyPr>
            <a:normAutofit fontScale="92500" lnSpcReduction="20000"/>
          </a:bodyPr>
          <a:lstStyle/>
          <a:p>
            <a:pPr eaLnBrk="1" hangingPunct="1"/>
            <a:r>
              <a:rPr lang="en-US" altLang="en-US" sz="3000" dirty="0" smtClean="0"/>
              <a:t>Screening exam is ongoing process, not isolated event.</a:t>
            </a:r>
          </a:p>
          <a:p>
            <a:pPr lvl="1" eaLnBrk="1" hangingPunct="1"/>
            <a:r>
              <a:rPr lang="en-US" altLang="en-US" sz="3000" dirty="0" smtClean="0"/>
              <a:t>Begins with triage but goes beyond triage.</a:t>
            </a:r>
          </a:p>
          <a:p>
            <a:pPr lvl="1" eaLnBrk="1" hangingPunct="1"/>
            <a:r>
              <a:rPr lang="en-US" altLang="en-US" sz="3000" dirty="0" smtClean="0"/>
              <a:t>Continues until stabilized, admitted or transferred.</a:t>
            </a:r>
          </a:p>
          <a:p>
            <a:pPr eaLnBrk="1" hangingPunct="1"/>
            <a:r>
              <a:rPr lang="en-US" altLang="en-US" sz="3000" dirty="0" smtClean="0"/>
              <a:t>Should normally include—</a:t>
            </a:r>
          </a:p>
          <a:p>
            <a:pPr lvl="1" eaLnBrk="1" hangingPunct="1"/>
            <a:r>
              <a:rPr lang="en-US" altLang="en-US" sz="3000" dirty="0" smtClean="0"/>
              <a:t>Vital signs.</a:t>
            </a:r>
          </a:p>
          <a:p>
            <a:pPr lvl="1" eaLnBrk="1" hangingPunct="1"/>
            <a:r>
              <a:rPr lang="en-US" altLang="en-US" sz="3000" dirty="0" smtClean="0"/>
              <a:t>History.</a:t>
            </a:r>
          </a:p>
          <a:p>
            <a:pPr lvl="1" eaLnBrk="1" hangingPunct="1"/>
            <a:r>
              <a:rPr lang="en-US" altLang="en-US" sz="3000" dirty="0" smtClean="0"/>
              <a:t>Documented physical exam of involved area or system.</a:t>
            </a:r>
          </a:p>
          <a:p>
            <a:pPr lvl="1" eaLnBrk="1" hangingPunct="1"/>
            <a:r>
              <a:rPr lang="en-US" altLang="en-US" sz="3000" dirty="0" smtClean="0"/>
              <a:t>If needed, ancillary tests and specialists available through hospital, e.g., lab tests, diagnostic tests and procedures, CT scans or other imaging services, etc.</a:t>
            </a:r>
          </a:p>
          <a:p>
            <a:pPr lvl="1" eaLnBrk="1" hangingPunct="1"/>
            <a:r>
              <a:rPr lang="en-US" altLang="en-US" sz="3000" dirty="0" smtClean="0"/>
              <a:t>Continued monitoring.</a:t>
            </a:r>
          </a:p>
          <a:p>
            <a:pPr eaLnBrk="1" hangingPunct="1">
              <a:buFont typeface="Wingdings" pitchFamily="2" charset="2"/>
              <a:buNone/>
            </a:pPr>
            <a:r>
              <a:rPr lang="en-US" altLang="en-US" sz="2000" dirty="0" smtClean="0"/>
              <a:t>(Interpretive Guidelines 489.24(a))</a:t>
            </a:r>
          </a:p>
          <a:p>
            <a:pPr eaLnBrk="1" hangingPunct="1"/>
            <a:endParaRPr lang="en-US" altLang="en-US" sz="2400" dirty="0" smtClean="0"/>
          </a:p>
        </p:txBody>
      </p:sp>
    </p:spTree>
    <p:extLst>
      <p:ext uri="{BB962C8B-B14F-4D97-AF65-F5344CB8AC3E}">
        <p14:creationId xmlns:p14="http://schemas.microsoft.com/office/powerpoint/2010/main" val="3712822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828800" y="228600"/>
            <a:ext cx="6324600" cy="560388"/>
          </a:xfrm>
        </p:spPr>
        <p:txBody>
          <a:bodyPr>
            <a:normAutofit fontScale="90000"/>
          </a:bodyPr>
          <a:lstStyle/>
          <a:p>
            <a:pPr eaLnBrk="1" hangingPunct="1"/>
            <a:r>
              <a:rPr lang="en-US" altLang="en-US" dirty="0" smtClean="0"/>
              <a:t>Medical Screening Exam</a:t>
            </a:r>
          </a:p>
        </p:txBody>
      </p:sp>
      <p:sp>
        <p:nvSpPr>
          <p:cNvPr id="12291" name="Rectangle 3"/>
          <p:cNvSpPr>
            <a:spLocks noGrp="1" noChangeArrowheads="1"/>
          </p:cNvSpPr>
          <p:nvPr>
            <p:ph type="body" idx="1"/>
          </p:nvPr>
        </p:nvSpPr>
        <p:spPr>
          <a:xfrm>
            <a:off x="76200" y="1066800"/>
            <a:ext cx="4189413" cy="4530725"/>
          </a:xfrm>
        </p:spPr>
        <p:txBody>
          <a:bodyPr/>
          <a:lstStyle/>
          <a:p>
            <a:pPr algn="ctr" eaLnBrk="1" hangingPunct="1">
              <a:buClr>
                <a:schemeClr val="tx1"/>
              </a:buClr>
              <a:buFont typeface="Wingdings" pitchFamily="2" charset="2"/>
              <a:buNone/>
            </a:pPr>
            <a:endParaRPr lang="en-US" altLang="en-US" sz="3200" dirty="0" smtClean="0">
              <a:solidFill>
                <a:srgbClr val="C00000"/>
              </a:solidFill>
            </a:endParaRPr>
          </a:p>
          <a:p>
            <a:pPr algn="ctr" eaLnBrk="1" hangingPunct="1">
              <a:buClr>
                <a:schemeClr val="tx1"/>
              </a:buClr>
              <a:buFont typeface="Wingdings" pitchFamily="2" charset="2"/>
              <a:buNone/>
            </a:pPr>
            <a:r>
              <a:rPr lang="en-US" altLang="en-US" sz="4000" i="1" dirty="0" smtClean="0">
                <a:solidFill>
                  <a:srgbClr val="C00000"/>
                </a:solidFill>
              </a:rPr>
              <a:t>If it’s not in </a:t>
            </a:r>
          </a:p>
          <a:p>
            <a:pPr algn="ctr" eaLnBrk="1" hangingPunct="1">
              <a:buClr>
                <a:schemeClr val="tx1"/>
              </a:buClr>
              <a:buFont typeface="Wingdings" pitchFamily="2" charset="2"/>
              <a:buNone/>
            </a:pPr>
            <a:r>
              <a:rPr lang="en-US" altLang="en-US" sz="4000" i="1" dirty="0" smtClean="0">
                <a:solidFill>
                  <a:srgbClr val="C00000"/>
                </a:solidFill>
              </a:rPr>
              <a:t>the chart, </a:t>
            </a:r>
          </a:p>
          <a:p>
            <a:pPr algn="ctr" eaLnBrk="1" hangingPunct="1">
              <a:buClr>
                <a:schemeClr val="tx1"/>
              </a:buClr>
              <a:buFont typeface="Wingdings" pitchFamily="2" charset="2"/>
              <a:buNone/>
            </a:pPr>
            <a:r>
              <a:rPr lang="en-US" altLang="en-US" sz="4000" i="1" dirty="0" smtClean="0">
                <a:solidFill>
                  <a:srgbClr val="C00000"/>
                </a:solidFill>
              </a:rPr>
              <a:t>it didn’t happen.</a:t>
            </a:r>
            <a:endParaRPr lang="en-US" altLang="en-US" sz="3600" dirty="0" smtClean="0">
              <a:solidFill>
                <a:srgbClr val="C00000"/>
              </a:solidFill>
            </a:endParaRPr>
          </a:p>
        </p:txBody>
      </p:sp>
      <p:pic>
        <p:nvPicPr>
          <p:cNvPr id="12292" name="Picture 5" descr="MPj0305694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838200"/>
            <a:ext cx="5257800" cy="5214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93544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868424" y="228600"/>
            <a:ext cx="7239000" cy="560388"/>
          </a:xfrm>
        </p:spPr>
        <p:txBody>
          <a:bodyPr>
            <a:normAutofit fontScale="90000"/>
          </a:bodyPr>
          <a:lstStyle/>
          <a:p>
            <a:pPr eaLnBrk="1" hangingPunct="1"/>
            <a:r>
              <a:rPr lang="en-US" altLang="en-US" dirty="0" smtClean="0"/>
              <a:t>Emergency Medical Condition</a:t>
            </a:r>
          </a:p>
        </p:txBody>
      </p:sp>
      <p:sp>
        <p:nvSpPr>
          <p:cNvPr id="13315" name="Rectangle 3"/>
          <p:cNvSpPr>
            <a:spLocks noGrp="1" noChangeArrowheads="1"/>
          </p:cNvSpPr>
          <p:nvPr>
            <p:ph type="body" idx="1"/>
          </p:nvPr>
        </p:nvSpPr>
        <p:spPr>
          <a:xfrm>
            <a:off x="381000" y="1143000"/>
            <a:ext cx="8305800" cy="5334000"/>
          </a:xfrm>
        </p:spPr>
        <p:txBody>
          <a:bodyPr>
            <a:normAutofit fontScale="77500" lnSpcReduction="20000"/>
          </a:bodyPr>
          <a:lstStyle/>
          <a:p>
            <a:pPr eaLnBrk="1" hangingPunct="1">
              <a:lnSpc>
                <a:spcPct val="90000"/>
              </a:lnSpc>
            </a:pPr>
            <a:r>
              <a:rPr lang="en-US" altLang="en-US" sz="3600" dirty="0" smtClean="0"/>
              <a:t>A medical condition manifesting itself by acute symptoms of sufficient severity (including severe pain, psychiatric disturbances, and/or substance abuse) such that the absence of immediate medical attention could reasonably be expected to result in</a:t>
            </a:r>
          </a:p>
          <a:p>
            <a:pPr lvl="1" eaLnBrk="1" hangingPunct="1">
              <a:lnSpc>
                <a:spcPct val="90000"/>
              </a:lnSpc>
            </a:pPr>
            <a:r>
              <a:rPr lang="en-US" altLang="en-US" sz="3400" dirty="0" smtClean="0"/>
              <a:t>Placing the individual’s health in serious jeopardy;</a:t>
            </a:r>
          </a:p>
          <a:p>
            <a:pPr lvl="1" eaLnBrk="1" hangingPunct="1">
              <a:lnSpc>
                <a:spcPct val="90000"/>
              </a:lnSpc>
            </a:pPr>
            <a:r>
              <a:rPr lang="en-US" altLang="en-US" sz="3400" dirty="0" smtClean="0"/>
              <a:t>Serious impairment to bodily functions; or</a:t>
            </a:r>
          </a:p>
          <a:p>
            <a:pPr lvl="1" eaLnBrk="1" hangingPunct="1">
              <a:lnSpc>
                <a:spcPct val="90000"/>
              </a:lnSpc>
            </a:pPr>
            <a:r>
              <a:rPr lang="en-US" altLang="en-US" sz="3400" dirty="0" smtClean="0"/>
              <a:t>Serious dysfunction of any bodily organ or part.</a:t>
            </a:r>
          </a:p>
          <a:p>
            <a:pPr>
              <a:lnSpc>
                <a:spcPct val="90000"/>
              </a:lnSpc>
            </a:pPr>
            <a:r>
              <a:rPr lang="en-US" altLang="en-US" sz="3600" dirty="0" smtClean="0"/>
              <a:t>With </a:t>
            </a:r>
            <a:r>
              <a:rPr lang="en-US" altLang="en-US" sz="3600" dirty="0"/>
              <a:t>respect to a pregnant woman who is having contractions</a:t>
            </a:r>
            <a:r>
              <a:rPr lang="en-US" altLang="en-US" sz="3600" dirty="0" smtClean="0"/>
              <a:t>—</a:t>
            </a:r>
            <a:endParaRPr lang="en-US" altLang="en-US" sz="3600" dirty="0"/>
          </a:p>
          <a:p>
            <a:pPr lvl="1">
              <a:lnSpc>
                <a:spcPct val="90000"/>
              </a:lnSpc>
            </a:pPr>
            <a:r>
              <a:rPr lang="en-US" altLang="en-US" sz="3400" dirty="0" smtClean="0"/>
              <a:t>That </a:t>
            </a:r>
            <a:r>
              <a:rPr lang="en-US" altLang="en-US" sz="3400" dirty="0"/>
              <a:t>there is inadequate time to effect a safe transfer to another hospital before delivery; </a:t>
            </a:r>
            <a:r>
              <a:rPr lang="en-US" altLang="en-US" sz="3400" dirty="0" smtClean="0"/>
              <a:t>or</a:t>
            </a:r>
            <a:endParaRPr lang="en-US" altLang="en-US" sz="3400" dirty="0"/>
          </a:p>
          <a:p>
            <a:pPr lvl="1">
              <a:lnSpc>
                <a:spcPct val="90000"/>
              </a:lnSpc>
            </a:pPr>
            <a:r>
              <a:rPr lang="en-US" altLang="en-US" sz="3400" dirty="0" smtClean="0"/>
              <a:t>That </a:t>
            </a:r>
            <a:r>
              <a:rPr lang="en-US" altLang="en-US" sz="3400" dirty="0"/>
              <a:t>transfer may pose a threat to the health or safety of the woman or the unborn child</a:t>
            </a:r>
            <a:r>
              <a:rPr lang="en-US" altLang="en-US" sz="3400" dirty="0" smtClean="0"/>
              <a:t>.</a:t>
            </a:r>
          </a:p>
          <a:p>
            <a:pPr eaLnBrk="1" hangingPunct="1">
              <a:lnSpc>
                <a:spcPct val="90000"/>
              </a:lnSpc>
              <a:buFont typeface="Wingdings" pitchFamily="2" charset="2"/>
              <a:buNone/>
            </a:pPr>
            <a:r>
              <a:rPr lang="en-US" altLang="en-US" sz="2600" dirty="0" smtClean="0"/>
              <a:t>(42 </a:t>
            </a:r>
            <a:r>
              <a:rPr lang="en-US" altLang="en-US" sz="2600" dirty="0" err="1" smtClean="0"/>
              <a:t>CFR</a:t>
            </a:r>
            <a:r>
              <a:rPr lang="en-US" altLang="en-US" sz="2600" dirty="0" smtClean="0"/>
              <a:t> 489.24(b))</a:t>
            </a:r>
          </a:p>
        </p:txBody>
      </p:sp>
    </p:spTree>
    <p:extLst>
      <p:ext uri="{BB962C8B-B14F-4D97-AF65-F5344CB8AC3E}">
        <p14:creationId xmlns:p14="http://schemas.microsoft.com/office/powerpoint/2010/main" val="3257055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Medical Screening Exam</a:t>
            </a:r>
            <a:endParaRPr lang="en-US" dirty="0"/>
          </a:p>
        </p:txBody>
      </p:sp>
      <p:sp>
        <p:nvSpPr>
          <p:cNvPr id="3" name="Content Placeholder 2"/>
          <p:cNvSpPr>
            <a:spLocks noGrp="1"/>
          </p:cNvSpPr>
          <p:nvPr>
            <p:ph idx="1"/>
          </p:nvPr>
        </p:nvSpPr>
        <p:spPr>
          <a:xfrm>
            <a:off x="457200" y="1143000"/>
            <a:ext cx="8229600" cy="4724401"/>
          </a:xfrm>
        </p:spPr>
        <p:txBody>
          <a:bodyPr/>
          <a:lstStyle/>
          <a:p>
            <a:endParaRPr lang="en-US" dirty="0"/>
          </a:p>
        </p:txBody>
      </p:sp>
      <p:sp>
        <p:nvSpPr>
          <p:cNvPr id="6" name="TextBox 5"/>
          <p:cNvSpPr txBox="1"/>
          <p:nvPr/>
        </p:nvSpPr>
        <p:spPr>
          <a:xfrm>
            <a:off x="762000" y="2762071"/>
            <a:ext cx="1676400" cy="1200329"/>
          </a:xfrm>
          <a:prstGeom prst="rect">
            <a:avLst/>
          </a:prstGeom>
          <a:noFill/>
        </p:spPr>
        <p:txBody>
          <a:bodyPr wrap="square" rtlCol="0">
            <a:spAutoFit/>
          </a:bodyPr>
          <a:lstStyle/>
          <a:p>
            <a:pPr algn="ctr"/>
            <a:r>
              <a:rPr lang="en-US" sz="2400" dirty="0" smtClean="0">
                <a:solidFill>
                  <a:schemeClr val="tx2">
                    <a:lumMod val="50000"/>
                  </a:schemeClr>
                </a:solidFill>
                <a:latin typeface="Franklin Gothic Medium Cond" panose="020B0606030402020204" pitchFamily="34" charset="0"/>
              </a:rPr>
              <a:t>Medical Screening Exam</a:t>
            </a:r>
            <a:endParaRPr lang="en-US" sz="2400" dirty="0">
              <a:solidFill>
                <a:schemeClr val="tx2">
                  <a:lumMod val="50000"/>
                </a:schemeClr>
              </a:solidFill>
              <a:latin typeface="Franklin Gothic Medium Cond" panose="020B0606030402020204" pitchFamily="34" charset="0"/>
            </a:endParaRPr>
          </a:p>
        </p:txBody>
      </p:sp>
      <p:cxnSp>
        <p:nvCxnSpPr>
          <p:cNvPr id="8" name="Straight Arrow Connector 7"/>
          <p:cNvCxnSpPr/>
          <p:nvPr/>
        </p:nvCxnSpPr>
        <p:spPr>
          <a:xfrm flipV="1">
            <a:off x="2362200" y="2438400"/>
            <a:ext cx="1219200" cy="914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362200" y="3352800"/>
            <a:ext cx="1219200" cy="88386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505200" y="1524000"/>
            <a:ext cx="1600200" cy="1569660"/>
          </a:xfrm>
          <a:prstGeom prst="rect">
            <a:avLst/>
          </a:prstGeom>
          <a:noFill/>
        </p:spPr>
        <p:txBody>
          <a:bodyPr wrap="square" rtlCol="0">
            <a:spAutoFit/>
          </a:bodyPr>
          <a:lstStyle/>
          <a:p>
            <a:pPr algn="ctr"/>
            <a:r>
              <a:rPr lang="en-US" sz="2400" dirty="0" smtClean="0">
                <a:solidFill>
                  <a:srgbClr val="00B050"/>
                </a:solidFill>
                <a:latin typeface="Franklin Gothic Medium Cond" panose="020B0606030402020204" pitchFamily="34" charset="0"/>
              </a:rPr>
              <a:t>No Emergency </a:t>
            </a:r>
            <a:r>
              <a:rPr lang="en-US" sz="2400" dirty="0">
                <a:solidFill>
                  <a:srgbClr val="00B050"/>
                </a:solidFill>
                <a:latin typeface="Franklin Gothic Medium Cond" panose="020B0606030402020204" pitchFamily="34" charset="0"/>
              </a:rPr>
              <a:t>M</a:t>
            </a:r>
            <a:r>
              <a:rPr lang="en-US" sz="2400" dirty="0" smtClean="0">
                <a:solidFill>
                  <a:srgbClr val="00B050"/>
                </a:solidFill>
                <a:latin typeface="Franklin Gothic Medium Cond" panose="020B0606030402020204" pitchFamily="34" charset="0"/>
              </a:rPr>
              <a:t>edical Condition</a:t>
            </a:r>
            <a:endParaRPr lang="en-US" sz="2400" dirty="0">
              <a:solidFill>
                <a:srgbClr val="00B050"/>
              </a:solidFill>
              <a:latin typeface="Franklin Gothic Medium Cond" panose="020B0606030402020204" pitchFamily="34" charset="0"/>
            </a:endParaRPr>
          </a:p>
        </p:txBody>
      </p:sp>
      <p:sp>
        <p:nvSpPr>
          <p:cNvPr id="12" name="TextBox 11"/>
          <p:cNvSpPr txBox="1"/>
          <p:nvPr/>
        </p:nvSpPr>
        <p:spPr>
          <a:xfrm>
            <a:off x="3581400" y="3611940"/>
            <a:ext cx="1524000" cy="1569660"/>
          </a:xfrm>
          <a:prstGeom prst="rect">
            <a:avLst/>
          </a:prstGeom>
          <a:noFill/>
        </p:spPr>
        <p:txBody>
          <a:bodyPr wrap="square" rtlCol="0">
            <a:spAutoFit/>
          </a:bodyPr>
          <a:lstStyle/>
          <a:p>
            <a:pPr algn="ctr"/>
            <a:r>
              <a:rPr lang="en-US" sz="2400" dirty="0" smtClean="0">
                <a:solidFill>
                  <a:srgbClr val="C00000"/>
                </a:solidFill>
                <a:latin typeface="Franklin Gothic Medium Cond" panose="020B0606030402020204" pitchFamily="34" charset="0"/>
              </a:rPr>
              <a:t>Yes </a:t>
            </a:r>
            <a:r>
              <a:rPr lang="en-US" sz="2400" dirty="0">
                <a:solidFill>
                  <a:srgbClr val="C00000"/>
                </a:solidFill>
                <a:latin typeface="Franklin Gothic Medium Cond" panose="020B0606030402020204" pitchFamily="34" charset="0"/>
              </a:rPr>
              <a:t>E</a:t>
            </a:r>
            <a:r>
              <a:rPr lang="en-US" sz="2400" dirty="0" smtClean="0">
                <a:solidFill>
                  <a:srgbClr val="C00000"/>
                </a:solidFill>
                <a:latin typeface="Franklin Gothic Medium Cond" panose="020B0606030402020204" pitchFamily="34" charset="0"/>
              </a:rPr>
              <a:t>mergency Medical Condition</a:t>
            </a:r>
            <a:endParaRPr lang="en-US" sz="2400" dirty="0">
              <a:solidFill>
                <a:srgbClr val="C00000"/>
              </a:solidFill>
              <a:latin typeface="Franklin Gothic Medium Cond" panose="020B0606030402020204" pitchFamily="34" charset="0"/>
            </a:endParaRPr>
          </a:p>
        </p:txBody>
      </p:sp>
      <p:cxnSp>
        <p:nvCxnSpPr>
          <p:cNvPr id="13" name="Straight Arrow Connector 12"/>
          <p:cNvCxnSpPr/>
          <p:nvPr/>
        </p:nvCxnSpPr>
        <p:spPr>
          <a:xfrm flipV="1">
            <a:off x="5105400" y="1587174"/>
            <a:ext cx="1219200" cy="914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105400" y="4648200"/>
            <a:ext cx="1143000" cy="838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105400" y="3733800"/>
            <a:ext cx="1219200" cy="914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248400" y="1367135"/>
            <a:ext cx="1978152" cy="1569660"/>
          </a:xfrm>
          <a:prstGeom prst="rect">
            <a:avLst/>
          </a:prstGeom>
          <a:noFill/>
        </p:spPr>
        <p:txBody>
          <a:bodyPr wrap="square" rtlCol="0">
            <a:spAutoFit/>
          </a:bodyPr>
          <a:lstStyle/>
          <a:p>
            <a:pPr algn="ctr"/>
            <a:r>
              <a:rPr lang="en-US" sz="2400" dirty="0" err="1" smtClean="0">
                <a:solidFill>
                  <a:srgbClr val="00B050"/>
                </a:solidFill>
                <a:latin typeface="Franklin Gothic Medium Cond" panose="020B0606030402020204" pitchFamily="34" charset="0"/>
              </a:rPr>
              <a:t>EMTALA</a:t>
            </a:r>
            <a:r>
              <a:rPr lang="en-US" sz="2400" dirty="0" smtClean="0">
                <a:solidFill>
                  <a:srgbClr val="00B050"/>
                </a:solidFill>
                <a:latin typeface="Franklin Gothic Medium Cond" panose="020B0606030402020204" pitchFamily="34" charset="0"/>
              </a:rPr>
              <a:t> Ends; May transfer or discharge patient</a:t>
            </a:r>
            <a:endParaRPr lang="en-US" sz="2400" dirty="0">
              <a:solidFill>
                <a:srgbClr val="00B050"/>
              </a:solidFill>
              <a:latin typeface="Franklin Gothic Medium Cond" panose="020B0606030402020204" pitchFamily="34" charset="0"/>
            </a:endParaRPr>
          </a:p>
        </p:txBody>
      </p:sp>
      <p:sp>
        <p:nvSpPr>
          <p:cNvPr id="18" name="TextBox 17"/>
          <p:cNvSpPr txBox="1"/>
          <p:nvPr/>
        </p:nvSpPr>
        <p:spPr>
          <a:xfrm>
            <a:off x="6096000" y="3360003"/>
            <a:ext cx="1979676" cy="830997"/>
          </a:xfrm>
          <a:prstGeom prst="rect">
            <a:avLst/>
          </a:prstGeom>
          <a:noFill/>
        </p:spPr>
        <p:txBody>
          <a:bodyPr wrap="square" rtlCol="0">
            <a:spAutoFit/>
          </a:bodyPr>
          <a:lstStyle/>
          <a:p>
            <a:pPr algn="ctr"/>
            <a:r>
              <a:rPr lang="en-US" sz="2400" dirty="0" smtClean="0">
                <a:solidFill>
                  <a:srgbClr val="C00000"/>
                </a:solidFill>
                <a:latin typeface="Franklin Gothic Medium Cond" panose="020B0606030402020204" pitchFamily="34" charset="0"/>
              </a:rPr>
              <a:t>Stabilizing Treatment</a:t>
            </a:r>
            <a:endParaRPr lang="en-US" sz="2400" dirty="0">
              <a:solidFill>
                <a:srgbClr val="C00000"/>
              </a:solidFill>
              <a:latin typeface="Franklin Gothic Medium Cond" panose="020B0606030402020204" pitchFamily="34" charset="0"/>
            </a:endParaRPr>
          </a:p>
        </p:txBody>
      </p:sp>
      <p:sp>
        <p:nvSpPr>
          <p:cNvPr id="21" name="TextBox 20"/>
          <p:cNvSpPr txBox="1"/>
          <p:nvPr/>
        </p:nvSpPr>
        <p:spPr>
          <a:xfrm>
            <a:off x="5943600" y="4884003"/>
            <a:ext cx="2286000" cy="830997"/>
          </a:xfrm>
          <a:prstGeom prst="rect">
            <a:avLst/>
          </a:prstGeom>
          <a:noFill/>
        </p:spPr>
        <p:txBody>
          <a:bodyPr wrap="square" rtlCol="0">
            <a:spAutoFit/>
          </a:bodyPr>
          <a:lstStyle/>
          <a:p>
            <a:pPr algn="ctr"/>
            <a:r>
              <a:rPr lang="en-US" sz="2400" dirty="0" smtClean="0">
                <a:solidFill>
                  <a:srgbClr val="C00000"/>
                </a:solidFill>
                <a:latin typeface="Franklin Gothic Medium Cond" panose="020B0606030402020204" pitchFamily="34" charset="0"/>
              </a:rPr>
              <a:t>Appropriate Transfer</a:t>
            </a:r>
            <a:endParaRPr lang="en-US" sz="2400" dirty="0">
              <a:solidFill>
                <a:srgbClr val="C00000"/>
              </a:solidFill>
              <a:latin typeface="Franklin Gothic Medium Cond" panose="020B0606030402020204" pitchFamily="34" charset="0"/>
            </a:endParaRPr>
          </a:p>
        </p:txBody>
      </p:sp>
    </p:spTree>
    <p:extLst>
      <p:ext uri="{BB962C8B-B14F-4D97-AF65-F5344CB8AC3E}">
        <p14:creationId xmlns:p14="http://schemas.microsoft.com/office/powerpoint/2010/main" val="4020442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p:txBody>
          <a:bodyPr>
            <a:normAutofit fontScale="90000"/>
          </a:bodyPr>
          <a:lstStyle/>
          <a:p>
            <a:pPr eaLnBrk="1" hangingPunct="1"/>
            <a:r>
              <a:rPr lang="en-US" smtClean="0"/>
              <a:t>Stabilizing Treatment</a:t>
            </a:r>
          </a:p>
        </p:txBody>
      </p:sp>
      <p:sp>
        <p:nvSpPr>
          <p:cNvPr id="31747" name="Content Placeholder 4"/>
          <p:cNvSpPr>
            <a:spLocks noGrp="1"/>
          </p:cNvSpPr>
          <p:nvPr>
            <p:ph idx="1"/>
          </p:nvPr>
        </p:nvSpPr>
        <p:spPr/>
        <p:txBody>
          <a:bodyPr/>
          <a:lstStyle/>
          <a:p>
            <a:endParaRPr lang="en-US" smtClean="0"/>
          </a:p>
        </p:txBody>
      </p:sp>
      <p:pic>
        <p:nvPicPr>
          <p:cNvPr id="31748" name="Picture 6" descr="http://migraine.com/wp-content/uploads/2011/06/emergency-room-migraines.jpg"/>
          <p:cNvPicPr>
            <a:picLocks noChangeAspect="1" noChangeArrowheads="1"/>
          </p:cNvPicPr>
          <p:nvPr/>
        </p:nvPicPr>
        <p:blipFill>
          <a:blip r:embed="rId2" cstate="print"/>
          <a:srcRect/>
          <a:stretch>
            <a:fillRect/>
          </a:stretch>
        </p:blipFill>
        <p:spPr bwMode="auto">
          <a:xfrm>
            <a:off x="914400" y="990600"/>
            <a:ext cx="7391400" cy="4927600"/>
          </a:xfrm>
          <a:prstGeom prst="rect">
            <a:avLst/>
          </a:prstGeom>
          <a:noFill/>
          <a:ln w="9525">
            <a:noFill/>
            <a:miter lim="800000"/>
            <a:headEnd/>
            <a:tailEnd/>
          </a:ln>
        </p:spPr>
      </p:pic>
    </p:spTree>
    <p:extLst>
      <p:ext uri="{BB962C8B-B14F-4D97-AF65-F5344CB8AC3E}">
        <p14:creationId xmlns:p14="http://schemas.microsoft.com/office/powerpoint/2010/main" val="1301535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828800" y="228600"/>
            <a:ext cx="6270625" cy="533400"/>
          </a:xfrm>
        </p:spPr>
        <p:txBody>
          <a:bodyPr>
            <a:normAutofit fontScale="90000"/>
          </a:bodyPr>
          <a:lstStyle/>
          <a:p>
            <a:pPr eaLnBrk="1" hangingPunct="1"/>
            <a:r>
              <a:rPr lang="en-US" altLang="en-US" dirty="0" smtClean="0"/>
              <a:t>Stabilizing Treatment</a:t>
            </a:r>
          </a:p>
        </p:txBody>
      </p:sp>
      <p:sp>
        <p:nvSpPr>
          <p:cNvPr id="14339" name="Rectangle 3"/>
          <p:cNvSpPr>
            <a:spLocks noGrp="1" noChangeArrowheads="1"/>
          </p:cNvSpPr>
          <p:nvPr>
            <p:ph type="body" idx="1"/>
          </p:nvPr>
        </p:nvSpPr>
        <p:spPr>
          <a:xfrm>
            <a:off x="381000" y="990600"/>
            <a:ext cx="8305800" cy="5140325"/>
          </a:xfrm>
        </p:spPr>
        <p:txBody>
          <a:bodyPr>
            <a:normAutofit/>
          </a:bodyPr>
          <a:lstStyle/>
          <a:p>
            <a:pPr eaLnBrk="1" hangingPunct="1">
              <a:lnSpc>
                <a:spcPct val="90000"/>
              </a:lnSpc>
            </a:pPr>
            <a:r>
              <a:rPr lang="en-US" altLang="en-US" sz="2800" dirty="0" smtClean="0"/>
              <a:t>If medical screening exam reveals an emergency medical condition, hospital must provide either:</a:t>
            </a:r>
          </a:p>
          <a:p>
            <a:pPr lvl="1" eaLnBrk="1" hangingPunct="1">
              <a:lnSpc>
                <a:spcPct val="90000"/>
              </a:lnSpc>
            </a:pPr>
            <a:r>
              <a:rPr lang="en-US" altLang="en-US" dirty="0" smtClean="0"/>
              <a:t>Stabilizing treatment within its capabilities.</a:t>
            </a:r>
          </a:p>
          <a:p>
            <a:pPr lvl="2" eaLnBrk="1" hangingPunct="1">
              <a:lnSpc>
                <a:spcPct val="90000"/>
              </a:lnSpc>
            </a:pPr>
            <a:r>
              <a:rPr lang="en-US" altLang="en-US" sz="2800" dirty="0" smtClean="0"/>
              <a:t>Such care necessary to assure, within reasonable medical probability, that no material deterioration of condition is likely to result from or occur during transfer from facility, or</a:t>
            </a:r>
          </a:p>
          <a:p>
            <a:pPr lvl="2" eaLnBrk="1" hangingPunct="1">
              <a:lnSpc>
                <a:spcPct val="90000"/>
              </a:lnSpc>
            </a:pPr>
            <a:r>
              <a:rPr lang="en-US" altLang="en-US" sz="2800" dirty="0" smtClean="0"/>
              <a:t>For pregnant woman, delivery of child and placenta.</a:t>
            </a:r>
          </a:p>
          <a:p>
            <a:pPr lvl="1" eaLnBrk="1" hangingPunct="1">
              <a:lnSpc>
                <a:spcPct val="90000"/>
              </a:lnSpc>
            </a:pPr>
            <a:r>
              <a:rPr lang="en-US" altLang="en-US" dirty="0" smtClean="0"/>
              <a:t>An appropriate transfer to another facility.</a:t>
            </a:r>
          </a:p>
          <a:p>
            <a:pPr eaLnBrk="1" hangingPunct="1">
              <a:lnSpc>
                <a:spcPct val="90000"/>
              </a:lnSpc>
            </a:pPr>
            <a:r>
              <a:rPr lang="en-US" altLang="en-US" sz="2800" dirty="0" err="1" smtClean="0"/>
              <a:t>EMTALA</a:t>
            </a:r>
            <a:r>
              <a:rPr lang="en-US" altLang="en-US" sz="2800" dirty="0" smtClean="0"/>
              <a:t> ends once patient is stabilized or admitted.</a:t>
            </a:r>
          </a:p>
          <a:p>
            <a:pPr eaLnBrk="1" hangingPunct="1">
              <a:lnSpc>
                <a:spcPct val="90000"/>
              </a:lnSpc>
              <a:buFont typeface="Wingdings" pitchFamily="2" charset="2"/>
              <a:buNone/>
            </a:pPr>
            <a:r>
              <a:rPr lang="en-US" altLang="en-US" sz="2000" dirty="0" smtClean="0"/>
              <a:t>(42 </a:t>
            </a:r>
            <a:r>
              <a:rPr lang="en-US" altLang="en-US" sz="2000" dirty="0" err="1" smtClean="0"/>
              <a:t>CFR</a:t>
            </a:r>
            <a:r>
              <a:rPr lang="en-US" altLang="en-US" sz="2000" dirty="0" smtClean="0"/>
              <a:t> 489.24(d))</a:t>
            </a:r>
          </a:p>
        </p:txBody>
      </p:sp>
    </p:spTree>
    <p:extLst>
      <p:ext uri="{BB962C8B-B14F-4D97-AF65-F5344CB8AC3E}">
        <p14:creationId xmlns:p14="http://schemas.microsoft.com/office/powerpoint/2010/main" val="4237197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a:xfrm>
            <a:off x="457200" y="1143000"/>
            <a:ext cx="8229600" cy="4724401"/>
          </a:xfrm>
        </p:spPr>
        <p:txBody>
          <a:bodyPr>
            <a:normAutofit fontScale="92500" lnSpcReduction="10000"/>
          </a:bodyPr>
          <a:lstStyle/>
          <a:p>
            <a:pPr marL="0" indent="0">
              <a:buNone/>
            </a:pPr>
            <a:r>
              <a:rPr lang="en-US" dirty="0"/>
              <a:t>This presentation is similar to any other legal education materials designed to provide general information on pertinent legal topics. The statements made as part of the presentation are provided for educational purposes only. They do not constitute legal advice nor do they necessarily reflect the views of Holland &amp; Hart LLP or any of its attorneys other than the speaker. This presentation is not intended to create an attorney-client relationship between you and Holland &amp; Hart LLP. If you have specific questions as to the application of law to your activities, you should seek the advice of your legal counsel.</a:t>
            </a:r>
          </a:p>
          <a:p>
            <a:endParaRPr lang="en-US" dirty="0"/>
          </a:p>
        </p:txBody>
      </p:sp>
    </p:spTree>
    <p:extLst>
      <p:ext uri="{BB962C8B-B14F-4D97-AF65-F5344CB8AC3E}">
        <p14:creationId xmlns:p14="http://schemas.microsoft.com/office/powerpoint/2010/main" val="1931692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905000" y="228600"/>
            <a:ext cx="7772400" cy="608013"/>
          </a:xfrm>
        </p:spPr>
        <p:txBody>
          <a:bodyPr>
            <a:normAutofit fontScale="90000"/>
          </a:bodyPr>
          <a:lstStyle/>
          <a:p>
            <a:pPr eaLnBrk="1" hangingPunct="1"/>
            <a:r>
              <a:rPr lang="en-US" dirty="0" smtClean="0"/>
              <a:t>Stable for Transfer</a:t>
            </a:r>
          </a:p>
        </p:txBody>
      </p:sp>
      <p:sp>
        <p:nvSpPr>
          <p:cNvPr id="33795" name="Rectangle 3"/>
          <p:cNvSpPr>
            <a:spLocks noGrp="1" noChangeArrowheads="1"/>
          </p:cNvSpPr>
          <p:nvPr>
            <p:ph type="body" idx="1"/>
          </p:nvPr>
        </p:nvSpPr>
        <p:spPr>
          <a:xfrm>
            <a:off x="381000" y="1066800"/>
            <a:ext cx="8534400" cy="5068888"/>
          </a:xfrm>
        </p:spPr>
        <p:txBody>
          <a:bodyPr>
            <a:normAutofit/>
          </a:bodyPr>
          <a:lstStyle/>
          <a:p>
            <a:pPr eaLnBrk="1" hangingPunct="1">
              <a:lnSpc>
                <a:spcPct val="90000"/>
              </a:lnSpc>
            </a:pPr>
            <a:r>
              <a:rPr lang="en-US" sz="2800" dirty="0" smtClean="0"/>
              <a:t>Under regulation, stabilized = </a:t>
            </a:r>
          </a:p>
          <a:p>
            <a:pPr lvl="1" eaLnBrk="1" hangingPunct="1">
              <a:lnSpc>
                <a:spcPct val="90000"/>
              </a:lnSpc>
            </a:pPr>
            <a:r>
              <a:rPr lang="en-US" dirty="0" smtClean="0"/>
              <a:t>No material deterioration of condition is likely, within a reasonable medical probability, to result from transfer, or</a:t>
            </a:r>
          </a:p>
          <a:p>
            <a:pPr lvl="1" eaLnBrk="1" hangingPunct="1">
              <a:lnSpc>
                <a:spcPct val="90000"/>
              </a:lnSpc>
            </a:pPr>
            <a:r>
              <a:rPr lang="en-US" dirty="0" smtClean="0"/>
              <a:t>For pregnant woman, delivery of child and placenta.</a:t>
            </a:r>
          </a:p>
          <a:p>
            <a:pPr eaLnBrk="1" hangingPunct="1">
              <a:lnSpc>
                <a:spcPct val="90000"/>
              </a:lnSpc>
              <a:buFont typeface="Wingdings" pitchFamily="2" charset="2"/>
              <a:buNone/>
            </a:pPr>
            <a:r>
              <a:rPr lang="en-US" sz="2000" dirty="0" smtClean="0"/>
              <a:t>(42 </a:t>
            </a:r>
            <a:r>
              <a:rPr lang="en-US" sz="2000" dirty="0" err="1" smtClean="0"/>
              <a:t>CFR</a:t>
            </a:r>
            <a:r>
              <a:rPr lang="en-US" sz="2000" dirty="0" smtClean="0"/>
              <a:t> 489.24(b))</a:t>
            </a:r>
          </a:p>
          <a:p>
            <a:pPr eaLnBrk="1" hangingPunct="1">
              <a:lnSpc>
                <a:spcPct val="90000"/>
              </a:lnSpc>
            </a:pPr>
            <a:r>
              <a:rPr lang="en-US" sz="2800" dirty="0" smtClean="0"/>
              <a:t>Under Interpretive </a:t>
            </a:r>
            <a:r>
              <a:rPr lang="en-US" sz="2800" dirty="0" err="1" smtClean="0"/>
              <a:t>Interpretive</a:t>
            </a:r>
            <a:r>
              <a:rPr lang="en-US" sz="2800" dirty="0" smtClean="0"/>
              <a:t> Guidelines, stabilized =</a:t>
            </a:r>
          </a:p>
          <a:p>
            <a:pPr lvl="1" eaLnBrk="1" hangingPunct="1">
              <a:lnSpc>
                <a:spcPct val="90000"/>
              </a:lnSpc>
            </a:pPr>
            <a:r>
              <a:rPr lang="en-US" dirty="0" smtClean="0"/>
              <a:t>Emergency medical condition has resolved, even though underlying medical condition may persist.</a:t>
            </a:r>
          </a:p>
          <a:p>
            <a:pPr lvl="1" eaLnBrk="1" hangingPunct="1">
              <a:lnSpc>
                <a:spcPct val="90000"/>
              </a:lnSpc>
            </a:pPr>
            <a:r>
              <a:rPr lang="en-US" dirty="0" smtClean="0"/>
              <a:t>For psychiatric conditions, person is protected and prevented from harming themselves or others.</a:t>
            </a:r>
          </a:p>
          <a:p>
            <a:pPr eaLnBrk="1" hangingPunct="1">
              <a:lnSpc>
                <a:spcPct val="90000"/>
              </a:lnSpc>
              <a:buFont typeface="Wingdings" pitchFamily="2" charset="2"/>
              <a:buNone/>
            </a:pPr>
            <a:r>
              <a:rPr lang="en-US" sz="2000" dirty="0" smtClean="0"/>
              <a:t>(Interpretive Guidelines 489.24(d))</a:t>
            </a:r>
          </a:p>
        </p:txBody>
      </p:sp>
    </p:spTree>
    <p:extLst>
      <p:ext uri="{BB962C8B-B14F-4D97-AF65-F5344CB8AC3E}">
        <p14:creationId xmlns:p14="http://schemas.microsoft.com/office/powerpoint/2010/main" val="3090376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905000" y="228600"/>
            <a:ext cx="7772400" cy="608013"/>
          </a:xfrm>
        </p:spPr>
        <p:txBody>
          <a:bodyPr>
            <a:normAutofit fontScale="90000"/>
          </a:bodyPr>
          <a:lstStyle/>
          <a:p>
            <a:pPr eaLnBrk="1" hangingPunct="1"/>
            <a:r>
              <a:rPr lang="en-US" dirty="0" smtClean="0"/>
              <a:t>Stable for Discharge</a:t>
            </a:r>
          </a:p>
        </p:txBody>
      </p:sp>
      <p:sp>
        <p:nvSpPr>
          <p:cNvPr id="34819" name="Rectangle 3"/>
          <p:cNvSpPr>
            <a:spLocks noGrp="1" noChangeArrowheads="1"/>
          </p:cNvSpPr>
          <p:nvPr>
            <p:ph type="body" idx="1"/>
          </p:nvPr>
        </p:nvSpPr>
        <p:spPr>
          <a:xfrm>
            <a:off x="381000" y="1066800"/>
            <a:ext cx="8382000" cy="5064125"/>
          </a:xfrm>
        </p:spPr>
        <p:txBody>
          <a:bodyPr/>
          <a:lstStyle/>
          <a:p>
            <a:pPr eaLnBrk="1" hangingPunct="1">
              <a:lnSpc>
                <a:spcPct val="90000"/>
              </a:lnSpc>
            </a:pPr>
            <a:r>
              <a:rPr lang="en-US" sz="2800" dirty="0" smtClean="0"/>
              <a:t>Within reasonable clinical confidence, patient has reached a point where their continued care (including diagnostics or treatment) could be reasonably performed as an outpatient or later as an inpatient provided the patient is given a plan for appropriate follow-up care as part of discharge instructions.</a:t>
            </a:r>
          </a:p>
          <a:p>
            <a:pPr eaLnBrk="1" hangingPunct="1">
              <a:lnSpc>
                <a:spcPct val="90000"/>
              </a:lnSpc>
            </a:pPr>
            <a:r>
              <a:rPr lang="en-US" sz="2800" dirty="0" smtClean="0"/>
              <a:t>For psychiatric conditions, that the patient is no longer a threat to themselves or others.</a:t>
            </a:r>
          </a:p>
          <a:p>
            <a:pPr eaLnBrk="1" hangingPunct="1">
              <a:lnSpc>
                <a:spcPct val="90000"/>
              </a:lnSpc>
              <a:buFont typeface="Wingdings" pitchFamily="2" charset="2"/>
              <a:buNone/>
            </a:pPr>
            <a:r>
              <a:rPr lang="en-US" sz="2000" dirty="0" smtClean="0"/>
              <a:t>(Interpretive Guidelines 489.24(d))</a:t>
            </a:r>
          </a:p>
        </p:txBody>
      </p:sp>
    </p:spTree>
    <p:extLst>
      <p:ext uri="{BB962C8B-B14F-4D97-AF65-F5344CB8AC3E}">
        <p14:creationId xmlns:p14="http://schemas.microsoft.com/office/powerpoint/2010/main" val="18986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828800" y="304800"/>
            <a:ext cx="6553200" cy="914400"/>
          </a:xfrm>
        </p:spPr>
        <p:txBody>
          <a:bodyPr>
            <a:normAutofit fontScale="90000"/>
          </a:bodyPr>
          <a:lstStyle/>
          <a:p>
            <a:pPr eaLnBrk="1" hangingPunct="1"/>
            <a:r>
              <a:rPr lang="en-US" dirty="0" smtClean="0"/>
              <a:t>Stable for Transfer or Discharge:</a:t>
            </a:r>
            <a:br>
              <a:rPr lang="en-US" dirty="0" smtClean="0"/>
            </a:br>
            <a:r>
              <a:rPr lang="en-US" dirty="0" smtClean="0"/>
              <a:t>Pregnancy</a:t>
            </a:r>
          </a:p>
        </p:txBody>
      </p:sp>
      <p:sp>
        <p:nvSpPr>
          <p:cNvPr id="35843" name="Rectangle 3"/>
          <p:cNvSpPr>
            <a:spLocks noGrp="1" noChangeArrowheads="1"/>
          </p:cNvSpPr>
          <p:nvPr>
            <p:ph type="body" idx="1"/>
          </p:nvPr>
        </p:nvSpPr>
        <p:spPr>
          <a:xfrm>
            <a:off x="381000" y="1371600"/>
            <a:ext cx="8305800" cy="4953000"/>
          </a:xfrm>
        </p:spPr>
        <p:txBody>
          <a:bodyPr/>
          <a:lstStyle/>
          <a:p>
            <a:pPr eaLnBrk="1" hangingPunct="1"/>
            <a:r>
              <a:rPr lang="en-US" sz="2800" dirty="0" smtClean="0"/>
              <a:t>For pregnant woman in labor, “stabilized” = delivery of the child and the placenta.</a:t>
            </a:r>
          </a:p>
          <a:p>
            <a:pPr eaLnBrk="1" hangingPunct="1"/>
            <a:r>
              <a:rPr lang="en-US" sz="2800" dirty="0" smtClean="0"/>
              <a:t>If a woman is having contractions:</a:t>
            </a:r>
          </a:p>
          <a:p>
            <a:pPr lvl="1" eaLnBrk="1" hangingPunct="1"/>
            <a:r>
              <a:rPr lang="en-US" dirty="0" smtClean="0"/>
              <a:t>Hospital must deliver the baby and placenta, or</a:t>
            </a:r>
          </a:p>
          <a:p>
            <a:pPr lvl="1" eaLnBrk="1" hangingPunct="1"/>
            <a:r>
              <a:rPr lang="en-US" dirty="0" smtClean="0"/>
              <a:t>Hospital must perform appropriate transfer, including discharge back to home.</a:t>
            </a:r>
          </a:p>
          <a:p>
            <a:pPr eaLnBrk="1" hangingPunct="1"/>
            <a:r>
              <a:rPr lang="en-US" sz="2800" dirty="0" smtClean="0"/>
              <a:t>False labor must be certified by </a:t>
            </a:r>
            <a:r>
              <a:rPr lang="en-US" sz="2800" dirty="0" err="1" smtClean="0"/>
              <a:t>QMP</a:t>
            </a:r>
            <a:r>
              <a:rPr lang="en-US" sz="2800" dirty="0" smtClean="0"/>
              <a:t> after reasonable period of observation.</a:t>
            </a:r>
          </a:p>
          <a:p>
            <a:pPr eaLnBrk="1" hangingPunct="1">
              <a:buFont typeface="Wingdings" pitchFamily="2" charset="2"/>
              <a:buNone/>
            </a:pPr>
            <a:r>
              <a:rPr lang="en-US" sz="2000" dirty="0" smtClean="0"/>
              <a:t>(42 </a:t>
            </a:r>
            <a:r>
              <a:rPr lang="en-US" sz="2000" dirty="0" err="1" smtClean="0"/>
              <a:t>CFR</a:t>
            </a:r>
            <a:r>
              <a:rPr lang="en-US" sz="2000" dirty="0" smtClean="0"/>
              <a:t> 489.24(d))</a:t>
            </a:r>
          </a:p>
        </p:txBody>
      </p:sp>
    </p:spTree>
    <p:extLst>
      <p:ext uri="{BB962C8B-B14F-4D97-AF65-F5344CB8AC3E}">
        <p14:creationId xmlns:p14="http://schemas.microsoft.com/office/powerpoint/2010/main" val="33333995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Stable for Transfer or Discharge</a:t>
            </a:r>
            <a:endParaRPr lang="en-US" dirty="0"/>
          </a:p>
        </p:txBody>
      </p:sp>
      <p:sp>
        <p:nvSpPr>
          <p:cNvPr id="3" name="Content Placeholder 2"/>
          <p:cNvSpPr>
            <a:spLocks noGrp="1"/>
          </p:cNvSpPr>
          <p:nvPr>
            <p:ph idx="1"/>
          </p:nvPr>
        </p:nvSpPr>
        <p:spPr>
          <a:xfrm>
            <a:off x="228600" y="1295400"/>
            <a:ext cx="3048000" cy="4572001"/>
          </a:xfrm>
        </p:spPr>
        <p:txBody>
          <a:bodyPr>
            <a:normAutofit/>
          </a:bodyPr>
          <a:lstStyle/>
          <a:p>
            <a:pPr marL="0" indent="0">
              <a:buNone/>
            </a:pPr>
            <a:r>
              <a:rPr lang="en-US" sz="4800" b="1" i="1" dirty="0" smtClean="0">
                <a:solidFill>
                  <a:srgbClr val="C00000"/>
                </a:solidFill>
              </a:rPr>
              <a:t>DOCUMENT, DOCUMENT, DOCUMENT!</a:t>
            </a:r>
            <a:endParaRPr lang="en-US" sz="4800" b="1" i="1" dirty="0">
              <a:solidFill>
                <a:srgbClr val="C00000"/>
              </a:solidFill>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528" y="1295400"/>
            <a:ext cx="5586223" cy="4189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6948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Stabilizing Treatment</a:t>
            </a:r>
            <a:endParaRPr lang="en-US" dirty="0"/>
          </a:p>
        </p:txBody>
      </p:sp>
      <p:sp>
        <p:nvSpPr>
          <p:cNvPr id="3" name="Content Placeholder 2"/>
          <p:cNvSpPr>
            <a:spLocks noGrp="1"/>
          </p:cNvSpPr>
          <p:nvPr>
            <p:ph idx="1"/>
          </p:nvPr>
        </p:nvSpPr>
        <p:spPr>
          <a:xfrm>
            <a:off x="457200" y="1143000"/>
            <a:ext cx="8229600" cy="4724401"/>
          </a:xfrm>
        </p:spPr>
        <p:txBody>
          <a:bodyPr/>
          <a:lstStyle/>
          <a:p>
            <a:endParaRPr lang="en-US" dirty="0"/>
          </a:p>
        </p:txBody>
      </p:sp>
      <p:sp>
        <p:nvSpPr>
          <p:cNvPr id="6" name="TextBox 5"/>
          <p:cNvSpPr txBox="1"/>
          <p:nvPr/>
        </p:nvSpPr>
        <p:spPr>
          <a:xfrm>
            <a:off x="762000" y="2762071"/>
            <a:ext cx="1676400" cy="830997"/>
          </a:xfrm>
          <a:prstGeom prst="rect">
            <a:avLst/>
          </a:prstGeom>
          <a:noFill/>
        </p:spPr>
        <p:txBody>
          <a:bodyPr wrap="square" rtlCol="0">
            <a:spAutoFit/>
          </a:bodyPr>
          <a:lstStyle/>
          <a:p>
            <a:pPr algn="ctr"/>
            <a:r>
              <a:rPr lang="en-US" sz="2400" dirty="0" smtClean="0">
                <a:solidFill>
                  <a:schemeClr val="tx2">
                    <a:lumMod val="50000"/>
                  </a:schemeClr>
                </a:solidFill>
                <a:latin typeface="Franklin Gothic Medium Cond" panose="020B0606030402020204" pitchFamily="34" charset="0"/>
              </a:rPr>
              <a:t>Stabilizing Treatment</a:t>
            </a:r>
            <a:endParaRPr lang="en-US" sz="2400" dirty="0">
              <a:solidFill>
                <a:schemeClr val="tx2">
                  <a:lumMod val="50000"/>
                </a:schemeClr>
              </a:solidFill>
              <a:latin typeface="Franklin Gothic Medium Cond" panose="020B0606030402020204" pitchFamily="34" charset="0"/>
            </a:endParaRPr>
          </a:p>
        </p:txBody>
      </p:sp>
      <p:cxnSp>
        <p:nvCxnSpPr>
          <p:cNvPr id="8" name="Straight Arrow Connector 7"/>
          <p:cNvCxnSpPr/>
          <p:nvPr/>
        </p:nvCxnSpPr>
        <p:spPr>
          <a:xfrm flipV="1">
            <a:off x="2362200" y="2438400"/>
            <a:ext cx="1219200" cy="914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362200" y="3352800"/>
            <a:ext cx="1219200" cy="88386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276600" y="1554540"/>
            <a:ext cx="1600200" cy="1569660"/>
          </a:xfrm>
          <a:prstGeom prst="rect">
            <a:avLst/>
          </a:prstGeom>
          <a:noFill/>
        </p:spPr>
        <p:txBody>
          <a:bodyPr wrap="square" rtlCol="0">
            <a:spAutoFit/>
          </a:bodyPr>
          <a:lstStyle/>
          <a:p>
            <a:pPr algn="ctr"/>
            <a:r>
              <a:rPr lang="en-US" sz="2400" dirty="0" smtClean="0">
                <a:solidFill>
                  <a:srgbClr val="00B050"/>
                </a:solidFill>
                <a:latin typeface="Franklin Gothic Medium Cond" panose="020B0606030402020204" pitchFamily="34" charset="0"/>
              </a:rPr>
              <a:t>Patient is stabilized</a:t>
            </a:r>
          </a:p>
          <a:p>
            <a:pPr algn="ctr"/>
            <a:r>
              <a:rPr lang="en-US" sz="2400" u="sng" dirty="0" smtClean="0">
                <a:solidFill>
                  <a:srgbClr val="00B050"/>
                </a:solidFill>
                <a:latin typeface="Franklin Gothic Medium Cond" panose="020B0606030402020204" pitchFamily="34" charset="0"/>
              </a:rPr>
              <a:t>or</a:t>
            </a:r>
            <a:r>
              <a:rPr lang="en-US" sz="2400" dirty="0" smtClean="0">
                <a:solidFill>
                  <a:srgbClr val="00B050"/>
                </a:solidFill>
                <a:latin typeface="Franklin Gothic Medium Cond" panose="020B0606030402020204" pitchFamily="34" charset="0"/>
              </a:rPr>
              <a:t> </a:t>
            </a:r>
          </a:p>
          <a:p>
            <a:pPr algn="ctr"/>
            <a:r>
              <a:rPr lang="en-US" sz="2400" dirty="0" smtClean="0">
                <a:solidFill>
                  <a:srgbClr val="00B050"/>
                </a:solidFill>
                <a:latin typeface="Franklin Gothic Medium Cond" panose="020B0606030402020204" pitchFamily="34" charset="0"/>
              </a:rPr>
              <a:t>admitted</a:t>
            </a:r>
            <a:endParaRPr lang="en-US" sz="2400" dirty="0">
              <a:solidFill>
                <a:srgbClr val="00B050"/>
              </a:solidFill>
              <a:latin typeface="Franklin Gothic Medium Cond" panose="020B0606030402020204" pitchFamily="34" charset="0"/>
            </a:endParaRPr>
          </a:p>
        </p:txBody>
      </p:sp>
      <p:sp>
        <p:nvSpPr>
          <p:cNvPr id="12" name="TextBox 11"/>
          <p:cNvSpPr txBox="1"/>
          <p:nvPr/>
        </p:nvSpPr>
        <p:spPr>
          <a:xfrm>
            <a:off x="3276600" y="3581400"/>
            <a:ext cx="1524000" cy="1200329"/>
          </a:xfrm>
          <a:prstGeom prst="rect">
            <a:avLst/>
          </a:prstGeom>
          <a:noFill/>
        </p:spPr>
        <p:txBody>
          <a:bodyPr wrap="square" rtlCol="0">
            <a:spAutoFit/>
          </a:bodyPr>
          <a:lstStyle/>
          <a:p>
            <a:pPr algn="ctr"/>
            <a:r>
              <a:rPr lang="en-US" sz="2400" dirty="0" smtClean="0">
                <a:solidFill>
                  <a:srgbClr val="C00000"/>
                </a:solidFill>
                <a:latin typeface="Franklin Gothic Medium Cond" panose="020B0606030402020204" pitchFamily="34" charset="0"/>
              </a:rPr>
              <a:t>Patient is </a:t>
            </a:r>
            <a:r>
              <a:rPr lang="en-US" sz="2400" u="sng" dirty="0" smtClean="0">
                <a:solidFill>
                  <a:srgbClr val="C00000"/>
                </a:solidFill>
                <a:latin typeface="Franklin Gothic Medium Cond" panose="020B0606030402020204" pitchFamily="34" charset="0"/>
              </a:rPr>
              <a:t>not</a:t>
            </a:r>
            <a:r>
              <a:rPr lang="en-US" sz="2400" dirty="0" smtClean="0">
                <a:solidFill>
                  <a:srgbClr val="C00000"/>
                </a:solidFill>
                <a:latin typeface="Franklin Gothic Medium Cond" panose="020B0606030402020204" pitchFamily="34" charset="0"/>
              </a:rPr>
              <a:t> stabilized</a:t>
            </a:r>
            <a:endParaRPr lang="en-US" sz="2400" dirty="0">
              <a:solidFill>
                <a:srgbClr val="C00000"/>
              </a:solidFill>
              <a:latin typeface="Franklin Gothic Medium Cond" panose="020B0606030402020204" pitchFamily="34" charset="0"/>
            </a:endParaRPr>
          </a:p>
        </p:txBody>
      </p:sp>
      <p:cxnSp>
        <p:nvCxnSpPr>
          <p:cNvPr id="13" name="Straight Arrow Connector 12"/>
          <p:cNvCxnSpPr/>
          <p:nvPr/>
        </p:nvCxnSpPr>
        <p:spPr>
          <a:xfrm flipV="1">
            <a:off x="4648200" y="1587174"/>
            <a:ext cx="1219200" cy="914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724400" y="4191000"/>
            <a:ext cx="1143000" cy="838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724400" y="3276600"/>
            <a:ext cx="1219200" cy="914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791200" y="954881"/>
            <a:ext cx="1978152" cy="1569660"/>
          </a:xfrm>
          <a:prstGeom prst="rect">
            <a:avLst/>
          </a:prstGeom>
          <a:noFill/>
        </p:spPr>
        <p:txBody>
          <a:bodyPr wrap="square" rtlCol="0">
            <a:spAutoFit/>
          </a:bodyPr>
          <a:lstStyle/>
          <a:p>
            <a:pPr algn="ctr"/>
            <a:r>
              <a:rPr lang="en-US" sz="2400" dirty="0" err="1" smtClean="0">
                <a:solidFill>
                  <a:srgbClr val="00B050"/>
                </a:solidFill>
                <a:latin typeface="Franklin Gothic Medium Cond" panose="020B0606030402020204" pitchFamily="34" charset="0"/>
              </a:rPr>
              <a:t>EMTALA</a:t>
            </a:r>
            <a:r>
              <a:rPr lang="en-US" sz="2400" dirty="0" smtClean="0">
                <a:solidFill>
                  <a:srgbClr val="00B050"/>
                </a:solidFill>
                <a:latin typeface="Franklin Gothic Medium Cond" panose="020B0606030402020204" pitchFamily="34" charset="0"/>
              </a:rPr>
              <a:t> Ends, but may have malpractice duties</a:t>
            </a:r>
            <a:endParaRPr lang="en-US" sz="2400" dirty="0">
              <a:solidFill>
                <a:srgbClr val="00B050"/>
              </a:solidFill>
              <a:latin typeface="Franklin Gothic Medium Cond" panose="020B0606030402020204" pitchFamily="34" charset="0"/>
            </a:endParaRPr>
          </a:p>
        </p:txBody>
      </p:sp>
      <p:sp>
        <p:nvSpPr>
          <p:cNvPr id="18" name="TextBox 17"/>
          <p:cNvSpPr txBox="1"/>
          <p:nvPr/>
        </p:nvSpPr>
        <p:spPr>
          <a:xfrm>
            <a:off x="5715000" y="2895600"/>
            <a:ext cx="1979676" cy="1200329"/>
          </a:xfrm>
          <a:prstGeom prst="rect">
            <a:avLst/>
          </a:prstGeom>
          <a:noFill/>
        </p:spPr>
        <p:txBody>
          <a:bodyPr wrap="square" rtlCol="0">
            <a:spAutoFit/>
          </a:bodyPr>
          <a:lstStyle/>
          <a:p>
            <a:pPr algn="ctr"/>
            <a:r>
              <a:rPr lang="en-US" sz="2400" dirty="0" smtClean="0">
                <a:solidFill>
                  <a:srgbClr val="C00000"/>
                </a:solidFill>
                <a:latin typeface="Franklin Gothic Medium Cond" panose="020B0606030402020204" pitchFamily="34" charset="0"/>
              </a:rPr>
              <a:t>Continue Stabilizing Treatment</a:t>
            </a:r>
            <a:endParaRPr lang="en-US" sz="2400" dirty="0">
              <a:solidFill>
                <a:srgbClr val="C00000"/>
              </a:solidFill>
              <a:latin typeface="Franklin Gothic Medium Cond" panose="020B0606030402020204" pitchFamily="34" charset="0"/>
            </a:endParaRPr>
          </a:p>
        </p:txBody>
      </p:sp>
      <p:sp>
        <p:nvSpPr>
          <p:cNvPr id="21" name="TextBox 20"/>
          <p:cNvSpPr txBox="1"/>
          <p:nvPr/>
        </p:nvSpPr>
        <p:spPr>
          <a:xfrm>
            <a:off x="5638800" y="4497043"/>
            <a:ext cx="2286000" cy="830997"/>
          </a:xfrm>
          <a:prstGeom prst="rect">
            <a:avLst/>
          </a:prstGeom>
          <a:noFill/>
        </p:spPr>
        <p:txBody>
          <a:bodyPr wrap="square" rtlCol="0">
            <a:spAutoFit/>
          </a:bodyPr>
          <a:lstStyle/>
          <a:p>
            <a:pPr algn="ctr"/>
            <a:r>
              <a:rPr lang="en-US" sz="2400" dirty="0" smtClean="0">
                <a:solidFill>
                  <a:srgbClr val="C00000"/>
                </a:solidFill>
                <a:latin typeface="Franklin Gothic Medium Cond" panose="020B0606030402020204" pitchFamily="34" charset="0"/>
              </a:rPr>
              <a:t>Appropriate Transfer</a:t>
            </a:r>
            <a:endParaRPr lang="en-US" sz="2400" dirty="0">
              <a:solidFill>
                <a:srgbClr val="C00000"/>
              </a:solidFill>
              <a:latin typeface="Franklin Gothic Medium Cond" panose="020B0606030402020204" pitchFamily="34" charset="0"/>
            </a:endParaRPr>
          </a:p>
        </p:txBody>
      </p:sp>
    </p:spTree>
    <p:extLst>
      <p:ext uri="{BB962C8B-B14F-4D97-AF65-F5344CB8AC3E}">
        <p14:creationId xmlns:p14="http://schemas.microsoft.com/office/powerpoint/2010/main" val="771757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p:txBody>
          <a:bodyPr>
            <a:normAutofit fontScale="90000"/>
          </a:bodyPr>
          <a:lstStyle/>
          <a:p>
            <a:pPr eaLnBrk="1" hangingPunct="1"/>
            <a:r>
              <a:rPr lang="en-US" smtClean="0"/>
              <a:t>Appropriate Transfers</a:t>
            </a:r>
          </a:p>
        </p:txBody>
      </p:sp>
      <p:sp>
        <p:nvSpPr>
          <p:cNvPr id="37891" name="Content Placeholder 4"/>
          <p:cNvSpPr>
            <a:spLocks noGrp="1"/>
          </p:cNvSpPr>
          <p:nvPr>
            <p:ph idx="1"/>
          </p:nvPr>
        </p:nvSpPr>
        <p:spPr/>
        <p:txBody>
          <a:bodyPr/>
          <a:lstStyle/>
          <a:p>
            <a:endParaRPr lang="en-US" dirty="0" smtClean="0"/>
          </a:p>
        </p:txBody>
      </p:sp>
      <p:pic>
        <p:nvPicPr>
          <p:cNvPr id="37894" name="Picture 6" descr="http://1.bp.blogspot.com/-hLAxAHhOb40/TZ8yQxnAhVI/AAAAAAAAAA8/UcnHTWwcIik/s1600/ambulance%2Bst-vincent.jpg"/>
          <p:cNvPicPr>
            <a:picLocks noChangeAspect="1" noChangeArrowheads="1"/>
          </p:cNvPicPr>
          <p:nvPr/>
        </p:nvPicPr>
        <p:blipFill>
          <a:blip r:embed="rId2" cstate="print"/>
          <a:srcRect/>
          <a:stretch>
            <a:fillRect/>
          </a:stretch>
        </p:blipFill>
        <p:spPr bwMode="auto">
          <a:xfrm>
            <a:off x="1143000" y="1066800"/>
            <a:ext cx="6858000" cy="4882143"/>
          </a:xfrm>
          <a:prstGeom prst="rect">
            <a:avLst/>
          </a:prstGeom>
          <a:noFill/>
        </p:spPr>
      </p:pic>
    </p:spTree>
    <p:extLst>
      <p:ext uri="{BB962C8B-B14F-4D97-AF65-F5344CB8AC3E}">
        <p14:creationId xmlns:p14="http://schemas.microsoft.com/office/powerpoint/2010/main" val="224808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828800" y="228600"/>
            <a:ext cx="6248400" cy="608013"/>
          </a:xfrm>
        </p:spPr>
        <p:txBody>
          <a:bodyPr>
            <a:normAutofit fontScale="90000"/>
          </a:bodyPr>
          <a:lstStyle/>
          <a:p>
            <a:pPr eaLnBrk="1" hangingPunct="1"/>
            <a:r>
              <a:rPr lang="en-US" altLang="en-US" dirty="0" smtClean="0"/>
              <a:t>Appropriate Transfer</a:t>
            </a:r>
          </a:p>
        </p:txBody>
      </p:sp>
      <p:sp>
        <p:nvSpPr>
          <p:cNvPr id="15363" name="Rectangle 3"/>
          <p:cNvSpPr>
            <a:spLocks noGrp="1" noChangeArrowheads="1"/>
          </p:cNvSpPr>
          <p:nvPr>
            <p:ph type="body" idx="1"/>
          </p:nvPr>
        </p:nvSpPr>
        <p:spPr>
          <a:xfrm>
            <a:off x="381000" y="1066800"/>
            <a:ext cx="8305800" cy="5029200"/>
          </a:xfrm>
        </p:spPr>
        <p:txBody>
          <a:bodyPr>
            <a:normAutofit fontScale="92500" lnSpcReduction="10000"/>
          </a:bodyPr>
          <a:lstStyle/>
          <a:p>
            <a:pPr eaLnBrk="1" hangingPunct="1"/>
            <a:r>
              <a:rPr lang="en-US" altLang="en-US" sz="3000" dirty="0" smtClean="0"/>
              <a:t>If patient is </a:t>
            </a:r>
            <a:r>
              <a:rPr lang="en-US" altLang="en-US" sz="3000" u="sng" dirty="0" smtClean="0"/>
              <a:t>not</a:t>
            </a:r>
            <a:r>
              <a:rPr lang="en-US" altLang="en-US" sz="3000" dirty="0" smtClean="0"/>
              <a:t> stabilized, hospital may not transfer or discharge patient </a:t>
            </a:r>
            <a:r>
              <a:rPr lang="en-US" altLang="en-US" sz="3000" u="sng" dirty="0" smtClean="0"/>
              <a:t>unless</a:t>
            </a:r>
            <a:r>
              <a:rPr lang="en-US" altLang="en-US" sz="3000" dirty="0" smtClean="0"/>
              <a:t>:</a:t>
            </a:r>
          </a:p>
          <a:p>
            <a:pPr lvl="1" eaLnBrk="1" hangingPunct="1"/>
            <a:r>
              <a:rPr lang="en-US" altLang="en-US" sz="3000" dirty="0" smtClean="0"/>
              <a:t>Either one of the following—</a:t>
            </a:r>
          </a:p>
          <a:p>
            <a:pPr lvl="2" eaLnBrk="1" hangingPunct="1"/>
            <a:r>
              <a:rPr lang="en-US" altLang="en-US" sz="3000" dirty="0" smtClean="0"/>
              <a:t>Patient or representative requests transfer, or</a:t>
            </a:r>
          </a:p>
          <a:p>
            <a:pPr lvl="2" eaLnBrk="1" hangingPunct="1"/>
            <a:r>
              <a:rPr lang="en-US" altLang="en-US" sz="3000" dirty="0" smtClean="0"/>
              <a:t>Physician certifies that benefits outweigh risks; and</a:t>
            </a:r>
          </a:p>
          <a:p>
            <a:pPr lvl="1" eaLnBrk="1" hangingPunct="1"/>
            <a:r>
              <a:rPr lang="en-US" altLang="en-US" sz="3000" dirty="0" smtClean="0"/>
              <a:t> Transfer is “appropriate” under regulations.</a:t>
            </a:r>
          </a:p>
          <a:p>
            <a:pPr eaLnBrk="1" hangingPunct="1"/>
            <a:r>
              <a:rPr lang="en-US" altLang="en-US" sz="3000" dirty="0" smtClean="0"/>
              <a:t>Transfer = Movement outside hospital at direction of hospital personnel, including discharge.</a:t>
            </a:r>
          </a:p>
          <a:p>
            <a:pPr lvl="1" eaLnBrk="1" hangingPunct="1"/>
            <a:r>
              <a:rPr lang="en-US" altLang="en-US" sz="3000" dirty="0" smtClean="0"/>
              <a:t>Not if person leaves the hospital without permission.</a:t>
            </a:r>
          </a:p>
          <a:p>
            <a:pPr lvl="1" eaLnBrk="1" hangingPunct="1"/>
            <a:r>
              <a:rPr lang="en-US" altLang="en-US" sz="3000" dirty="0" smtClean="0"/>
              <a:t>Not movement within or between the same hospital.</a:t>
            </a:r>
          </a:p>
          <a:p>
            <a:pPr eaLnBrk="1" hangingPunct="1">
              <a:buFont typeface="Wingdings" pitchFamily="2" charset="2"/>
              <a:buNone/>
            </a:pPr>
            <a:r>
              <a:rPr lang="en-US" altLang="en-US" sz="2000" dirty="0" smtClean="0"/>
              <a:t>(42 </a:t>
            </a:r>
            <a:r>
              <a:rPr lang="en-US" altLang="en-US" sz="2000" dirty="0" err="1" smtClean="0"/>
              <a:t>CFR</a:t>
            </a:r>
            <a:r>
              <a:rPr lang="en-US" altLang="en-US" sz="2000" dirty="0" smtClean="0"/>
              <a:t> 489.24(b), (d)(e); Interpretive Guidelines 489.24(a)) </a:t>
            </a:r>
          </a:p>
          <a:p>
            <a:pPr lvl="1" eaLnBrk="1" hangingPunct="1"/>
            <a:endParaRPr lang="en-US" altLang="en-US" dirty="0" smtClean="0"/>
          </a:p>
        </p:txBody>
      </p:sp>
      <p:sp>
        <p:nvSpPr>
          <p:cNvPr id="15364" name="Picture 4" descr="MPj04009280000[1]"/>
          <p:cNvSpPr>
            <a:spLocks noChangeAspect="1" noChangeArrowheads="1"/>
          </p:cNvSpPr>
          <p:nvPr/>
        </p:nvSpPr>
        <p:spPr bwMode="auto">
          <a:xfrm>
            <a:off x="6019800" y="228600"/>
            <a:ext cx="2971800"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
              <a:defRPr sz="2800">
                <a:solidFill>
                  <a:schemeClr val="tx1"/>
                </a:solidFill>
                <a:latin typeface="Arial" charset="0"/>
              </a:defRPr>
            </a:lvl1pPr>
            <a:lvl2pPr marL="742950" indent="-285750" eaLnBrk="0" hangingPunct="0">
              <a:spcBef>
                <a:spcPct val="20000"/>
              </a:spcBef>
              <a:buClr>
                <a:schemeClr val="accent2"/>
              </a:buClr>
              <a:buFont typeface="Arial" charset="0"/>
              <a:buChar char="–"/>
              <a:defRPr sz="2400">
                <a:solidFill>
                  <a:schemeClr val="accent2"/>
                </a:solidFill>
                <a:latin typeface="Arial" charset="0"/>
              </a:defRPr>
            </a:lvl2pPr>
            <a:lvl3pPr marL="1143000" indent="-228600" eaLnBrk="0" hangingPunct="0">
              <a:spcBef>
                <a:spcPct val="20000"/>
              </a:spcBef>
              <a:buClr>
                <a:schemeClr val="accent2"/>
              </a:buClr>
              <a:buFont typeface="Wingdings" pitchFamily="2" charset="2"/>
              <a:buChar char="§"/>
              <a:defRPr sz="2000">
                <a:solidFill>
                  <a:schemeClr val="tx1"/>
                </a:solidFill>
                <a:latin typeface="Arial" charset="0"/>
              </a:defRPr>
            </a:lvl3pPr>
            <a:lvl4pPr marL="1600200" indent="-228600" eaLnBrk="0" hangingPunct="0">
              <a:spcBef>
                <a:spcPct val="20000"/>
              </a:spcBef>
              <a:buClr>
                <a:schemeClr val="accent2"/>
              </a:buClr>
              <a:buFont typeface="Arial" charset="0"/>
              <a:buChar char="–"/>
              <a:defRPr>
                <a:solidFill>
                  <a:schemeClr val="tx1"/>
                </a:solidFill>
                <a:latin typeface="Arial" charset="0"/>
              </a:defRPr>
            </a:lvl4pPr>
            <a:lvl5pPr marL="2057400" indent="-228600" eaLnBrk="0" hangingPunct="0">
              <a:spcBef>
                <a:spcPct val="20000"/>
              </a:spcBef>
              <a:buClr>
                <a:schemeClr val="accent2"/>
              </a:buClr>
              <a:buChar char="•"/>
              <a:defRPr>
                <a:solidFill>
                  <a:schemeClr val="tx1"/>
                </a:solidFill>
                <a:latin typeface="Arial" charset="0"/>
              </a:defRPr>
            </a:lvl5pPr>
            <a:lvl6pPr marL="2514600" indent="-228600" eaLnBrk="0" fontAlgn="base" hangingPunct="0">
              <a:spcBef>
                <a:spcPct val="20000"/>
              </a:spcBef>
              <a:spcAft>
                <a:spcPct val="0"/>
              </a:spcAft>
              <a:buClr>
                <a:schemeClr val="accent2"/>
              </a:buClr>
              <a:buChar char="•"/>
              <a:defRPr>
                <a:solidFill>
                  <a:schemeClr val="tx1"/>
                </a:solidFill>
                <a:latin typeface="Arial" charset="0"/>
              </a:defRPr>
            </a:lvl6pPr>
            <a:lvl7pPr marL="2971800" indent="-228600" eaLnBrk="0" fontAlgn="base" hangingPunct="0">
              <a:spcBef>
                <a:spcPct val="20000"/>
              </a:spcBef>
              <a:spcAft>
                <a:spcPct val="0"/>
              </a:spcAft>
              <a:buClr>
                <a:schemeClr val="accent2"/>
              </a:buClr>
              <a:buChar char="•"/>
              <a:defRPr>
                <a:solidFill>
                  <a:schemeClr val="tx1"/>
                </a:solidFill>
                <a:latin typeface="Arial" charset="0"/>
              </a:defRPr>
            </a:lvl7pPr>
            <a:lvl8pPr marL="3429000" indent="-228600" eaLnBrk="0" fontAlgn="base" hangingPunct="0">
              <a:spcBef>
                <a:spcPct val="20000"/>
              </a:spcBef>
              <a:spcAft>
                <a:spcPct val="0"/>
              </a:spcAft>
              <a:buClr>
                <a:schemeClr val="accent2"/>
              </a:buClr>
              <a:buChar char="•"/>
              <a:defRPr>
                <a:solidFill>
                  <a:schemeClr val="tx1"/>
                </a:solidFill>
                <a:latin typeface="Arial" charset="0"/>
              </a:defRPr>
            </a:lvl8pPr>
            <a:lvl9pPr marL="3886200" indent="-228600" eaLnBrk="0" fontAlgn="base" hangingPunct="0">
              <a:spcBef>
                <a:spcPct val="20000"/>
              </a:spcBef>
              <a:spcAft>
                <a:spcPct val="0"/>
              </a:spcAft>
              <a:buClr>
                <a:schemeClr val="accent2"/>
              </a:buClr>
              <a:buChar char="•"/>
              <a:defRPr>
                <a:solidFill>
                  <a:schemeClr val="tx1"/>
                </a:solidFill>
                <a:latin typeface="Arial" charset="0"/>
              </a:defRPr>
            </a:lvl9pPr>
          </a:lstStyle>
          <a:p>
            <a:pPr eaLnBrk="1" hangingPunct="1">
              <a:spcBef>
                <a:spcPct val="0"/>
              </a:spcBef>
              <a:buClrTx/>
              <a:buFontTx/>
              <a:buNone/>
            </a:pPr>
            <a:endParaRPr lang="en-US" altLang="en-US" sz="1800"/>
          </a:p>
        </p:txBody>
      </p:sp>
    </p:spTree>
    <p:extLst>
      <p:ext uri="{BB962C8B-B14F-4D97-AF65-F5344CB8AC3E}">
        <p14:creationId xmlns:p14="http://schemas.microsoft.com/office/powerpoint/2010/main" val="1708188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828800" y="228600"/>
            <a:ext cx="7772400" cy="608013"/>
          </a:xfrm>
        </p:spPr>
        <p:txBody>
          <a:bodyPr>
            <a:normAutofit fontScale="90000"/>
          </a:bodyPr>
          <a:lstStyle/>
          <a:p>
            <a:pPr eaLnBrk="1" hangingPunct="1"/>
            <a:r>
              <a:rPr lang="en-US" altLang="en-US" dirty="0" smtClean="0"/>
              <a:t>Appropriate Transfer</a:t>
            </a:r>
          </a:p>
        </p:txBody>
      </p:sp>
      <p:sp>
        <p:nvSpPr>
          <p:cNvPr id="16387" name="Rectangle 3"/>
          <p:cNvSpPr>
            <a:spLocks noGrp="1" noChangeArrowheads="1"/>
          </p:cNvSpPr>
          <p:nvPr>
            <p:ph type="body" idx="1"/>
          </p:nvPr>
        </p:nvSpPr>
        <p:spPr>
          <a:xfrm>
            <a:off x="457200" y="1066800"/>
            <a:ext cx="8305800" cy="4953000"/>
          </a:xfrm>
        </p:spPr>
        <p:txBody>
          <a:bodyPr>
            <a:normAutofit/>
          </a:bodyPr>
          <a:lstStyle/>
          <a:p>
            <a:pPr eaLnBrk="1" hangingPunct="1">
              <a:lnSpc>
                <a:spcPct val="90000"/>
              </a:lnSpc>
              <a:buFont typeface="Wingdings" pitchFamily="2" charset="2"/>
              <a:buNone/>
            </a:pPr>
            <a:r>
              <a:rPr lang="en-US" altLang="en-US" sz="2800" dirty="0" smtClean="0"/>
              <a:t>Transfers of unstable patients must be “appropriate”, i.e.,</a:t>
            </a:r>
          </a:p>
          <a:p>
            <a:pPr eaLnBrk="1" hangingPunct="1">
              <a:lnSpc>
                <a:spcPct val="90000"/>
              </a:lnSpc>
            </a:pPr>
            <a:r>
              <a:rPr lang="en-US" altLang="en-US" sz="2400" dirty="0" smtClean="0"/>
              <a:t>Transferring hospital provides treatment within its capability to minimize risk of harm to patient. </a:t>
            </a:r>
          </a:p>
          <a:p>
            <a:pPr eaLnBrk="1" hangingPunct="1">
              <a:lnSpc>
                <a:spcPct val="90000"/>
              </a:lnSpc>
            </a:pPr>
            <a:r>
              <a:rPr lang="en-US" altLang="en-US" sz="2400" dirty="0" smtClean="0"/>
              <a:t>Transferring hospital contacts receiving facility and facility agrees to accept the transfer.</a:t>
            </a:r>
          </a:p>
          <a:p>
            <a:pPr lvl="1" eaLnBrk="1" hangingPunct="1">
              <a:lnSpc>
                <a:spcPct val="90000"/>
              </a:lnSpc>
            </a:pPr>
            <a:r>
              <a:rPr lang="en-US" altLang="en-US" sz="2200" dirty="0" smtClean="0"/>
              <a:t>Identify person with authority to accept for receiving facility.</a:t>
            </a:r>
          </a:p>
          <a:p>
            <a:pPr eaLnBrk="1" hangingPunct="1">
              <a:lnSpc>
                <a:spcPct val="90000"/>
              </a:lnSpc>
            </a:pPr>
            <a:r>
              <a:rPr lang="en-US" altLang="en-US" sz="2400" dirty="0" smtClean="0"/>
              <a:t>Transferring hospital sends:</a:t>
            </a:r>
          </a:p>
          <a:p>
            <a:pPr lvl="1" eaLnBrk="1" hangingPunct="1">
              <a:lnSpc>
                <a:spcPct val="90000"/>
              </a:lnSpc>
            </a:pPr>
            <a:r>
              <a:rPr lang="en-US" altLang="en-US" sz="2200" dirty="0" smtClean="0"/>
              <a:t>Relevant records available at the time.</a:t>
            </a:r>
          </a:p>
          <a:p>
            <a:pPr lvl="1" eaLnBrk="1" hangingPunct="1">
              <a:lnSpc>
                <a:spcPct val="90000"/>
              </a:lnSpc>
            </a:pPr>
            <a:r>
              <a:rPr lang="en-US" altLang="en-US" sz="2200" dirty="0" smtClean="0"/>
              <a:t>Name on-call physician who failed to respond, if any.</a:t>
            </a:r>
          </a:p>
          <a:p>
            <a:pPr lvl="1" eaLnBrk="1" hangingPunct="1">
              <a:lnSpc>
                <a:spcPct val="90000"/>
              </a:lnSpc>
            </a:pPr>
            <a:r>
              <a:rPr lang="en-US" altLang="en-US" sz="2200" dirty="0" smtClean="0"/>
              <a:t>Additional records as soon as practicable.</a:t>
            </a:r>
          </a:p>
          <a:p>
            <a:pPr eaLnBrk="1" hangingPunct="1">
              <a:lnSpc>
                <a:spcPct val="90000"/>
              </a:lnSpc>
            </a:pPr>
            <a:r>
              <a:rPr lang="en-US" altLang="en-US" sz="2400" dirty="0" smtClean="0"/>
              <a:t>Transfer effected through qualified personnel with proper equipment, including life support measures.</a:t>
            </a:r>
          </a:p>
          <a:p>
            <a:pPr eaLnBrk="1" hangingPunct="1">
              <a:lnSpc>
                <a:spcPct val="90000"/>
              </a:lnSpc>
              <a:buFont typeface="Wingdings" pitchFamily="2" charset="2"/>
              <a:buNone/>
            </a:pPr>
            <a:r>
              <a:rPr lang="en-US" altLang="en-US" sz="2000" dirty="0" smtClean="0"/>
              <a:t>(42 </a:t>
            </a:r>
            <a:r>
              <a:rPr lang="en-US" altLang="en-US" sz="2000" dirty="0" err="1" smtClean="0"/>
              <a:t>CFR</a:t>
            </a:r>
            <a:r>
              <a:rPr lang="en-US" altLang="en-US" sz="2000" dirty="0" smtClean="0"/>
              <a:t> 489.24(e)(2))</a:t>
            </a:r>
          </a:p>
        </p:txBody>
      </p:sp>
    </p:spTree>
    <p:extLst>
      <p:ext uri="{BB962C8B-B14F-4D97-AF65-F5344CB8AC3E}">
        <p14:creationId xmlns:p14="http://schemas.microsoft.com/office/powerpoint/2010/main" val="1742224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503238"/>
            <a:ext cx="6858000" cy="563562"/>
          </a:xfrm>
        </p:spPr>
        <p:txBody>
          <a:bodyPr>
            <a:normAutofit fontScale="90000"/>
          </a:bodyPr>
          <a:lstStyle/>
          <a:p>
            <a:r>
              <a:rPr lang="en-US" dirty="0" smtClean="0"/>
              <a:t>Patients Who Refuse Exam,  Treatment, or Transfer</a:t>
            </a:r>
            <a:endParaRPr lang="en-US" dirty="0"/>
          </a:p>
        </p:txBody>
      </p:sp>
      <p:sp>
        <p:nvSpPr>
          <p:cNvPr id="3" name="Content Placeholder 2"/>
          <p:cNvSpPr>
            <a:spLocks noGrp="1"/>
          </p:cNvSpPr>
          <p:nvPr>
            <p:ph idx="1"/>
          </p:nvPr>
        </p:nvSpPr>
        <p:spPr/>
        <p:txBody>
          <a:bodyPr/>
          <a:lstStyle/>
          <a:p>
            <a:endParaRPr lang="en-US" dirty="0"/>
          </a:p>
        </p:txBody>
      </p:sp>
      <p:pic>
        <p:nvPicPr>
          <p:cNvPr id="91138" name="Picture 2" descr="http://stylishthought.com/wp-content/themes/Zeke10/images/2011/09/Saying-No.jpg"/>
          <p:cNvPicPr>
            <a:picLocks noChangeAspect="1" noChangeArrowheads="1"/>
          </p:cNvPicPr>
          <p:nvPr/>
        </p:nvPicPr>
        <p:blipFill>
          <a:blip r:embed="rId2" cstate="print"/>
          <a:srcRect/>
          <a:stretch>
            <a:fillRect/>
          </a:stretch>
        </p:blipFill>
        <p:spPr bwMode="auto">
          <a:xfrm>
            <a:off x="228600" y="1524000"/>
            <a:ext cx="8686800" cy="4343400"/>
          </a:xfrm>
          <a:prstGeom prst="rect">
            <a:avLst/>
          </a:prstGeom>
          <a:noFill/>
        </p:spPr>
      </p:pic>
    </p:spTree>
    <p:extLst>
      <p:ext uri="{BB962C8B-B14F-4D97-AF65-F5344CB8AC3E}">
        <p14:creationId xmlns:p14="http://schemas.microsoft.com/office/powerpoint/2010/main" val="14911082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905000" y="503238"/>
            <a:ext cx="6858000" cy="563562"/>
          </a:xfrm>
        </p:spPr>
        <p:txBody>
          <a:bodyPr>
            <a:normAutofit fontScale="90000"/>
          </a:bodyPr>
          <a:lstStyle/>
          <a:p>
            <a:pPr eaLnBrk="1" hangingPunct="1"/>
            <a:r>
              <a:rPr lang="en-US" altLang="en-US" dirty="0" smtClean="0"/>
              <a:t>Patients Who Refuse Exam, Treatment or Transfer</a:t>
            </a:r>
          </a:p>
        </p:txBody>
      </p:sp>
      <p:sp>
        <p:nvSpPr>
          <p:cNvPr id="17411" name="Rectangle 3"/>
          <p:cNvSpPr>
            <a:spLocks noGrp="1" noChangeArrowheads="1"/>
          </p:cNvSpPr>
          <p:nvPr>
            <p:ph type="body" idx="1"/>
          </p:nvPr>
        </p:nvSpPr>
        <p:spPr>
          <a:xfrm>
            <a:off x="457200" y="1371600"/>
            <a:ext cx="8229600" cy="4759325"/>
          </a:xfrm>
        </p:spPr>
        <p:txBody>
          <a:bodyPr>
            <a:normAutofit fontScale="92500"/>
          </a:bodyPr>
          <a:lstStyle/>
          <a:p>
            <a:pPr eaLnBrk="1" hangingPunct="1"/>
            <a:r>
              <a:rPr lang="en-US" altLang="en-US" dirty="0" smtClean="0"/>
              <a:t>Hospital must—</a:t>
            </a:r>
          </a:p>
          <a:p>
            <a:pPr lvl="1" eaLnBrk="1" hangingPunct="1"/>
            <a:r>
              <a:rPr lang="en-US" altLang="en-US" dirty="0" smtClean="0"/>
              <a:t>Offer exam, treatment or transfer.</a:t>
            </a:r>
          </a:p>
          <a:p>
            <a:pPr lvl="1" eaLnBrk="1" hangingPunct="1"/>
            <a:r>
              <a:rPr lang="en-US" altLang="en-US" dirty="0" smtClean="0"/>
              <a:t>Document the exam, treatment or transfer that was refused.</a:t>
            </a:r>
          </a:p>
          <a:p>
            <a:pPr lvl="1" eaLnBrk="1" hangingPunct="1"/>
            <a:r>
              <a:rPr lang="en-US" altLang="en-US" dirty="0" smtClean="0"/>
              <a:t>Document that risks and benefits were explained to patient.</a:t>
            </a:r>
          </a:p>
          <a:p>
            <a:pPr lvl="1" eaLnBrk="1" hangingPunct="1"/>
            <a:r>
              <a:rPr lang="en-US" altLang="en-US" dirty="0" smtClean="0"/>
              <a:t>Document basis for refusal of transfer.</a:t>
            </a:r>
          </a:p>
          <a:p>
            <a:pPr lvl="1" eaLnBrk="1" hangingPunct="1"/>
            <a:r>
              <a:rPr lang="en-US" altLang="en-US" dirty="0" smtClean="0"/>
              <a:t>Take reasonable steps to secure written informed refusal.</a:t>
            </a:r>
          </a:p>
          <a:p>
            <a:pPr lvl="1" eaLnBrk="1" hangingPunct="1"/>
            <a:r>
              <a:rPr lang="en-US" altLang="en-US" dirty="0" smtClean="0"/>
              <a:t>If patient refuses to sign, document refusal.</a:t>
            </a:r>
          </a:p>
          <a:p>
            <a:pPr eaLnBrk="1" hangingPunct="1">
              <a:buFont typeface="Wingdings" pitchFamily="2" charset="2"/>
              <a:buNone/>
            </a:pPr>
            <a:r>
              <a:rPr lang="en-US" altLang="en-US" sz="2000" dirty="0" smtClean="0"/>
              <a:t>(42 </a:t>
            </a:r>
            <a:r>
              <a:rPr lang="en-US" altLang="en-US" sz="2000" dirty="0" err="1" smtClean="0"/>
              <a:t>CFR</a:t>
            </a:r>
            <a:r>
              <a:rPr lang="en-US" altLang="en-US" sz="2000" dirty="0" smtClean="0"/>
              <a:t> 489.24(d)(3), (5))</a:t>
            </a:r>
          </a:p>
        </p:txBody>
      </p:sp>
    </p:spTree>
    <p:extLst>
      <p:ext uri="{BB962C8B-B14F-4D97-AF65-F5344CB8AC3E}">
        <p14:creationId xmlns:p14="http://schemas.microsoft.com/office/powerpoint/2010/main" val="4167247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EMTALA</a:t>
            </a:r>
            <a:endParaRPr lang="en-US" dirty="0"/>
          </a:p>
        </p:txBody>
      </p:sp>
      <p:sp>
        <p:nvSpPr>
          <p:cNvPr id="3" name="Content Placeholder 2"/>
          <p:cNvSpPr>
            <a:spLocks noGrp="1"/>
          </p:cNvSpPr>
          <p:nvPr>
            <p:ph idx="1"/>
          </p:nvPr>
        </p:nvSpPr>
        <p:spPr>
          <a:xfrm>
            <a:off x="3886200" y="1143000"/>
            <a:ext cx="4800600" cy="4724401"/>
          </a:xfrm>
        </p:spPr>
        <p:txBody>
          <a:bodyPr>
            <a:normAutofit lnSpcReduction="10000"/>
          </a:bodyPr>
          <a:lstStyle/>
          <a:p>
            <a:pPr marL="0" indent="0">
              <a:buNone/>
            </a:pPr>
            <a:r>
              <a:rPr lang="en-US" dirty="0" smtClean="0"/>
              <a:t>You should know </a:t>
            </a:r>
            <a:r>
              <a:rPr lang="en-US" dirty="0" err="1" smtClean="0"/>
              <a:t>EMTALA</a:t>
            </a:r>
            <a:r>
              <a:rPr lang="en-US" dirty="0" smtClean="0"/>
              <a:t> if:</a:t>
            </a:r>
          </a:p>
          <a:p>
            <a:r>
              <a:rPr lang="en-US" dirty="0" smtClean="0"/>
              <a:t>You provide services at or for a hospital.</a:t>
            </a:r>
          </a:p>
          <a:p>
            <a:r>
              <a:rPr lang="en-US" dirty="0" smtClean="0"/>
              <a:t>Your providers participate in call coverage or provide emergency services at a hospital.</a:t>
            </a:r>
          </a:p>
          <a:p>
            <a:r>
              <a:rPr lang="en-US" dirty="0" smtClean="0"/>
              <a:t>You might go to the emergency department.</a:t>
            </a:r>
            <a:endParaRPr lang="en-US" dirty="0"/>
          </a:p>
        </p:txBody>
      </p:sp>
      <p:pic>
        <p:nvPicPr>
          <p:cNvPr id="3076" name="Picture 4" descr="https://howtosurviveinparis.files.wordpress.com/2015/03/rul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914400"/>
            <a:ext cx="35052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435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title"/>
          </p:nvPr>
        </p:nvSpPr>
        <p:spPr/>
        <p:txBody>
          <a:bodyPr>
            <a:normAutofit fontScale="90000"/>
          </a:bodyPr>
          <a:lstStyle/>
          <a:p>
            <a:pPr eaLnBrk="1" hangingPunct="1"/>
            <a:r>
              <a:rPr lang="en-US" smtClean="0"/>
              <a:t>Prompt Examination or Treatment</a:t>
            </a:r>
          </a:p>
        </p:txBody>
      </p:sp>
      <p:sp>
        <p:nvSpPr>
          <p:cNvPr id="44035" name="Content Placeholder 4"/>
          <p:cNvSpPr>
            <a:spLocks noGrp="1"/>
          </p:cNvSpPr>
          <p:nvPr>
            <p:ph idx="1"/>
          </p:nvPr>
        </p:nvSpPr>
        <p:spPr/>
        <p:txBody>
          <a:bodyPr/>
          <a:lstStyle/>
          <a:p>
            <a:endParaRPr lang="en-US" dirty="0" smtClean="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985" y="943949"/>
            <a:ext cx="7587815" cy="505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84741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828800" y="277813"/>
            <a:ext cx="6324600" cy="865187"/>
          </a:xfrm>
        </p:spPr>
        <p:txBody>
          <a:bodyPr>
            <a:normAutofit fontScale="90000"/>
          </a:bodyPr>
          <a:lstStyle/>
          <a:p>
            <a:pPr eaLnBrk="1" hangingPunct="1"/>
            <a:r>
              <a:rPr lang="en-US" altLang="en-US" dirty="0" smtClean="0"/>
              <a:t>Do Not Delay or Discourage Exam or Treatment</a:t>
            </a:r>
          </a:p>
        </p:txBody>
      </p:sp>
      <p:sp>
        <p:nvSpPr>
          <p:cNvPr id="18435" name="Rectangle 3"/>
          <p:cNvSpPr>
            <a:spLocks noGrp="1" noChangeArrowheads="1"/>
          </p:cNvSpPr>
          <p:nvPr>
            <p:ph type="body" idx="1"/>
          </p:nvPr>
        </p:nvSpPr>
        <p:spPr>
          <a:xfrm>
            <a:off x="381000" y="1371600"/>
            <a:ext cx="8229600" cy="4759325"/>
          </a:xfrm>
        </p:spPr>
        <p:txBody>
          <a:bodyPr/>
          <a:lstStyle/>
          <a:p>
            <a:pPr eaLnBrk="1" hangingPunct="1"/>
            <a:r>
              <a:rPr lang="en-US" altLang="en-US" sz="2500" dirty="0" smtClean="0"/>
              <a:t>Cannot delay exam or treatment to inquire about payment.</a:t>
            </a:r>
          </a:p>
          <a:p>
            <a:pPr eaLnBrk="1" hangingPunct="1"/>
            <a:r>
              <a:rPr lang="en-US" altLang="en-US" sz="2500" dirty="0" smtClean="0"/>
              <a:t>Cannot seek preauthorization from insurer until after you have conducted exam and initiated stabilizing treatment.</a:t>
            </a:r>
          </a:p>
          <a:p>
            <a:pPr eaLnBrk="1" hangingPunct="1">
              <a:buFont typeface="Wingdings" pitchFamily="2" charset="2"/>
              <a:buNone/>
            </a:pPr>
            <a:r>
              <a:rPr lang="en-US" altLang="en-US" sz="2000" dirty="0" smtClean="0"/>
              <a:t>(42 </a:t>
            </a:r>
            <a:r>
              <a:rPr lang="en-US" altLang="en-US" sz="2000" dirty="0" err="1" smtClean="0"/>
              <a:t>CFR</a:t>
            </a:r>
            <a:r>
              <a:rPr lang="en-US" altLang="en-US" sz="2000" dirty="0" smtClean="0"/>
              <a:t> 489.24(d)(4); Interpretive Guidelines 489.24(a), (d)(4))</a:t>
            </a:r>
          </a:p>
          <a:p>
            <a:pPr eaLnBrk="1" hangingPunct="1"/>
            <a:r>
              <a:rPr lang="en-US" altLang="en-US" sz="2500" dirty="0" smtClean="0"/>
              <a:t>Do not suggest to patient that:</a:t>
            </a:r>
          </a:p>
          <a:p>
            <a:pPr lvl="1" eaLnBrk="1" hangingPunct="1"/>
            <a:r>
              <a:rPr lang="en-US" altLang="en-US" sz="2500" dirty="0" smtClean="0"/>
              <a:t>They should leave.</a:t>
            </a:r>
          </a:p>
          <a:p>
            <a:pPr lvl="1" eaLnBrk="1" hangingPunct="1"/>
            <a:r>
              <a:rPr lang="en-US" altLang="en-US" sz="2500" dirty="0" smtClean="0"/>
              <a:t>They could obtain services elsewhere at less cost.</a:t>
            </a:r>
          </a:p>
          <a:p>
            <a:pPr lvl="1" eaLnBrk="1" hangingPunct="1"/>
            <a:r>
              <a:rPr lang="en-US" altLang="en-US" sz="2500" dirty="0" smtClean="0"/>
              <a:t>Insurance may not cover treatment.</a:t>
            </a:r>
          </a:p>
          <a:p>
            <a:pPr eaLnBrk="1" hangingPunct="1">
              <a:buFont typeface="Wingdings" pitchFamily="2" charset="2"/>
              <a:buNone/>
            </a:pPr>
            <a:r>
              <a:rPr lang="en-US" altLang="en-US" sz="2000" dirty="0" smtClean="0"/>
              <a:t>(Interpretive Guidelines 489.24(a), (d)(4))</a:t>
            </a:r>
          </a:p>
        </p:txBody>
      </p:sp>
    </p:spTree>
    <p:extLst>
      <p:ext uri="{BB962C8B-B14F-4D97-AF65-F5344CB8AC3E}">
        <p14:creationId xmlns:p14="http://schemas.microsoft.com/office/powerpoint/2010/main" val="32350281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828800" y="304800"/>
            <a:ext cx="6477000" cy="914400"/>
          </a:xfrm>
        </p:spPr>
        <p:txBody>
          <a:bodyPr>
            <a:normAutofit fontScale="90000"/>
          </a:bodyPr>
          <a:lstStyle/>
          <a:p>
            <a:pPr eaLnBrk="1" hangingPunct="1"/>
            <a:r>
              <a:rPr lang="en-US" altLang="en-US" dirty="0" smtClean="0"/>
              <a:t>Do Not Delay or Discourage Exam or Treatment</a:t>
            </a:r>
          </a:p>
        </p:txBody>
      </p:sp>
      <p:sp>
        <p:nvSpPr>
          <p:cNvPr id="19459" name="Rectangle 3"/>
          <p:cNvSpPr>
            <a:spLocks noGrp="1" noChangeArrowheads="1"/>
          </p:cNvSpPr>
          <p:nvPr>
            <p:ph type="body" idx="1"/>
          </p:nvPr>
        </p:nvSpPr>
        <p:spPr>
          <a:xfrm>
            <a:off x="381000" y="1408112"/>
            <a:ext cx="8305800" cy="4764088"/>
          </a:xfrm>
        </p:spPr>
        <p:txBody>
          <a:bodyPr>
            <a:normAutofit fontScale="92500" lnSpcReduction="20000"/>
          </a:bodyPr>
          <a:lstStyle/>
          <a:p>
            <a:pPr eaLnBrk="1" hangingPunct="1"/>
            <a:r>
              <a:rPr lang="en-US" altLang="en-US" sz="3000" dirty="0" smtClean="0"/>
              <a:t>So long as it does not delay or discourage exam or treatment, hospital </a:t>
            </a:r>
            <a:r>
              <a:rPr lang="en-US" altLang="en-US" sz="3000" u="sng" dirty="0" smtClean="0"/>
              <a:t>may</a:t>
            </a:r>
          </a:p>
          <a:p>
            <a:pPr lvl="1" eaLnBrk="1" hangingPunct="1"/>
            <a:r>
              <a:rPr lang="en-US" altLang="en-US" sz="3000" dirty="0" smtClean="0"/>
              <a:t>Follow reasonable registration process (e.g., obtain demographics, obtain insurance information or card, identify emergency contact, etc.).</a:t>
            </a:r>
          </a:p>
          <a:p>
            <a:pPr lvl="2" eaLnBrk="1" hangingPunct="1"/>
            <a:r>
              <a:rPr lang="en-US" altLang="en-US" sz="3000" dirty="0" smtClean="0"/>
              <a:t>Not condition treatment on payment.</a:t>
            </a:r>
          </a:p>
          <a:p>
            <a:pPr lvl="1" eaLnBrk="1" hangingPunct="1"/>
            <a:r>
              <a:rPr lang="en-US" altLang="en-US" sz="3000" dirty="0" smtClean="0"/>
              <a:t>Contact primary physician or health plan to obtain history or identify needs.</a:t>
            </a:r>
          </a:p>
          <a:p>
            <a:pPr lvl="2" eaLnBrk="1" hangingPunct="1"/>
            <a:r>
              <a:rPr lang="en-US" altLang="en-US" sz="3000" dirty="0" smtClean="0"/>
              <a:t>Not seek preauthorization.</a:t>
            </a:r>
          </a:p>
          <a:p>
            <a:pPr lvl="1" eaLnBrk="1" hangingPunct="1"/>
            <a:r>
              <a:rPr lang="en-US" altLang="en-US" sz="3000" dirty="0" smtClean="0"/>
              <a:t>Have knowledgeable person answer questions about payment.</a:t>
            </a:r>
          </a:p>
          <a:p>
            <a:pPr eaLnBrk="1" hangingPunct="1">
              <a:buFont typeface="Wingdings" pitchFamily="2" charset="2"/>
              <a:buNone/>
            </a:pPr>
            <a:r>
              <a:rPr lang="en-US" altLang="en-US" sz="2000" dirty="0" smtClean="0"/>
              <a:t>(Interpretive Guidelines 489.24(a))</a:t>
            </a:r>
          </a:p>
        </p:txBody>
      </p:sp>
    </p:spTree>
    <p:extLst>
      <p:ext uri="{BB962C8B-B14F-4D97-AF65-F5344CB8AC3E}">
        <p14:creationId xmlns:p14="http://schemas.microsoft.com/office/powerpoint/2010/main" val="33257030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title"/>
          </p:nvPr>
        </p:nvSpPr>
        <p:spPr/>
        <p:txBody>
          <a:bodyPr>
            <a:normAutofit fontScale="90000"/>
          </a:bodyPr>
          <a:lstStyle/>
          <a:p>
            <a:pPr eaLnBrk="1" hangingPunct="1"/>
            <a:r>
              <a:rPr lang="en-US" dirty="0" smtClean="0"/>
              <a:t>Avoiding Penalties</a:t>
            </a:r>
          </a:p>
        </p:txBody>
      </p:sp>
      <p:sp>
        <p:nvSpPr>
          <p:cNvPr id="55299" name="Content Placeholder 4"/>
          <p:cNvSpPr>
            <a:spLocks noGrp="1"/>
          </p:cNvSpPr>
          <p:nvPr>
            <p:ph idx="1"/>
          </p:nvPr>
        </p:nvSpPr>
        <p:spPr/>
        <p:txBody>
          <a:bodyPr/>
          <a:lstStyle/>
          <a:p>
            <a:endParaRPr lang="en-US" dirty="0" smtClean="0"/>
          </a:p>
        </p:txBody>
      </p:sp>
      <p:pic>
        <p:nvPicPr>
          <p:cNvPr id="55300" name="Picture 6" descr="MPj04017950000[1]"/>
          <p:cNvPicPr>
            <a:picLocks noChangeAspect="1" noChangeArrowheads="1"/>
          </p:cNvPicPr>
          <p:nvPr/>
        </p:nvPicPr>
        <p:blipFill>
          <a:blip r:embed="rId2" cstate="print"/>
          <a:srcRect/>
          <a:stretch>
            <a:fillRect/>
          </a:stretch>
        </p:blipFill>
        <p:spPr bwMode="auto">
          <a:xfrm>
            <a:off x="2133600" y="990600"/>
            <a:ext cx="4729584" cy="4876800"/>
          </a:xfrm>
          <a:prstGeom prst="rect">
            <a:avLst/>
          </a:prstGeom>
          <a:noFill/>
          <a:ln w="9525">
            <a:noFill/>
            <a:miter lim="800000"/>
            <a:headEnd/>
            <a:tailEnd/>
          </a:ln>
        </p:spPr>
      </p:pic>
    </p:spTree>
    <p:extLst>
      <p:ext uri="{BB962C8B-B14F-4D97-AF65-F5344CB8AC3E}">
        <p14:creationId xmlns:p14="http://schemas.microsoft.com/office/powerpoint/2010/main" val="23555643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Avoiding Penalties</a:t>
            </a:r>
            <a:endParaRPr lang="en-US" dirty="0"/>
          </a:p>
        </p:txBody>
      </p:sp>
      <p:sp>
        <p:nvSpPr>
          <p:cNvPr id="3" name="Content Placeholder 2"/>
          <p:cNvSpPr>
            <a:spLocks noGrp="1"/>
          </p:cNvSpPr>
          <p:nvPr>
            <p:ph idx="1"/>
          </p:nvPr>
        </p:nvSpPr>
        <p:spPr>
          <a:xfrm>
            <a:off x="457200" y="1066800"/>
            <a:ext cx="8229600" cy="4800600"/>
          </a:xfrm>
        </p:spPr>
        <p:txBody>
          <a:bodyPr>
            <a:noAutofit/>
          </a:bodyPr>
          <a:lstStyle/>
          <a:p>
            <a:r>
              <a:rPr lang="en-US" sz="2800" dirty="0" smtClean="0"/>
              <a:t>Do what is in the best interest of the patient.</a:t>
            </a:r>
          </a:p>
          <a:p>
            <a:r>
              <a:rPr lang="en-US" sz="2800" dirty="0" smtClean="0"/>
              <a:t>Document, document, document!</a:t>
            </a:r>
          </a:p>
          <a:p>
            <a:pPr lvl="1"/>
            <a:r>
              <a:rPr lang="en-US" sz="2400" dirty="0" smtClean="0"/>
              <a:t>Appropriate medical screening exam, including:</a:t>
            </a:r>
          </a:p>
          <a:p>
            <a:pPr lvl="2"/>
            <a:r>
              <a:rPr lang="en-US" dirty="0" smtClean="0"/>
              <a:t>Performed by </a:t>
            </a:r>
            <a:r>
              <a:rPr lang="en-US" dirty="0" err="1" smtClean="0"/>
              <a:t>QMP</a:t>
            </a:r>
            <a:r>
              <a:rPr lang="en-US" dirty="0" smtClean="0"/>
              <a:t>.</a:t>
            </a:r>
          </a:p>
          <a:p>
            <a:pPr lvl="2"/>
            <a:r>
              <a:rPr lang="en-US" dirty="0" smtClean="0"/>
              <a:t>Addressed presenting symptoms.</a:t>
            </a:r>
          </a:p>
          <a:p>
            <a:pPr lvl="2"/>
            <a:r>
              <a:rPr lang="en-US" dirty="0" smtClean="0"/>
              <a:t>Ongoing monitoring.</a:t>
            </a:r>
          </a:p>
          <a:p>
            <a:pPr lvl="1"/>
            <a:r>
              <a:rPr lang="en-US" sz="2400" dirty="0" smtClean="0"/>
              <a:t>Whether patient had emergency medical condition.</a:t>
            </a:r>
          </a:p>
          <a:p>
            <a:pPr lvl="1"/>
            <a:r>
              <a:rPr lang="en-US" sz="2400" dirty="0" smtClean="0"/>
              <a:t>Whether patient was stabilized.</a:t>
            </a:r>
          </a:p>
          <a:p>
            <a:pPr lvl="1"/>
            <a:r>
              <a:rPr lang="en-US" sz="2400" dirty="0" smtClean="0"/>
              <a:t>Patient received appropriate transfer, including physician certification of risks and benefits.</a:t>
            </a:r>
          </a:p>
          <a:p>
            <a:pPr lvl="1"/>
            <a:r>
              <a:rPr lang="en-US" sz="2400" dirty="0" smtClean="0"/>
              <a:t>Patient left AMA.</a:t>
            </a:r>
          </a:p>
        </p:txBody>
      </p:sp>
    </p:spTree>
    <p:extLst>
      <p:ext uri="{BB962C8B-B14F-4D97-AF65-F5344CB8AC3E}">
        <p14:creationId xmlns:p14="http://schemas.microsoft.com/office/powerpoint/2010/main" val="9640635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Avoiding Penalties</a:t>
            </a:r>
            <a:endParaRPr lang="en-US" dirty="0"/>
          </a:p>
        </p:txBody>
      </p:sp>
      <p:sp>
        <p:nvSpPr>
          <p:cNvPr id="3" name="Content Placeholder 2"/>
          <p:cNvSpPr>
            <a:spLocks noGrp="1"/>
          </p:cNvSpPr>
          <p:nvPr>
            <p:ph idx="1"/>
          </p:nvPr>
        </p:nvSpPr>
        <p:spPr>
          <a:xfrm>
            <a:off x="457200" y="1143000"/>
            <a:ext cx="8229600" cy="4724401"/>
          </a:xfrm>
        </p:spPr>
        <p:txBody>
          <a:bodyPr>
            <a:noAutofit/>
          </a:bodyPr>
          <a:lstStyle/>
          <a:p>
            <a:r>
              <a:rPr lang="en-US" sz="2800" dirty="0" smtClean="0"/>
              <a:t>Maintain written </a:t>
            </a:r>
            <a:r>
              <a:rPr lang="en-US" sz="2800" dirty="0" err="1" smtClean="0"/>
              <a:t>EMTALA</a:t>
            </a:r>
            <a:r>
              <a:rPr lang="en-US" sz="2800" dirty="0" smtClean="0"/>
              <a:t> policies, forms</a:t>
            </a:r>
            <a:r>
              <a:rPr lang="en-US" sz="2800" dirty="0"/>
              <a:t> </a:t>
            </a:r>
            <a:r>
              <a:rPr lang="en-US" sz="2800" dirty="0" smtClean="0"/>
              <a:t>and signs.</a:t>
            </a:r>
          </a:p>
          <a:p>
            <a:r>
              <a:rPr lang="en-US" sz="2800" dirty="0" smtClean="0"/>
              <a:t>Train and re-train staff regarding </a:t>
            </a:r>
            <a:r>
              <a:rPr lang="en-US" sz="2800" dirty="0" err="1" smtClean="0"/>
              <a:t>EMTALA</a:t>
            </a:r>
            <a:r>
              <a:rPr lang="en-US" sz="2800" dirty="0" smtClean="0"/>
              <a:t> compliance.</a:t>
            </a:r>
          </a:p>
          <a:p>
            <a:pPr lvl="1"/>
            <a:r>
              <a:rPr lang="en-US" sz="2400" dirty="0" smtClean="0"/>
              <a:t>Document the training.</a:t>
            </a:r>
          </a:p>
          <a:p>
            <a:r>
              <a:rPr lang="en-US" sz="2800" dirty="0" smtClean="0"/>
              <a:t>Maintain on-call list.</a:t>
            </a:r>
          </a:p>
          <a:p>
            <a:r>
              <a:rPr lang="en-US" sz="2800" dirty="0" smtClean="0"/>
              <a:t>Ensure physicians respond to call.</a:t>
            </a:r>
          </a:p>
          <a:p>
            <a:r>
              <a:rPr lang="en-US" sz="2800" dirty="0" smtClean="0"/>
              <a:t>Ensure </a:t>
            </a:r>
            <a:r>
              <a:rPr lang="en-US" sz="2800" dirty="0" err="1" smtClean="0"/>
              <a:t>QMPs</a:t>
            </a:r>
            <a:r>
              <a:rPr lang="en-US" sz="2800" dirty="0" smtClean="0"/>
              <a:t> are identified and qualified.</a:t>
            </a:r>
          </a:p>
          <a:p>
            <a:pPr lvl="1"/>
            <a:r>
              <a:rPr lang="en-US" sz="2400" dirty="0" smtClean="0"/>
              <a:t>Identified in document approved by board.</a:t>
            </a:r>
          </a:p>
          <a:p>
            <a:pPr lvl="1"/>
            <a:r>
              <a:rPr lang="en-US" sz="2400" dirty="0" smtClean="0"/>
              <a:t>Privileged to provide screening exams.</a:t>
            </a:r>
          </a:p>
          <a:p>
            <a:r>
              <a:rPr lang="en-US" sz="2800" dirty="0" smtClean="0"/>
              <a:t>Maintain and periodically review ED log.</a:t>
            </a:r>
          </a:p>
          <a:p>
            <a:pPr lvl="1"/>
            <a:r>
              <a:rPr lang="en-US" sz="2400" dirty="0" smtClean="0"/>
              <a:t>Update as appropriate.</a:t>
            </a:r>
            <a:endParaRPr lang="en-US" sz="2400" dirty="0"/>
          </a:p>
        </p:txBody>
      </p:sp>
    </p:spTree>
    <p:extLst>
      <p:ext uri="{BB962C8B-B14F-4D97-AF65-F5344CB8AC3E}">
        <p14:creationId xmlns:p14="http://schemas.microsoft.com/office/powerpoint/2010/main" val="4855643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Avoiding Penalties</a:t>
            </a:r>
            <a:endParaRPr lang="en-US" dirty="0"/>
          </a:p>
        </p:txBody>
      </p:sp>
      <p:sp>
        <p:nvSpPr>
          <p:cNvPr id="3" name="Content Placeholder 2"/>
          <p:cNvSpPr>
            <a:spLocks noGrp="1"/>
          </p:cNvSpPr>
          <p:nvPr>
            <p:ph idx="1"/>
          </p:nvPr>
        </p:nvSpPr>
        <p:spPr>
          <a:xfrm>
            <a:off x="457200" y="1066800"/>
            <a:ext cx="8229600" cy="4800601"/>
          </a:xfrm>
        </p:spPr>
        <p:txBody>
          <a:bodyPr>
            <a:noAutofit/>
          </a:bodyPr>
          <a:lstStyle/>
          <a:p>
            <a:r>
              <a:rPr lang="en-US" sz="2800" dirty="0" smtClean="0"/>
              <a:t>Beware transfer by private car.</a:t>
            </a:r>
          </a:p>
          <a:p>
            <a:pPr lvl="1"/>
            <a:r>
              <a:rPr lang="en-US" sz="2400" dirty="0" smtClean="0"/>
              <a:t>Document that we offered alternative transport.</a:t>
            </a:r>
          </a:p>
          <a:p>
            <a:pPr lvl="1"/>
            <a:r>
              <a:rPr lang="en-US" sz="2400" dirty="0" smtClean="0"/>
              <a:t>Document circumstances of transfer.</a:t>
            </a:r>
          </a:p>
          <a:p>
            <a:r>
              <a:rPr lang="en-US" sz="2800" dirty="0" smtClean="0"/>
              <a:t>Beware inbound ambulances.</a:t>
            </a:r>
          </a:p>
          <a:p>
            <a:pPr lvl="1"/>
            <a:r>
              <a:rPr lang="en-US" sz="2400" dirty="0" smtClean="0"/>
              <a:t>Generally cannot turn away unless on divert.</a:t>
            </a:r>
          </a:p>
          <a:p>
            <a:pPr lvl="1"/>
            <a:r>
              <a:rPr lang="en-US" sz="2400" dirty="0" smtClean="0"/>
              <a:t>May discuss treatment alternatives, but document.</a:t>
            </a:r>
          </a:p>
          <a:p>
            <a:r>
              <a:rPr lang="en-US" sz="2800" dirty="0" smtClean="0"/>
              <a:t>Beware requests for transfer to your facility.</a:t>
            </a:r>
          </a:p>
          <a:p>
            <a:pPr lvl="1"/>
            <a:r>
              <a:rPr lang="en-US" sz="2400" dirty="0" smtClean="0"/>
              <a:t>Require requests to come to authorized persons.</a:t>
            </a:r>
          </a:p>
          <a:p>
            <a:pPr lvl="1"/>
            <a:r>
              <a:rPr lang="en-US" sz="2400" dirty="0" smtClean="0"/>
              <a:t>Confirm your own capacity.</a:t>
            </a:r>
          </a:p>
          <a:p>
            <a:pPr lvl="1"/>
            <a:r>
              <a:rPr lang="en-US" sz="2400" dirty="0" smtClean="0"/>
              <a:t>Confirm specialized capabilities.</a:t>
            </a:r>
          </a:p>
        </p:txBody>
      </p:sp>
    </p:spTree>
    <p:extLst>
      <p:ext uri="{BB962C8B-B14F-4D97-AF65-F5344CB8AC3E}">
        <p14:creationId xmlns:p14="http://schemas.microsoft.com/office/powerpoint/2010/main" val="10774714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Avoiding Penalties</a:t>
            </a:r>
            <a:endParaRPr lang="en-US" dirty="0"/>
          </a:p>
        </p:txBody>
      </p:sp>
      <p:sp>
        <p:nvSpPr>
          <p:cNvPr id="3" name="Content Placeholder 2"/>
          <p:cNvSpPr>
            <a:spLocks noGrp="1"/>
          </p:cNvSpPr>
          <p:nvPr>
            <p:ph idx="1"/>
          </p:nvPr>
        </p:nvSpPr>
        <p:spPr>
          <a:xfrm>
            <a:off x="457200" y="1066800"/>
            <a:ext cx="8229600" cy="4800601"/>
          </a:xfrm>
        </p:spPr>
        <p:txBody>
          <a:bodyPr>
            <a:noAutofit/>
          </a:bodyPr>
          <a:lstStyle/>
          <a:p>
            <a:r>
              <a:rPr lang="en-US" sz="2800" dirty="0" smtClean="0"/>
              <a:t>Immediately respond to suspected violations.</a:t>
            </a:r>
          </a:p>
          <a:p>
            <a:pPr lvl="1"/>
            <a:r>
              <a:rPr lang="en-US" sz="2400" dirty="0" smtClean="0"/>
              <a:t>Gather and confirm facts, including documents and witness statements.</a:t>
            </a:r>
          </a:p>
          <a:p>
            <a:pPr lvl="1"/>
            <a:r>
              <a:rPr lang="en-US" sz="2400" dirty="0" smtClean="0"/>
              <a:t>Supplement record as appropriate.</a:t>
            </a:r>
          </a:p>
          <a:p>
            <a:pPr lvl="1"/>
            <a:r>
              <a:rPr lang="en-US" sz="2400" dirty="0" smtClean="0"/>
              <a:t>Impose sanctions if appropriate.</a:t>
            </a:r>
          </a:p>
          <a:p>
            <a:pPr lvl="1"/>
            <a:r>
              <a:rPr lang="en-US" sz="2400" dirty="0" smtClean="0"/>
              <a:t>Provide additional training.</a:t>
            </a:r>
          </a:p>
          <a:p>
            <a:r>
              <a:rPr lang="en-US" sz="2800" dirty="0" smtClean="0"/>
              <a:t>No duty to self-report your own violations.</a:t>
            </a:r>
          </a:p>
          <a:p>
            <a:pPr lvl="1"/>
            <a:r>
              <a:rPr lang="en-US" sz="2400" dirty="0" smtClean="0"/>
              <a:t>May want to self-report if another hospital will report.</a:t>
            </a:r>
          </a:p>
          <a:p>
            <a:pPr lvl="1"/>
            <a:r>
              <a:rPr lang="en-US" sz="2400" dirty="0" smtClean="0"/>
              <a:t>Must report:</a:t>
            </a:r>
          </a:p>
          <a:p>
            <a:pPr lvl="2"/>
            <a:r>
              <a:rPr lang="en-US" dirty="0" smtClean="0"/>
              <a:t>On-call physicians who failed to respond.</a:t>
            </a:r>
          </a:p>
          <a:p>
            <a:pPr lvl="2"/>
            <a:r>
              <a:rPr lang="en-US" dirty="0" smtClean="0"/>
              <a:t>Receipt of improper transfer.</a:t>
            </a:r>
            <a:endParaRPr lang="en-US" dirty="0"/>
          </a:p>
        </p:txBody>
      </p:sp>
    </p:spTree>
    <p:extLst>
      <p:ext uri="{BB962C8B-B14F-4D97-AF65-F5344CB8AC3E}">
        <p14:creationId xmlns:p14="http://schemas.microsoft.com/office/powerpoint/2010/main" val="20238792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Avoiding Penalties</a:t>
            </a:r>
            <a:endParaRPr lang="en-US" dirty="0"/>
          </a:p>
        </p:txBody>
      </p:sp>
      <p:sp>
        <p:nvSpPr>
          <p:cNvPr id="3" name="Content Placeholder 2"/>
          <p:cNvSpPr>
            <a:spLocks noGrp="1"/>
          </p:cNvSpPr>
          <p:nvPr>
            <p:ph idx="1"/>
          </p:nvPr>
        </p:nvSpPr>
        <p:spPr>
          <a:xfrm>
            <a:off x="457200" y="1066800"/>
            <a:ext cx="8229600" cy="4800601"/>
          </a:xfrm>
        </p:spPr>
        <p:txBody>
          <a:bodyPr>
            <a:normAutofit fontScale="92500" lnSpcReduction="10000"/>
          </a:bodyPr>
          <a:lstStyle/>
          <a:p>
            <a:r>
              <a:rPr lang="en-US" sz="3000" dirty="0" smtClean="0"/>
              <a:t>If government investigates:</a:t>
            </a:r>
          </a:p>
          <a:p>
            <a:pPr lvl="1"/>
            <a:r>
              <a:rPr lang="en-US" sz="2600" dirty="0" smtClean="0"/>
              <a:t>Cooperate with investigation.</a:t>
            </a:r>
          </a:p>
          <a:p>
            <a:pPr lvl="1"/>
            <a:r>
              <a:rPr lang="en-US" sz="2600" dirty="0" smtClean="0"/>
              <a:t>Gather and supplement with important facts.</a:t>
            </a:r>
          </a:p>
          <a:p>
            <a:pPr lvl="1"/>
            <a:r>
              <a:rPr lang="en-US" sz="2600" dirty="0" smtClean="0"/>
              <a:t>Implement appropriate plan of correction.</a:t>
            </a:r>
          </a:p>
          <a:p>
            <a:pPr lvl="1"/>
            <a:r>
              <a:rPr lang="en-US" sz="2600" dirty="0" smtClean="0"/>
              <a:t>Respond with your explanation of the facts.</a:t>
            </a:r>
          </a:p>
          <a:p>
            <a:pPr lvl="2"/>
            <a:r>
              <a:rPr lang="en-US" sz="2600" dirty="0" smtClean="0"/>
              <a:t>If there was no </a:t>
            </a:r>
            <a:r>
              <a:rPr lang="en-US" sz="2600" dirty="0" err="1" smtClean="0"/>
              <a:t>EMTALA</a:t>
            </a:r>
            <a:r>
              <a:rPr lang="en-US" sz="2600" dirty="0" smtClean="0"/>
              <a:t> violation, explain why.</a:t>
            </a:r>
          </a:p>
          <a:p>
            <a:pPr lvl="2"/>
            <a:r>
              <a:rPr lang="en-US" sz="2600" dirty="0" smtClean="0"/>
              <a:t>If there was </a:t>
            </a:r>
            <a:r>
              <a:rPr lang="en-US" sz="2600" dirty="0" err="1" smtClean="0"/>
              <a:t>EMTALA</a:t>
            </a:r>
            <a:r>
              <a:rPr lang="en-US" sz="2600" dirty="0" smtClean="0"/>
              <a:t> violation, explain why you should not be penalized, e.g., </a:t>
            </a:r>
          </a:p>
          <a:p>
            <a:pPr lvl="3"/>
            <a:r>
              <a:rPr lang="en-US" sz="2600" dirty="0" smtClean="0"/>
              <a:t>Appropriate policies in place.</a:t>
            </a:r>
          </a:p>
          <a:p>
            <a:pPr lvl="3">
              <a:spcBef>
                <a:spcPts val="0"/>
              </a:spcBef>
            </a:pPr>
            <a:r>
              <a:rPr lang="en-US" sz="2600" dirty="0" smtClean="0"/>
              <a:t>Appropriate training.</a:t>
            </a:r>
          </a:p>
          <a:p>
            <a:pPr lvl="3">
              <a:spcBef>
                <a:spcPts val="0"/>
              </a:spcBef>
            </a:pPr>
            <a:r>
              <a:rPr lang="en-US" sz="2600" dirty="0" smtClean="0"/>
              <a:t>Rogue employee.</a:t>
            </a:r>
          </a:p>
          <a:p>
            <a:pPr lvl="3">
              <a:spcBef>
                <a:spcPts val="0"/>
              </a:spcBef>
            </a:pPr>
            <a:r>
              <a:rPr lang="en-US" sz="2600" dirty="0" smtClean="0"/>
              <a:t>Corrective action taken.</a:t>
            </a:r>
            <a:endParaRPr lang="en-US" sz="2600" dirty="0"/>
          </a:p>
        </p:txBody>
      </p:sp>
    </p:spTree>
    <p:extLst>
      <p:ext uri="{BB962C8B-B14F-4D97-AF65-F5344CB8AC3E}">
        <p14:creationId xmlns:p14="http://schemas.microsoft.com/office/powerpoint/2010/main" val="40386537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normAutofit fontScale="90000"/>
          </a:bodyPr>
          <a:lstStyle/>
          <a:p>
            <a:r>
              <a:rPr lang="en-US" smtClean="0"/>
              <a:t>Additional Resources</a:t>
            </a:r>
          </a:p>
        </p:txBody>
      </p:sp>
      <p:sp>
        <p:nvSpPr>
          <p:cNvPr id="60419" name="Content Placeholder 2"/>
          <p:cNvSpPr>
            <a:spLocks noGrp="1"/>
          </p:cNvSpPr>
          <p:nvPr>
            <p:ph idx="1"/>
          </p:nvPr>
        </p:nvSpPr>
        <p:spPr/>
        <p:txBody>
          <a:bodyPr/>
          <a:lstStyle/>
          <a:p>
            <a:endParaRPr lang="en-US" smtClean="0"/>
          </a:p>
        </p:txBody>
      </p:sp>
      <p:pic>
        <p:nvPicPr>
          <p:cNvPr id="60420" name="Picture 2" descr="http://4closurefraud.org/wp-content/uploads/2011/12/helpwanted.jpg"/>
          <p:cNvPicPr>
            <a:picLocks noChangeAspect="1" noChangeArrowheads="1"/>
          </p:cNvPicPr>
          <p:nvPr/>
        </p:nvPicPr>
        <p:blipFill>
          <a:blip r:embed="rId2" cstate="print"/>
          <a:srcRect/>
          <a:stretch>
            <a:fillRect/>
          </a:stretch>
        </p:blipFill>
        <p:spPr bwMode="auto">
          <a:xfrm>
            <a:off x="363538" y="1143000"/>
            <a:ext cx="8399462" cy="4724400"/>
          </a:xfrm>
          <a:prstGeom prst="rect">
            <a:avLst/>
          </a:prstGeom>
          <a:noFill/>
          <a:ln w="9525">
            <a:noFill/>
            <a:miter lim="800000"/>
            <a:headEnd/>
            <a:tailEnd/>
          </a:ln>
        </p:spPr>
      </p:pic>
    </p:spTree>
    <p:extLst>
      <p:ext uri="{BB962C8B-B14F-4D97-AF65-F5344CB8AC3E}">
        <p14:creationId xmlns:p14="http://schemas.microsoft.com/office/powerpoint/2010/main" val="37130099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fontScale="90000"/>
          </a:bodyPr>
          <a:lstStyle/>
          <a:p>
            <a:r>
              <a:rPr lang="en-US" altLang="en-US" smtClean="0"/>
              <a:t>EMTALA Requirements</a:t>
            </a:r>
          </a:p>
        </p:txBody>
      </p:sp>
      <p:sp>
        <p:nvSpPr>
          <p:cNvPr id="4099" name="Content Placeholder 2"/>
          <p:cNvSpPr>
            <a:spLocks noGrp="1"/>
          </p:cNvSpPr>
          <p:nvPr>
            <p:ph idx="1"/>
          </p:nvPr>
        </p:nvSpPr>
        <p:spPr>
          <a:xfrm>
            <a:off x="457200" y="1066800"/>
            <a:ext cx="8229600" cy="5029200"/>
          </a:xfrm>
        </p:spPr>
        <p:txBody>
          <a:bodyPr>
            <a:normAutofit fontScale="92500" lnSpcReduction="20000"/>
          </a:bodyPr>
          <a:lstStyle/>
          <a:p>
            <a:r>
              <a:rPr lang="en-US" altLang="en-US" sz="3000" dirty="0" smtClean="0">
                <a:solidFill>
                  <a:srgbClr val="C00000"/>
                </a:solidFill>
              </a:rPr>
              <a:t>Hospital with a dedicated emergency </a:t>
            </a:r>
            <a:r>
              <a:rPr lang="en-US" altLang="en-US" sz="3000" dirty="0" err="1" smtClean="0">
                <a:solidFill>
                  <a:srgbClr val="C00000"/>
                </a:solidFill>
              </a:rPr>
              <a:t>dept</a:t>
            </a:r>
            <a:r>
              <a:rPr lang="en-US" altLang="en-US" sz="3000" dirty="0" smtClean="0">
                <a:solidFill>
                  <a:srgbClr val="C00000"/>
                </a:solidFill>
              </a:rPr>
              <a:t> must provide:</a:t>
            </a:r>
          </a:p>
          <a:p>
            <a:pPr lvl="1"/>
            <a:r>
              <a:rPr lang="en-US" altLang="en-US" sz="3000" dirty="0" smtClean="0">
                <a:solidFill>
                  <a:srgbClr val="C00000"/>
                </a:solidFill>
              </a:rPr>
              <a:t>Emergency medical screening exam,</a:t>
            </a:r>
          </a:p>
          <a:p>
            <a:pPr lvl="1"/>
            <a:r>
              <a:rPr lang="en-US" altLang="en-US" sz="3000" dirty="0" smtClean="0">
                <a:solidFill>
                  <a:srgbClr val="C00000"/>
                </a:solidFill>
              </a:rPr>
              <a:t>Stabilizing treatment for emergency conditions, and/or</a:t>
            </a:r>
          </a:p>
          <a:p>
            <a:pPr lvl="1"/>
            <a:r>
              <a:rPr lang="en-US" altLang="en-US" sz="3000" dirty="0" smtClean="0">
                <a:solidFill>
                  <a:srgbClr val="C00000"/>
                </a:solidFill>
              </a:rPr>
              <a:t>Appropriate transfer of </a:t>
            </a:r>
            <a:r>
              <a:rPr lang="en-US" altLang="en-US" sz="3000" dirty="0" err="1" smtClean="0">
                <a:solidFill>
                  <a:srgbClr val="C00000"/>
                </a:solidFill>
              </a:rPr>
              <a:t>unstabilized</a:t>
            </a:r>
            <a:r>
              <a:rPr lang="en-US" altLang="en-US" sz="3000" dirty="0" smtClean="0">
                <a:solidFill>
                  <a:srgbClr val="C00000"/>
                </a:solidFill>
              </a:rPr>
              <a:t> person.</a:t>
            </a:r>
          </a:p>
          <a:p>
            <a:r>
              <a:rPr lang="en-US" altLang="en-US" sz="3000" dirty="0" smtClean="0">
                <a:solidFill>
                  <a:srgbClr val="C00000"/>
                </a:solidFill>
              </a:rPr>
              <a:t>Participating hospital with specialized capabilities must accept transfer of </a:t>
            </a:r>
            <a:r>
              <a:rPr lang="en-US" altLang="en-US" sz="3000" dirty="0" err="1" smtClean="0">
                <a:solidFill>
                  <a:srgbClr val="C00000"/>
                </a:solidFill>
              </a:rPr>
              <a:t>unstabilized</a:t>
            </a:r>
            <a:r>
              <a:rPr lang="en-US" altLang="en-US" sz="3000" dirty="0" smtClean="0">
                <a:solidFill>
                  <a:srgbClr val="C00000"/>
                </a:solidFill>
              </a:rPr>
              <a:t> person.</a:t>
            </a:r>
          </a:p>
          <a:p>
            <a:r>
              <a:rPr lang="en-US" altLang="en-US" sz="3000" dirty="0" smtClean="0">
                <a:solidFill>
                  <a:srgbClr val="C00000"/>
                </a:solidFill>
              </a:rPr>
              <a:t>Cannot delay exam or treatment to inquire about payment.</a:t>
            </a:r>
          </a:p>
          <a:p>
            <a:r>
              <a:rPr lang="en-US" altLang="en-US" sz="3000" dirty="0" smtClean="0">
                <a:solidFill>
                  <a:srgbClr val="C00000"/>
                </a:solidFill>
              </a:rPr>
              <a:t>Must post required signage.</a:t>
            </a:r>
          </a:p>
          <a:p>
            <a:r>
              <a:rPr lang="en-US" altLang="en-US" sz="3000" dirty="0" smtClean="0">
                <a:solidFill>
                  <a:srgbClr val="C00000"/>
                </a:solidFill>
              </a:rPr>
              <a:t>Must maintain required documentation.</a:t>
            </a:r>
          </a:p>
          <a:p>
            <a:pPr lvl="1"/>
            <a:r>
              <a:rPr lang="en-US" altLang="en-US" sz="3000" dirty="0" smtClean="0">
                <a:solidFill>
                  <a:srgbClr val="C00000"/>
                </a:solidFill>
              </a:rPr>
              <a:t>On-call list.</a:t>
            </a:r>
          </a:p>
          <a:p>
            <a:pPr lvl="1"/>
            <a:r>
              <a:rPr lang="en-US" altLang="en-US" sz="3000" dirty="0" smtClean="0">
                <a:solidFill>
                  <a:srgbClr val="C00000"/>
                </a:solidFill>
              </a:rPr>
              <a:t>ED log of those who come to hospital.</a:t>
            </a:r>
          </a:p>
          <a:p>
            <a:pPr>
              <a:buFont typeface="Wingdings" pitchFamily="2" charset="2"/>
              <a:buNone/>
            </a:pPr>
            <a:r>
              <a:rPr lang="en-US" altLang="en-US" sz="2000" dirty="0" smtClean="0"/>
              <a:t>(42 USC 1395dd; 42 </a:t>
            </a:r>
            <a:r>
              <a:rPr lang="en-US" altLang="en-US" sz="2000" dirty="0" err="1" smtClean="0"/>
              <a:t>CFR</a:t>
            </a:r>
            <a:r>
              <a:rPr lang="en-US" altLang="en-US" sz="2000" dirty="0" smtClean="0"/>
              <a:t> 489.20(r) and 489.24)</a:t>
            </a:r>
          </a:p>
        </p:txBody>
      </p:sp>
    </p:spTree>
    <p:extLst>
      <p:ext uri="{BB962C8B-B14F-4D97-AF65-F5344CB8AC3E}">
        <p14:creationId xmlns:p14="http://schemas.microsoft.com/office/powerpoint/2010/main" val="21427966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title"/>
          </p:nvPr>
        </p:nvSpPr>
        <p:spPr>
          <a:xfrm>
            <a:off x="1828800" y="228600"/>
            <a:ext cx="6477000" cy="914400"/>
          </a:xfrm>
        </p:spPr>
        <p:txBody>
          <a:bodyPr>
            <a:normAutofit fontScale="90000"/>
          </a:bodyPr>
          <a:lstStyle/>
          <a:p>
            <a:pPr eaLnBrk="1" hangingPunct="1"/>
            <a:r>
              <a:rPr lang="en-US" sz="2800" dirty="0" smtClean="0"/>
              <a:t>www.cms.gov/Regulations-and-Guidance/Legislation/EMTALA</a:t>
            </a:r>
            <a:br>
              <a:rPr lang="en-US" sz="2800" dirty="0" smtClean="0"/>
            </a:br>
            <a:endParaRPr lang="en-US" sz="2800" dirty="0" smtClean="0"/>
          </a:p>
        </p:txBody>
      </p:sp>
      <p:sp>
        <p:nvSpPr>
          <p:cNvPr id="61443" name="Rectangle 4"/>
          <p:cNvSpPr>
            <a:spLocks noGrp="1" noChangeArrowheads="1"/>
          </p:cNvSpPr>
          <p:nvPr>
            <p:ph type="body" idx="1"/>
          </p:nvPr>
        </p:nvSpPr>
        <p:spPr/>
        <p:txBody>
          <a:bodyPr/>
          <a:lstStyle/>
          <a:p>
            <a:pPr eaLnBrk="1" hangingPunct="1"/>
            <a:endParaRPr lang="en-US" smtClean="0"/>
          </a:p>
        </p:txBody>
      </p:sp>
      <p:pic>
        <p:nvPicPr>
          <p:cNvPr id="61444" name="Picture 4"/>
          <p:cNvPicPr>
            <a:picLocks noChangeAspect="1" noChangeArrowheads="1"/>
          </p:cNvPicPr>
          <p:nvPr/>
        </p:nvPicPr>
        <p:blipFill>
          <a:blip r:embed="rId3" cstate="print"/>
          <a:srcRect/>
          <a:stretch>
            <a:fillRect/>
          </a:stretch>
        </p:blipFill>
        <p:spPr bwMode="auto">
          <a:xfrm>
            <a:off x="-457200" y="914400"/>
            <a:ext cx="11353800" cy="6386512"/>
          </a:xfrm>
          <a:prstGeom prst="rect">
            <a:avLst/>
          </a:prstGeom>
          <a:noFill/>
          <a:ln w="9525">
            <a:noFill/>
            <a:miter lim="800000"/>
            <a:headEnd/>
            <a:tailEnd/>
          </a:ln>
        </p:spPr>
      </p:pic>
    </p:spTree>
    <p:extLst>
      <p:ext uri="{BB962C8B-B14F-4D97-AF65-F5344CB8AC3E}">
        <p14:creationId xmlns:p14="http://schemas.microsoft.com/office/powerpoint/2010/main" val="869152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228600"/>
            <a:ext cx="4876800" cy="563562"/>
          </a:xfrm>
        </p:spPr>
        <p:txBody>
          <a:bodyPr>
            <a:normAutofit fontScale="90000"/>
          </a:bodyPr>
          <a:lstStyle/>
          <a:p>
            <a:r>
              <a:rPr lang="en-US" dirty="0" smtClean="0"/>
              <a:t>Questions?</a:t>
            </a:r>
            <a:endParaRPr lang="en-US" dirty="0"/>
          </a:p>
        </p:txBody>
      </p:sp>
      <p:sp>
        <p:nvSpPr>
          <p:cNvPr id="3" name="Content Placeholder 2"/>
          <p:cNvSpPr>
            <a:spLocks noGrp="1"/>
          </p:cNvSpPr>
          <p:nvPr>
            <p:ph sz="half" idx="1"/>
          </p:nvPr>
        </p:nvSpPr>
        <p:spPr>
          <a:xfrm>
            <a:off x="4724400" y="1189037"/>
            <a:ext cx="4038600" cy="2773363"/>
          </a:xfrm>
        </p:spPr>
        <p:txBody>
          <a:bodyPr>
            <a:normAutofit/>
          </a:bodyPr>
          <a:lstStyle/>
          <a:p>
            <a:pPr marL="0" indent="0" algn="ctr">
              <a:buNone/>
            </a:pPr>
            <a:r>
              <a:rPr lang="en-US" dirty="0" smtClean="0"/>
              <a:t>Kim C. Stanger</a:t>
            </a:r>
          </a:p>
          <a:p>
            <a:pPr marL="0" indent="0" algn="ctr">
              <a:buNone/>
            </a:pPr>
            <a:r>
              <a:rPr lang="en-US" dirty="0" smtClean="0"/>
              <a:t>(208) 383-3913</a:t>
            </a:r>
          </a:p>
          <a:p>
            <a:pPr marL="0" indent="0" algn="ctr">
              <a:buNone/>
            </a:pPr>
            <a:r>
              <a:rPr lang="en-US" dirty="0" smtClean="0"/>
              <a:t>(208) 409-7907 (cell)</a:t>
            </a:r>
          </a:p>
          <a:p>
            <a:pPr marL="0" indent="0" algn="ctr">
              <a:buNone/>
            </a:pPr>
            <a:r>
              <a:rPr lang="en-US" dirty="0" smtClean="0">
                <a:hlinkClick r:id="rId2"/>
              </a:rPr>
              <a:t>kcstanger@hollandhart.com</a:t>
            </a:r>
            <a:endParaRPr lang="en-US" dirty="0" smtClean="0"/>
          </a:p>
          <a:p>
            <a:pPr marL="0" indent="0" algn="ctr">
              <a:buNone/>
            </a:pPr>
            <a:endParaRPr lang="en-US" dirty="0" smtClean="0"/>
          </a:p>
          <a:p>
            <a:pPr marL="0" indent="0">
              <a:buNone/>
            </a:pPr>
            <a:endParaRPr lang="en-US" dirty="0" smtClean="0"/>
          </a:p>
        </p:txBody>
      </p:sp>
      <p:sp>
        <p:nvSpPr>
          <p:cNvPr id="4" name="Content Placeholder 3"/>
          <p:cNvSpPr>
            <a:spLocks noGrp="1"/>
          </p:cNvSpPr>
          <p:nvPr>
            <p:ph sz="half" idx="2"/>
          </p:nvPr>
        </p:nvSpPr>
        <p:spPr>
          <a:xfrm>
            <a:off x="4572000" y="3505200"/>
            <a:ext cx="4191000" cy="2239963"/>
          </a:xfrm>
        </p:spPr>
        <p:txBody>
          <a:bodyPr>
            <a:normAutofit/>
          </a:bodyPr>
          <a:lstStyle/>
          <a:p>
            <a:pPr marL="0" indent="0" algn="ctr">
              <a:buNone/>
            </a:pPr>
            <a:r>
              <a:rPr lang="en-US" dirty="0" smtClean="0"/>
              <a:t>Melissa Starry</a:t>
            </a:r>
          </a:p>
          <a:p>
            <a:pPr marL="0" indent="0" algn="ctr">
              <a:buNone/>
            </a:pPr>
            <a:r>
              <a:rPr lang="en-US" dirty="0" smtClean="0"/>
              <a:t>(208) 383-3984</a:t>
            </a:r>
          </a:p>
          <a:p>
            <a:pPr marL="0" indent="0" algn="ctr">
              <a:buNone/>
            </a:pPr>
            <a:r>
              <a:rPr lang="en-US" dirty="0" smtClean="0"/>
              <a:t>(208) 598-4001 (cell)</a:t>
            </a:r>
          </a:p>
          <a:p>
            <a:pPr marL="0" indent="0" algn="ctr">
              <a:buNone/>
            </a:pPr>
            <a:r>
              <a:rPr lang="en-US" dirty="0" smtClean="0">
                <a:hlinkClick r:id="rId3"/>
              </a:rPr>
              <a:t>mmstarry@hollandhart.com</a:t>
            </a:r>
            <a:endParaRPr lang="en-US" dirty="0" smtClean="0"/>
          </a:p>
          <a:p>
            <a:pPr marL="0" indent="0" algn="ctr">
              <a:buNone/>
            </a:pP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99" y="990600"/>
            <a:ext cx="3791557"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3837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fontScale="90000"/>
          </a:bodyPr>
          <a:lstStyle/>
          <a:p>
            <a:r>
              <a:rPr lang="en-US" altLang="en-US" dirty="0" err="1" smtClean="0"/>
              <a:t>EMTALA</a:t>
            </a:r>
            <a:r>
              <a:rPr lang="en-US" altLang="en-US" dirty="0" smtClean="0"/>
              <a:t> Penalties</a:t>
            </a:r>
          </a:p>
        </p:txBody>
      </p:sp>
      <p:sp>
        <p:nvSpPr>
          <p:cNvPr id="5123" name="Content Placeholder 2"/>
          <p:cNvSpPr>
            <a:spLocks noGrp="1"/>
          </p:cNvSpPr>
          <p:nvPr>
            <p:ph idx="1"/>
          </p:nvPr>
        </p:nvSpPr>
        <p:spPr>
          <a:xfrm>
            <a:off x="457200" y="990600"/>
            <a:ext cx="8229600" cy="5029200"/>
          </a:xfrm>
        </p:spPr>
        <p:txBody>
          <a:bodyPr>
            <a:normAutofit lnSpcReduction="10000"/>
          </a:bodyPr>
          <a:lstStyle/>
          <a:p>
            <a:r>
              <a:rPr lang="en-US" altLang="en-US" sz="2800" dirty="0" smtClean="0"/>
              <a:t>Civil penalties</a:t>
            </a:r>
          </a:p>
          <a:p>
            <a:pPr lvl="1"/>
            <a:r>
              <a:rPr lang="en-US" altLang="en-US" dirty="0" smtClean="0"/>
              <a:t>Physicians:  $50,000 per violation.</a:t>
            </a:r>
          </a:p>
          <a:p>
            <a:pPr lvl="1"/>
            <a:r>
              <a:rPr lang="en-US" altLang="en-US" dirty="0" smtClean="0"/>
              <a:t>Hospitals:  </a:t>
            </a:r>
          </a:p>
          <a:p>
            <a:pPr lvl="2"/>
            <a:r>
              <a:rPr lang="en-US" altLang="en-US" sz="2800" dirty="0" smtClean="0">
                <a:solidFill>
                  <a:schemeClr val="tx2">
                    <a:lumMod val="75000"/>
                  </a:schemeClr>
                </a:solidFill>
              </a:rPr>
              <a:t>Less than 100 beds:  $25,000 per violation</a:t>
            </a:r>
          </a:p>
          <a:p>
            <a:pPr lvl="2"/>
            <a:r>
              <a:rPr lang="en-US" altLang="en-US" sz="2800" dirty="0" smtClean="0">
                <a:solidFill>
                  <a:schemeClr val="tx2">
                    <a:lumMod val="75000"/>
                  </a:schemeClr>
                </a:solidFill>
              </a:rPr>
              <a:t>100+ beds:  $50,000 per violation</a:t>
            </a:r>
          </a:p>
          <a:p>
            <a:r>
              <a:rPr lang="en-US" altLang="en-US" sz="2800" dirty="0" smtClean="0"/>
              <a:t>Hospitals may be sued for damages.</a:t>
            </a:r>
          </a:p>
          <a:p>
            <a:pPr lvl="1"/>
            <a:r>
              <a:rPr lang="en-US" altLang="en-US" dirty="0" smtClean="0"/>
              <a:t>Individuals who suffer personal harm.</a:t>
            </a:r>
          </a:p>
          <a:p>
            <a:pPr lvl="1"/>
            <a:r>
              <a:rPr lang="en-US" altLang="en-US" dirty="0" smtClean="0"/>
              <a:t>Medical facilities that suffer financial loss.</a:t>
            </a:r>
          </a:p>
          <a:p>
            <a:r>
              <a:rPr lang="en-US" altLang="en-US" sz="2800" dirty="0" smtClean="0"/>
              <a:t>Termination of Medicare provider agreement and exclusion from Medicare and Medicaid.</a:t>
            </a:r>
          </a:p>
          <a:p>
            <a:pPr>
              <a:spcBef>
                <a:spcPct val="0"/>
              </a:spcBef>
              <a:buFont typeface="Wingdings" pitchFamily="2" charset="2"/>
              <a:buNone/>
            </a:pPr>
            <a:r>
              <a:rPr lang="en-US" altLang="en-US" sz="1900" dirty="0" smtClean="0"/>
              <a:t>(42 USC 1395dd(d); 42 </a:t>
            </a:r>
            <a:r>
              <a:rPr lang="en-US" altLang="en-US" sz="1900" dirty="0" err="1" smtClean="0"/>
              <a:t>CFR</a:t>
            </a:r>
            <a:r>
              <a:rPr lang="en-US" altLang="en-US" sz="1900" dirty="0" smtClean="0"/>
              <a:t> 1003.103(e))</a:t>
            </a:r>
          </a:p>
          <a:p>
            <a:pPr lvl="1"/>
            <a:endParaRPr lang="en-US" altLang="en-US" dirty="0" smtClean="0"/>
          </a:p>
        </p:txBody>
      </p:sp>
    </p:spTree>
    <p:extLst>
      <p:ext uri="{BB962C8B-B14F-4D97-AF65-F5344CB8AC3E}">
        <p14:creationId xmlns:p14="http://schemas.microsoft.com/office/powerpoint/2010/main" val="799107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r>
              <a:rPr lang="en-US" dirty="0" err="1" smtClean="0"/>
              <a:t>EMTALA</a:t>
            </a:r>
            <a:r>
              <a:rPr lang="en-US" dirty="0" smtClean="0"/>
              <a:t> Triggers</a:t>
            </a:r>
          </a:p>
        </p:txBody>
      </p:sp>
      <p:sp>
        <p:nvSpPr>
          <p:cNvPr id="6147" name="Content Placeholder 2"/>
          <p:cNvSpPr>
            <a:spLocks noGrp="1"/>
          </p:cNvSpPr>
          <p:nvPr>
            <p:ph idx="1"/>
          </p:nvPr>
        </p:nvSpPr>
        <p:spPr/>
        <p:txBody>
          <a:bodyPr/>
          <a:lstStyle/>
          <a:p>
            <a:endParaRPr lang="en-US" smtClean="0"/>
          </a:p>
        </p:txBody>
      </p:sp>
      <p:pic>
        <p:nvPicPr>
          <p:cNvPr id="6148" name="Picture 2" descr="http://media.cmgdigital.com/shared/lt/lt_cache/thumbnail/960/img/photos/2012/04/28/2f/22/DDN011012erwait1_1068058a.jpg"/>
          <p:cNvPicPr>
            <a:picLocks noChangeAspect="1" noChangeArrowheads="1"/>
          </p:cNvPicPr>
          <p:nvPr/>
        </p:nvPicPr>
        <p:blipFill>
          <a:blip r:embed="rId2" cstate="print"/>
          <a:srcRect/>
          <a:stretch>
            <a:fillRect/>
          </a:stretch>
        </p:blipFill>
        <p:spPr bwMode="auto">
          <a:xfrm>
            <a:off x="1485900" y="1066800"/>
            <a:ext cx="5981700" cy="4800600"/>
          </a:xfrm>
          <a:prstGeom prst="rect">
            <a:avLst/>
          </a:prstGeom>
          <a:noFill/>
          <a:ln w="9525">
            <a:noFill/>
            <a:miter lim="800000"/>
            <a:headEnd/>
            <a:tailEnd/>
          </a:ln>
        </p:spPr>
      </p:pic>
    </p:spTree>
    <p:extLst>
      <p:ext uri="{BB962C8B-B14F-4D97-AF65-F5344CB8AC3E}">
        <p14:creationId xmlns:p14="http://schemas.microsoft.com/office/powerpoint/2010/main" val="767096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r>
              <a:rPr lang="en-US" altLang="en-US" smtClean="0"/>
              <a:t>EMTALA Triggers</a:t>
            </a:r>
          </a:p>
        </p:txBody>
      </p:sp>
      <p:sp>
        <p:nvSpPr>
          <p:cNvPr id="6147" name="Content Placeholder 2"/>
          <p:cNvSpPr>
            <a:spLocks noGrp="1"/>
          </p:cNvSpPr>
          <p:nvPr>
            <p:ph idx="1"/>
          </p:nvPr>
        </p:nvSpPr>
        <p:spPr>
          <a:xfrm>
            <a:off x="457200" y="1143000"/>
            <a:ext cx="8229600" cy="4953000"/>
          </a:xfrm>
        </p:spPr>
        <p:txBody>
          <a:bodyPr>
            <a:normAutofit fontScale="92500" lnSpcReduction="20000"/>
          </a:bodyPr>
          <a:lstStyle/>
          <a:p>
            <a:r>
              <a:rPr lang="en-US" altLang="en-US" sz="3000" dirty="0" smtClean="0"/>
              <a:t>For hospitals with a dedicated emergency </a:t>
            </a:r>
            <a:r>
              <a:rPr lang="en-US" altLang="en-US" sz="3000" dirty="0" err="1" smtClean="0"/>
              <a:t>dept</a:t>
            </a:r>
            <a:r>
              <a:rPr lang="en-US" altLang="en-US" sz="3000" dirty="0" smtClean="0"/>
              <a:t> (“</a:t>
            </a:r>
            <a:r>
              <a:rPr lang="en-US" altLang="en-US" sz="3000" dirty="0" err="1" smtClean="0"/>
              <a:t>DED</a:t>
            </a:r>
            <a:r>
              <a:rPr lang="en-US" altLang="en-US" sz="3000" dirty="0" smtClean="0"/>
              <a:t>”), </a:t>
            </a:r>
            <a:r>
              <a:rPr lang="en-US" altLang="en-US" sz="3000" dirty="0" err="1" smtClean="0"/>
              <a:t>EMTALA</a:t>
            </a:r>
            <a:r>
              <a:rPr lang="en-US" altLang="en-US" sz="3000" dirty="0" smtClean="0"/>
              <a:t> is triggered if:</a:t>
            </a:r>
          </a:p>
          <a:p>
            <a:pPr lvl="1"/>
            <a:r>
              <a:rPr lang="en-US" altLang="en-US" sz="3000" dirty="0" smtClean="0"/>
              <a:t>Person “comes to the hospital”,</a:t>
            </a:r>
          </a:p>
          <a:p>
            <a:pPr lvl="1"/>
            <a:r>
              <a:rPr lang="en-US" altLang="en-US" sz="3000" dirty="0" smtClean="0"/>
              <a:t>Request is made for emergency care, and</a:t>
            </a:r>
          </a:p>
          <a:p>
            <a:pPr lvl="1"/>
            <a:r>
              <a:rPr lang="en-US" altLang="en-US" sz="3000" dirty="0" smtClean="0"/>
              <a:t>Person is not already a patient at the hospital.</a:t>
            </a:r>
          </a:p>
          <a:p>
            <a:r>
              <a:rPr lang="en-US" altLang="en-US" sz="3000" dirty="0" smtClean="0"/>
              <a:t>For hospitals without a </a:t>
            </a:r>
            <a:r>
              <a:rPr lang="en-US" altLang="en-US" sz="3000" dirty="0" err="1" smtClean="0"/>
              <a:t>DED</a:t>
            </a:r>
            <a:r>
              <a:rPr lang="en-US" altLang="en-US" sz="3000" dirty="0" smtClean="0"/>
              <a:t> (e.g., specialty hospital), </a:t>
            </a:r>
            <a:r>
              <a:rPr lang="en-US" altLang="en-US" sz="3000" dirty="0" err="1" smtClean="0"/>
              <a:t>EMTALA</a:t>
            </a:r>
            <a:r>
              <a:rPr lang="en-US" altLang="en-US" sz="3000" dirty="0" smtClean="0"/>
              <a:t> is triggered if:</a:t>
            </a:r>
          </a:p>
          <a:p>
            <a:pPr lvl="1"/>
            <a:r>
              <a:rPr lang="en-US" altLang="en-US" sz="3000" dirty="0" smtClean="0"/>
              <a:t>Hospital participates in Medicare,</a:t>
            </a:r>
          </a:p>
          <a:p>
            <a:pPr lvl="1"/>
            <a:r>
              <a:rPr lang="en-US" altLang="en-US" sz="3000" dirty="0" smtClean="0"/>
              <a:t>Hospital has specialized capabilities, and</a:t>
            </a:r>
          </a:p>
          <a:p>
            <a:pPr lvl="1"/>
            <a:r>
              <a:rPr lang="en-US" altLang="en-US" sz="3000" dirty="0" smtClean="0"/>
              <a:t>Hospital receives request for transfer from another facility.</a:t>
            </a:r>
          </a:p>
          <a:p>
            <a:pPr>
              <a:buFont typeface="Wingdings" pitchFamily="2" charset="2"/>
              <a:buNone/>
            </a:pPr>
            <a:r>
              <a:rPr lang="en-US" altLang="en-US" sz="2000" dirty="0" smtClean="0"/>
              <a:t>(42 </a:t>
            </a:r>
            <a:r>
              <a:rPr lang="en-US" altLang="en-US" sz="2000" dirty="0" err="1" smtClean="0"/>
              <a:t>CFR</a:t>
            </a:r>
            <a:r>
              <a:rPr lang="en-US" altLang="en-US" sz="2000" dirty="0" smtClean="0"/>
              <a:t> 489.24)</a:t>
            </a:r>
          </a:p>
        </p:txBody>
      </p:sp>
    </p:spTree>
    <p:extLst>
      <p:ext uri="{BB962C8B-B14F-4D97-AF65-F5344CB8AC3E}">
        <p14:creationId xmlns:p14="http://schemas.microsoft.com/office/powerpoint/2010/main" val="2503256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905000" y="228600"/>
            <a:ext cx="6858000" cy="563562"/>
          </a:xfrm>
        </p:spPr>
        <p:txBody>
          <a:bodyPr>
            <a:normAutofit fontScale="90000"/>
          </a:bodyPr>
          <a:lstStyle/>
          <a:p>
            <a:r>
              <a:rPr lang="en-US" altLang="en-US" dirty="0" smtClean="0"/>
              <a:t>Person Comes to the Hospital</a:t>
            </a:r>
          </a:p>
        </p:txBody>
      </p:sp>
      <p:sp>
        <p:nvSpPr>
          <p:cNvPr id="7171" name="Content Placeholder 2"/>
          <p:cNvSpPr>
            <a:spLocks noGrp="1"/>
          </p:cNvSpPr>
          <p:nvPr>
            <p:ph idx="1"/>
          </p:nvPr>
        </p:nvSpPr>
        <p:spPr>
          <a:xfrm>
            <a:off x="457200" y="1066800"/>
            <a:ext cx="8229600" cy="5029199"/>
          </a:xfrm>
        </p:spPr>
        <p:txBody>
          <a:bodyPr>
            <a:normAutofit lnSpcReduction="10000"/>
          </a:bodyPr>
          <a:lstStyle/>
          <a:p>
            <a:r>
              <a:rPr lang="en-US" altLang="en-US" sz="2800" dirty="0" smtClean="0"/>
              <a:t>“Comes to the hospital” =</a:t>
            </a:r>
          </a:p>
          <a:p>
            <a:pPr lvl="1"/>
            <a:r>
              <a:rPr lang="en-US" altLang="en-US" sz="2600" dirty="0" smtClean="0"/>
              <a:t>Main campus of hospital, including parking lot, sidewalk, and driveway.</a:t>
            </a:r>
          </a:p>
          <a:p>
            <a:pPr lvl="1"/>
            <a:r>
              <a:rPr lang="en-US" altLang="en-US" sz="2600" dirty="0" smtClean="0"/>
              <a:t>Area within 250 yards of hospital that is owned by the hospital, e.g., provider-based department.</a:t>
            </a:r>
          </a:p>
          <a:p>
            <a:pPr lvl="1"/>
            <a:r>
              <a:rPr lang="en-US" altLang="en-US" sz="2600" dirty="0" smtClean="0"/>
              <a:t>Off-campus facility with a dedicated emergency </a:t>
            </a:r>
            <a:r>
              <a:rPr lang="en-US" altLang="en-US" sz="2600" dirty="0" err="1" smtClean="0"/>
              <a:t>dept</a:t>
            </a:r>
            <a:r>
              <a:rPr lang="en-US" altLang="en-US" sz="2600" dirty="0" smtClean="0"/>
              <a:t> (“</a:t>
            </a:r>
            <a:r>
              <a:rPr lang="en-US" altLang="en-US" sz="2600" dirty="0" err="1" smtClean="0"/>
              <a:t>DED</a:t>
            </a:r>
            <a:r>
              <a:rPr lang="en-US" altLang="en-US" sz="2600" dirty="0" smtClean="0"/>
              <a:t>”).</a:t>
            </a:r>
          </a:p>
          <a:p>
            <a:pPr lvl="1"/>
            <a:r>
              <a:rPr lang="en-US" altLang="en-US" sz="2600" dirty="0" smtClean="0"/>
              <a:t>In hospital-owned ambulance.</a:t>
            </a:r>
          </a:p>
          <a:p>
            <a:pPr>
              <a:buFont typeface="Wingdings" pitchFamily="2" charset="2"/>
              <a:buNone/>
            </a:pPr>
            <a:r>
              <a:rPr lang="en-US" altLang="en-US" sz="2000" dirty="0" smtClean="0"/>
              <a:t>(42 </a:t>
            </a:r>
            <a:r>
              <a:rPr lang="en-US" altLang="en-US" sz="2000" dirty="0" err="1" smtClean="0"/>
              <a:t>CFR</a:t>
            </a:r>
            <a:r>
              <a:rPr lang="en-US" altLang="en-US" sz="2000" dirty="0" smtClean="0"/>
              <a:t> 489.249(b); Interpretive </a:t>
            </a:r>
            <a:r>
              <a:rPr lang="en-US" altLang="en-US" sz="2000" dirty="0" err="1" smtClean="0"/>
              <a:t>Interpretive</a:t>
            </a:r>
            <a:r>
              <a:rPr lang="en-US" altLang="en-US" sz="2000" dirty="0" smtClean="0"/>
              <a:t> Guidelines 489.24(a))</a:t>
            </a:r>
          </a:p>
          <a:p>
            <a:pPr eaLnBrk="1" hangingPunct="1"/>
            <a:r>
              <a:rPr lang="en-US" altLang="en-US" sz="2600" dirty="0" smtClean="0"/>
              <a:t>Cannot divert inbound ambulance unless you are on diversionary status.  (</a:t>
            </a:r>
            <a:r>
              <a:rPr lang="en-US" altLang="en-US" sz="2600" i="1" dirty="0" smtClean="0"/>
              <a:t>Arrington v. Wong </a:t>
            </a:r>
            <a:r>
              <a:rPr lang="en-US" altLang="en-US" sz="2600" dirty="0" smtClean="0"/>
              <a:t>(9</a:t>
            </a:r>
            <a:r>
              <a:rPr lang="en-US" altLang="en-US" sz="2600" baseline="30000" dirty="0" smtClean="0"/>
              <a:t>th</a:t>
            </a:r>
            <a:r>
              <a:rPr lang="en-US" altLang="en-US" sz="2600" dirty="0" smtClean="0"/>
              <a:t> Cir. 2001))</a:t>
            </a:r>
          </a:p>
          <a:p>
            <a:pPr lvl="1" eaLnBrk="1" hangingPunct="1"/>
            <a:r>
              <a:rPr lang="en-US" altLang="en-US" sz="2600" dirty="0" smtClean="0"/>
              <a:t>May discuss best interests of patient.</a:t>
            </a:r>
          </a:p>
          <a:p>
            <a:pPr lvl="1"/>
            <a:endParaRPr lang="en-US" altLang="en-US" dirty="0" smtClean="0"/>
          </a:p>
          <a:p>
            <a:pPr>
              <a:buFont typeface="Wingdings" pitchFamily="2" charset="2"/>
              <a:buNone/>
            </a:pPr>
            <a:endParaRPr lang="en-US" altLang="en-US" dirty="0" smtClean="0"/>
          </a:p>
        </p:txBody>
      </p:sp>
    </p:spTree>
    <p:extLst>
      <p:ext uri="{BB962C8B-B14F-4D97-AF65-F5344CB8AC3E}">
        <p14:creationId xmlns:p14="http://schemas.microsoft.com/office/powerpoint/2010/main" val="2427541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828800" y="152400"/>
            <a:ext cx="6477000" cy="685800"/>
          </a:xfrm>
        </p:spPr>
        <p:txBody>
          <a:bodyPr>
            <a:normAutofit fontScale="90000"/>
          </a:bodyPr>
          <a:lstStyle/>
          <a:p>
            <a:pPr eaLnBrk="1" hangingPunct="1"/>
            <a:r>
              <a:rPr lang="en-US" altLang="en-US" dirty="0" smtClean="0"/>
              <a:t>Request for Emergency Care</a:t>
            </a:r>
          </a:p>
        </p:txBody>
      </p:sp>
      <p:sp>
        <p:nvSpPr>
          <p:cNvPr id="8195" name="Rectangle 3"/>
          <p:cNvSpPr>
            <a:spLocks noGrp="1" noChangeArrowheads="1"/>
          </p:cNvSpPr>
          <p:nvPr>
            <p:ph type="body" idx="1"/>
          </p:nvPr>
        </p:nvSpPr>
        <p:spPr>
          <a:xfrm>
            <a:off x="381000" y="1066800"/>
            <a:ext cx="8382000" cy="5029200"/>
          </a:xfrm>
        </p:spPr>
        <p:txBody>
          <a:bodyPr>
            <a:normAutofit fontScale="92500" lnSpcReduction="20000"/>
          </a:bodyPr>
          <a:lstStyle/>
          <a:p>
            <a:pPr eaLnBrk="1" hangingPunct="1"/>
            <a:r>
              <a:rPr lang="en-US" altLang="en-US" sz="3000" dirty="0" err="1" smtClean="0"/>
              <a:t>EMTALA</a:t>
            </a:r>
            <a:r>
              <a:rPr lang="en-US" altLang="en-US" sz="3000" dirty="0" smtClean="0"/>
              <a:t> applies if a request is made for emergency care or reasonably prudent person would believe person requires emergency care.</a:t>
            </a:r>
          </a:p>
          <a:p>
            <a:pPr eaLnBrk="1" hangingPunct="1"/>
            <a:r>
              <a:rPr lang="en-US" altLang="en-US" sz="3000" dirty="0" err="1" smtClean="0"/>
              <a:t>EMTALA</a:t>
            </a:r>
            <a:r>
              <a:rPr lang="en-US" altLang="en-US" sz="3000" dirty="0" smtClean="0"/>
              <a:t> does </a:t>
            </a:r>
            <a:r>
              <a:rPr lang="en-US" altLang="en-US" sz="3000" u="sng" dirty="0" smtClean="0"/>
              <a:t>not</a:t>
            </a:r>
            <a:r>
              <a:rPr lang="en-US" altLang="en-US" sz="3000" dirty="0" smtClean="0"/>
              <a:t> apply to requests for clearly non-emergent care, e.g., </a:t>
            </a:r>
          </a:p>
          <a:p>
            <a:pPr lvl="1" eaLnBrk="1" hangingPunct="1"/>
            <a:r>
              <a:rPr lang="en-US" altLang="en-US" sz="3000" dirty="0" smtClean="0"/>
              <a:t>Preventative care (e.g., immunization, flu shots, community outreach, etc.)</a:t>
            </a:r>
          </a:p>
          <a:p>
            <a:pPr lvl="1" eaLnBrk="1" hangingPunct="1"/>
            <a:r>
              <a:rPr lang="en-US" altLang="en-US" sz="3000" dirty="0" smtClean="0"/>
              <a:t>Requests to perform non-emergency test (e.g., blood pressure or x-ray).</a:t>
            </a:r>
          </a:p>
          <a:p>
            <a:pPr lvl="1" eaLnBrk="1" hangingPunct="1"/>
            <a:r>
              <a:rPr lang="en-US" altLang="en-US" sz="3000" dirty="0" smtClean="0"/>
              <a:t>Gather evidence (e.g., BAC test, sexual assault, etc.)</a:t>
            </a:r>
          </a:p>
          <a:p>
            <a:pPr lvl="1" eaLnBrk="1" hangingPunct="1"/>
            <a:r>
              <a:rPr lang="en-US" altLang="en-US" sz="3000" dirty="0" smtClean="0"/>
              <a:t>Prescheduled appointment by physician.</a:t>
            </a:r>
          </a:p>
          <a:p>
            <a:pPr marL="457200" lvl="1" indent="0" eaLnBrk="1" hangingPunct="1">
              <a:buNone/>
            </a:pPr>
            <a:r>
              <a:rPr lang="en-US" altLang="en-US" sz="3000" i="1" dirty="0" smtClean="0">
                <a:solidFill>
                  <a:srgbClr val="C00000"/>
                </a:solidFill>
              </a:rPr>
              <a:t>*Document non-emergent request. </a:t>
            </a:r>
          </a:p>
          <a:p>
            <a:pPr eaLnBrk="1" hangingPunct="1">
              <a:buFont typeface="Wingdings" pitchFamily="2" charset="2"/>
              <a:buNone/>
            </a:pPr>
            <a:r>
              <a:rPr lang="en-US" altLang="en-US" sz="2000" dirty="0" smtClean="0"/>
              <a:t>(Interpretive </a:t>
            </a:r>
            <a:r>
              <a:rPr lang="en-US" altLang="en-US" sz="2000" dirty="0" err="1" smtClean="0"/>
              <a:t>Interpretive</a:t>
            </a:r>
            <a:r>
              <a:rPr lang="en-US" altLang="en-US" sz="2000" dirty="0" smtClean="0"/>
              <a:t> Guidelines 489.24(c))</a:t>
            </a:r>
          </a:p>
        </p:txBody>
      </p:sp>
    </p:spTree>
    <p:extLst>
      <p:ext uri="{BB962C8B-B14F-4D97-AF65-F5344CB8AC3E}">
        <p14:creationId xmlns:p14="http://schemas.microsoft.com/office/powerpoint/2010/main" val="2795187520"/>
      </p:ext>
    </p:extLst>
  </p:cSld>
  <p:clrMapOvr>
    <a:masterClrMapping/>
  </p:clrMapOvr>
</p:sld>
</file>

<file path=ppt/theme/theme1.xml><?xml version="1.0" encoding="utf-8"?>
<a:theme xmlns:a="http://schemas.openxmlformats.org/drawingml/2006/main" name="Stripped Mount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ight Bottom with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ight Bottom - No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hite Gener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Grey Gener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Blue Gener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TotalTime>
  <Words>2239</Words>
  <Application>Microsoft Office PowerPoint</Application>
  <PresentationFormat>On-screen Show (4:3)</PresentationFormat>
  <Paragraphs>279</Paragraphs>
  <Slides>41</Slides>
  <Notes>1</Notes>
  <HiddenSlides>0</HiddenSlides>
  <MMClips>0</MMClips>
  <ScaleCrop>false</ScaleCrop>
  <HeadingPairs>
    <vt:vector size="4" baseType="variant">
      <vt:variant>
        <vt:lpstr>Theme</vt:lpstr>
      </vt:variant>
      <vt:variant>
        <vt:i4>6</vt:i4>
      </vt:variant>
      <vt:variant>
        <vt:lpstr>Slide Titles</vt:lpstr>
      </vt:variant>
      <vt:variant>
        <vt:i4>41</vt:i4>
      </vt:variant>
    </vt:vector>
  </HeadingPairs>
  <TitlesOfParts>
    <vt:vector size="47" baseType="lpstr">
      <vt:lpstr>Stripped Mountain</vt:lpstr>
      <vt:lpstr>Light Bottom with logo</vt:lpstr>
      <vt:lpstr>Light Bottom - No Logo</vt:lpstr>
      <vt:lpstr>White General</vt:lpstr>
      <vt:lpstr>Grey General</vt:lpstr>
      <vt:lpstr>Blue General</vt:lpstr>
      <vt:lpstr>Emergency Medical Treatment and Active Labor Act (“EMTALA”)</vt:lpstr>
      <vt:lpstr>PowerPoint Presentation</vt:lpstr>
      <vt:lpstr>EMTALA</vt:lpstr>
      <vt:lpstr>EMTALA Requirements</vt:lpstr>
      <vt:lpstr>EMTALA Penalties</vt:lpstr>
      <vt:lpstr>EMTALA Triggers</vt:lpstr>
      <vt:lpstr>EMTALA Triggers</vt:lpstr>
      <vt:lpstr>Person Comes to the Hospital</vt:lpstr>
      <vt:lpstr>Request for Emergency Care</vt:lpstr>
      <vt:lpstr>Person Is Not Already A Patient</vt:lpstr>
      <vt:lpstr>Medical Screening Exam</vt:lpstr>
      <vt:lpstr>Medical Screening Exam</vt:lpstr>
      <vt:lpstr>Medical Screening Exam</vt:lpstr>
      <vt:lpstr>Medical Screening Exam</vt:lpstr>
      <vt:lpstr>Medical Screening Exam</vt:lpstr>
      <vt:lpstr>Emergency Medical Condition</vt:lpstr>
      <vt:lpstr>Medical Screening Exam</vt:lpstr>
      <vt:lpstr>Stabilizing Treatment</vt:lpstr>
      <vt:lpstr>Stabilizing Treatment</vt:lpstr>
      <vt:lpstr>Stable for Transfer</vt:lpstr>
      <vt:lpstr>Stable for Discharge</vt:lpstr>
      <vt:lpstr>Stable for Transfer or Discharge: Pregnancy</vt:lpstr>
      <vt:lpstr>Stable for Transfer or Discharge</vt:lpstr>
      <vt:lpstr>Stabilizing Treatment</vt:lpstr>
      <vt:lpstr>Appropriate Transfers</vt:lpstr>
      <vt:lpstr>Appropriate Transfer</vt:lpstr>
      <vt:lpstr>Appropriate Transfer</vt:lpstr>
      <vt:lpstr>Patients Who Refuse Exam,  Treatment, or Transfer</vt:lpstr>
      <vt:lpstr>Patients Who Refuse Exam, Treatment or Transfer</vt:lpstr>
      <vt:lpstr>Prompt Examination or Treatment</vt:lpstr>
      <vt:lpstr>Do Not Delay or Discourage Exam or Treatment</vt:lpstr>
      <vt:lpstr>Do Not Delay or Discourage Exam or Treatment</vt:lpstr>
      <vt:lpstr>Avoiding Penalties</vt:lpstr>
      <vt:lpstr>Avoiding Penalties</vt:lpstr>
      <vt:lpstr>Avoiding Penalties</vt:lpstr>
      <vt:lpstr>Avoiding Penalties</vt:lpstr>
      <vt:lpstr>Avoiding Penalties</vt:lpstr>
      <vt:lpstr>Avoiding Penalties</vt:lpstr>
      <vt:lpstr>Additional Resources</vt:lpstr>
      <vt:lpstr>www.cms.gov/Regulations-and-Guidance/Legislation/EMTALA </vt:lpstr>
      <vt:lpstr>Questions?</vt:lpstr>
    </vt:vector>
  </TitlesOfParts>
  <Company>Holland &amp; Hart LLP.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C. Moore</dc:creator>
  <cp:lastModifiedBy>Cheryl Newmark</cp:lastModifiedBy>
  <cp:revision>36</cp:revision>
  <cp:lastPrinted>2015-05-14T15:20:46Z</cp:lastPrinted>
  <dcterms:created xsi:type="dcterms:W3CDTF">2014-05-02T16:22:16Z</dcterms:created>
  <dcterms:modified xsi:type="dcterms:W3CDTF">2015-05-14T15:21:04Z</dcterms:modified>
</cp:coreProperties>
</file>