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684" r:id="rId4"/>
    <p:sldMasterId id="2147483672" r:id="rId5"/>
    <p:sldMasterId id="2147483660" r:id="rId6"/>
  </p:sldMasterIdLst>
  <p:handoutMasterIdLst>
    <p:handoutMasterId r:id="rId34"/>
  </p:handoutMasterIdLst>
  <p:sldIdLst>
    <p:sldId id="256" r:id="rId7"/>
    <p:sldId id="257" r:id="rId8"/>
    <p:sldId id="310" r:id="rId9"/>
    <p:sldId id="314" r:id="rId10"/>
    <p:sldId id="311" r:id="rId11"/>
    <p:sldId id="315" r:id="rId12"/>
    <p:sldId id="328" r:id="rId13"/>
    <p:sldId id="330" r:id="rId14"/>
    <p:sldId id="324" r:id="rId15"/>
    <p:sldId id="325" r:id="rId16"/>
    <p:sldId id="318" r:id="rId17"/>
    <p:sldId id="319" r:id="rId18"/>
    <p:sldId id="322" r:id="rId19"/>
    <p:sldId id="348" r:id="rId20"/>
    <p:sldId id="323" r:id="rId21"/>
    <p:sldId id="326" r:id="rId22"/>
    <p:sldId id="329" r:id="rId23"/>
    <p:sldId id="333" r:id="rId24"/>
    <p:sldId id="274" r:id="rId25"/>
    <p:sldId id="331" r:id="rId26"/>
    <p:sldId id="335" r:id="rId27"/>
    <p:sldId id="349" r:id="rId28"/>
    <p:sldId id="336" r:id="rId29"/>
    <p:sldId id="337" r:id="rId30"/>
    <p:sldId id="345" r:id="rId31"/>
    <p:sldId id="346" r:id="rId32"/>
    <p:sldId id="350"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A7AB"/>
    <a:srgbClr val="2B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660"/>
  </p:normalViewPr>
  <p:slideViewPr>
    <p:cSldViewPr>
      <p:cViewPr varScale="1">
        <p:scale>
          <a:sx n="100" d="100"/>
          <a:sy n="100" d="100"/>
        </p:scale>
        <p:origin x="-30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08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151AA-3CF9-4CAB-9E97-4E59409D5A4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5C22DF15-1A78-4C07-B223-E7B4917931C9}">
      <dgm:prSet phldrT="[Text]"/>
      <dgm:spPr/>
      <dgm:t>
        <a:bodyPr/>
        <a:lstStyle/>
        <a:p>
          <a:r>
            <a:rPr lang="en-US" dirty="0" smtClean="0"/>
            <a:t>Pro-competitive effects of proposed action</a:t>
          </a:r>
          <a:endParaRPr lang="en-US" dirty="0"/>
        </a:p>
      </dgm:t>
    </dgm:pt>
    <dgm:pt modelId="{1DE7E216-FD7C-4174-B146-68C27D470021}" type="parTrans" cxnId="{7675E2B9-8490-4FA5-BA47-D356DCFD05BF}">
      <dgm:prSet/>
      <dgm:spPr/>
      <dgm:t>
        <a:bodyPr/>
        <a:lstStyle/>
        <a:p>
          <a:endParaRPr lang="en-US"/>
        </a:p>
      </dgm:t>
    </dgm:pt>
    <dgm:pt modelId="{6D697052-A21B-4CE2-8152-AE816B3EAF5F}" type="sibTrans" cxnId="{7675E2B9-8490-4FA5-BA47-D356DCFD05BF}">
      <dgm:prSet/>
      <dgm:spPr/>
      <dgm:t>
        <a:bodyPr/>
        <a:lstStyle/>
        <a:p>
          <a:endParaRPr lang="en-US"/>
        </a:p>
      </dgm:t>
    </dgm:pt>
    <dgm:pt modelId="{4188A6EC-A751-46FF-93FE-981CC2B58EC4}">
      <dgm:prSet phldrT="[Text]"/>
      <dgm:spPr/>
      <dgm:t>
        <a:bodyPr/>
        <a:lstStyle/>
        <a:p>
          <a:r>
            <a:rPr lang="en-US" dirty="0" smtClean="0"/>
            <a:t>Anti-competitive  effects of proposed action</a:t>
          </a:r>
          <a:endParaRPr lang="en-US" dirty="0"/>
        </a:p>
      </dgm:t>
    </dgm:pt>
    <dgm:pt modelId="{F70F8F9D-CC0E-4035-8037-2B93F83D9634}" type="sibTrans" cxnId="{E7DE808F-2235-4278-97C3-75A92F54EF5A}">
      <dgm:prSet/>
      <dgm:spPr/>
      <dgm:t>
        <a:bodyPr/>
        <a:lstStyle/>
        <a:p>
          <a:endParaRPr lang="en-US"/>
        </a:p>
      </dgm:t>
    </dgm:pt>
    <dgm:pt modelId="{2254CEBF-FAA8-439A-9B56-9C53B8945394}" type="parTrans" cxnId="{E7DE808F-2235-4278-97C3-75A92F54EF5A}">
      <dgm:prSet/>
      <dgm:spPr/>
      <dgm:t>
        <a:bodyPr/>
        <a:lstStyle/>
        <a:p>
          <a:endParaRPr lang="en-US"/>
        </a:p>
      </dgm:t>
    </dgm:pt>
    <dgm:pt modelId="{8E0F3D24-5BDE-49E8-A34E-3DA79452A7E6}">
      <dgm:prSet phldrT="[Text]"/>
      <dgm:spPr/>
      <dgm:t>
        <a:bodyPr/>
        <a:lstStyle/>
        <a:p>
          <a:r>
            <a:rPr lang="en-US" dirty="0" smtClean="0"/>
            <a:t>Anti-Competition</a:t>
          </a:r>
          <a:endParaRPr lang="en-US" dirty="0"/>
        </a:p>
      </dgm:t>
    </dgm:pt>
    <dgm:pt modelId="{504F543F-73C2-4813-9A8C-DBB76D96B74D}" type="sibTrans" cxnId="{A00EFD12-6739-4662-9198-C6393292A147}">
      <dgm:prSet/>
      <dgm:spPr/>
      <dgm:t>
        <a:bodyPr/>
        <a:lstStyle/>
        <a:p>
          <a:endParaRPr lang="en-US"/>
        </a:p>
      </dgm:t>
    </dgm:pt>
    <dgm:pt modelId="{7C6122D1-382D-4C1D-A972-E3BE77550A86}" type="parTrans" cxnId="{A00EFD12-6739-4662-9198-C6393292A147}">
      <dgm:prSet/>
      <dgm:spPr/>
      <dgm:t>
        <a:bodyPr/>
        <a:lstStyle/>
        <a:p>
          <a:endParaRPr lang="en-US"/>
        </a:p>
      </dgm:t>
    </dgm:pt>
    <dgm:pt modelId="{B59ABB82-3769-46AB-8A45-2153CFE4D3FE}">
      <dgm:prSet phldrT="[Text]"/>
      <dgm:spPr/>
      <dgm:t>
        <a:bodyPr/>
        <a:lstStyle/>
        <a:p>
          <a:r>
            <a:rPr lang="en-US" dirty="0" smtClean="0"/>
            <a:t>Pro-Competition</a:t>
          </a:r>
          <a:endParaRPr lang="en-US" dirty="0"/>
        </a:p>
      </dgm:t>
    </dgm:pt>
    <dgm:pt modelId="{CE20D9D6-826B-4107-93B5-9CF0F968B787}" type="sibTrans" cxnId="{D0F2A4C1-DDA3-4369-A2D7-69936EDBE119}">
      <dgm:prSet/>
      <dgm:spPr/>
      <dgm:t>
        <a:bodyPr/>
        <a:lstStyle/>
        <a:p>
          <a:endParaRPr lang="en-US"/>
        </a:p>
      </dgm:t>
    </dgm:pt>
    <dgm:pt modelId="{F64159BB-9E77-411B-8C05-22C5DB7015AD}" type="parTrans" cxnId="{D0F2A4C1-DDA3-4369-A2D7-69936EDBE119}">
      <dgm:prSet/>
      <dgm:spPr/>
      <dgm:t>
        <a:bodyPr/>
        <a:lstStyle/>
        <a:p>
          <a:endParaRPr lang="en-US"/>
        </a:p>
      </dgm:t>
    </dgm:pt>
    <dgm:pt modelId="{64F7B7AD-21E0-4D3B-BEF2-1985A8E175E9}" type="pres">
      <dgm:prSet presAssocID="{918151AA-3CF9-4CAB-9E97-4E59409D5A43}" presName="outerComposite" presStyleCnt="0">
        <dgm:presLayoutVars>
          <dgm:chMax val="2"/>
          <dgm:animLvl val="lvl"/>
          <dgm:resizeHandles val="exact"/>
        </dgm:presLayoutVars>
      </dgm:prSet>
      <dgm:spPr/>
      <dgm:t>
        <a:bodyPr/>
        <a:lstStyle/>
        <a:p>
          <a:endParaRPr lang="en-US"/>
        </a:p>
      </dgm:t>
    </dgm:pt>
    <dgm:pt modelId="{2E5B1B47-9BA8-4046-BE45-8C51AFFE865E}" type="pres">
      <dgm:prSet presAssocID="{918151AA-3CF9-4CAB-9E97-4E59409D5A43}" presName="dummyMaxCanvas" presStyleCnt="0"/>
      <dgm:spPr/>
    </dgm:pt>
    <dgm:pt modelId="{C79E05D4-0234-484E-A6ED-90669C9B17A3}" type="pres">
      <dgm:prSet presAssocID="{918151AA-3CF9-4CAB-9E97-4E59409D5A43}" presName="parentComposite" presStyleCnt="0"/>
      <dgm:spPr/>
    </dgm:pt>
    <dgm:pt modelId="{B2D44232-704C-4F79-893F-7D0D1C8C2C50}" type="pres">
      <dgm:prSet presAssocID="{918151AA-3CF9-4CAB-9E97-4E59409D5A43}" presName="parent1" presStyleLbl="alignAccFollowNode1" presStyleIdx="0" presStyleCnt="4">
        <dgm:presLayoutVars>
          <dgm:chMax val="4"/>
        </dgm:presLayoutVars>
      </dgm:prSet>
      <dgm:spPr/>
      <dgm:t>
        <a:bodyPr/>
        <a:lstStyle/>
        <a:p>
          <a:endParaRPr lang="en-US"/>
        </a:p>
      </dgm:t>
    </dgm:pt>
    <dgm:pt modelId="{3FE6BABC-0FF1-4FCE-B22D-374915B87B17}" type="pres">
      <dgm:prSet presAssocID="{918151AA-3CF9-4CAB-9E97-4E59409D5A43}" presName="parent2" presStyleLbl="alignAccFollowNode1" presStyleIdx="1" presStyleCnt="4">
        <dgm:presLayoutVars>
          <dgm:chMax val="4"/>
        </dgm:presLayoutVars>
      </dgm:prSet>
      <dgm:spPr/>
      <dgm:t>
        <a:bodyPr/>
        <a:lstStyle/>
        <a:p>
          <a:endParaRPr lang="en-US"/>
        </a:p>
      </dgm:t>
    </dgm:pt>
    <dgm:pt modelId="{521DF4A4-D6D7-4604-B41E-960DE9973E30}" type="pres">
      <dgm:prSet presAssocID="{918151AA-3CF9-4CAB-9E97-4E59409D5A43}" presName="childrenComposite" presStyleCnt="0"/>
      <dgm:spPr/>
    </dgm:pt>
    <dgm:pt modelId="{847B3A98-3DA5-4270-B3CD-C14010E6C7D7}" type="pres">
      <dgm:prSet presAssocID="{918151AA-3CF9-4CAB-9E97-4E59409D5A43}" presName="dummyMaxCanvas_ChildArea" presStyleCnt="0"/>
      <dgm:spPr/>
    </dgm:pt>
    <dgm:pt modelId="{7C3DB239-1890-4302-93B9-853EE6B9C26A}" type="pres">
      <dgm:prSet presAssocID="{918151AA-3CF9-4CAB-9E97-4E59409D5A43}" presName="fulcrum" presStyleLbl="alignAccFollowNode1" presStyleIdx="2" presStyleCnt="4"/>
      <dgm:spPr/>
    </dgm:pt>
    <dgm:pt modelId="{EC8DDFF3-4A31-4E15-ABA2-52921B259EC2}" type="pres">
      <dgm:prSet presAssocID="{918151AA-3CF9-4CAB-9E97-4E59409D5A43}" presName="balance_11" presStyleLbl="alignAccFollowNode1" presStyleIdx="3" presStyleCnt="4">
        <dgm:presLayoutVars>
          <dgm:bulletEnabled val="1"/>
        </dgm:presLayoutVars>
      </dgm:prSet>
      <dgm:spPr/>
    </dgm:pt>
    <dgm:pt modelId="{BEB4BE35-0758-4178-B9C9-B071E43EB855}" type="pres">
      <dgm:prSet presAssocID="{918151AA-3CF9-4CAB-9E97-4E59409D5A43}" presName="left_11_1" presStyleLbl="node1" presStyleIdx="0" presStyleCnt="2">
        <dgm:presLayoutVars>
          <dgm:bulletEnabled val="1"/>
        </dgm:presLayoutVars>
      </dgm:prSet>
      <dgm:spPr/>
      <dgm:t>
        <a:bodyPr/>
        <a:lstStyle/>
        <a:p>
          <a:endParaRPr lang="en-US"/>
        </a:p>
      </dgm:t>
    </dgm:pt>
    <dgm:pt modelId="{6C27C464-E111-487C-9177-624E56EC821B}" type="pres">
      <dgm:prSet presAssocID="{918151AA-3CF9-4CAB-9E97-4E59409D5A43}" presName="right_11_1" presStyleLbl="node1" presStyleIdx="1" presStyleCnt="2">
        <dgm:presLayoutVars>
          <dgm:bulletEnabled val="1"/>
        </dgm:presLayoutVars>
      </dgm:prSet>
      <dgm:spPr/>
      <dgm:t>
        <a:bodyPr/>
        <a:lstStyle/>
        <a:p>
          <a:endParaRPr lang="en-US"/>
        </a:p>
      </dgm:t>
    </dgm:pt>
  </dgm:ptLst>
  <dgm:cxnLst>
    <dgm:cxn modelId="{E7DE808F-2235-4278-97C3-75A92F54EF5A}" srcId="{8E0F3D24-5BDE-49E8-A34E-3DA79452A7E6}" destId="{4188A6EC-A751-46FF-93FE-981CC2B58EC4}" srcOrd="0" destOrd="0" parTransId="{2254CEBF-FAA8-439A-9B56-9C53B8945394}" sibTransId="{F70F8F9D-CC0E-4035-8037-2B93F83D9634}"/>
    <dgm:cxn modelId="{7D7473D3-F49C-4380-A496-365BD02DFA97}" type="presOf" srcId="{B59ABB82-3769-46AB-8A45-2153CFE4D3FE}" destId="{B2D44232-704C-4F79-893F-7D0D1C8C2C50}" srcOrd="0" destOrd="0" presId="urn:microsoft.com/office/officeart/2005/8/layout/balance1"/>
    <dgm:cxn modelId="{A00EFD12-6739-4662-9198-C6393292A147}" srcId="{918151AA-3CF9-4CAB-9E97-4E59409D5A43}" destId="{8E0F3D24-5BDE-49E8-A34E-3DA79452A7E6}" srcOrd="1" destOrd="0" parTransId="{7C6122D1-382D-4C1D-A972-E3BE77550A86}" sibTransId="{504F543F-73C2-4813-9A8C-DBB76D96B74D}"/>
    <dgm:cxn modelId="{24D19FD6-971E-4AC1-B7E8-6178C8BD8A25}" type="presOf" srcId="{8E0F3D24-5BDE-49E8-A34E-3DA79452A7E6}" destId="{3FE6BABC-0FF1-4FCE-B22D-374915B87B17}" srcOrd="0" destOrd="0" presId="urn:microsoft.com/office/officeart/2005/8/layout/balance1"/>
    <dgm:cxn modelId="{5E86EA8F-BFB0-4832-B6E2-4E2DABA35218}" type="presOf" srcId="{918151AA-3CF9-4CAB-9E97-4E59409D5A43}" destId="{64F7B7AD-21E0-4D3B-BEF2-1985A8E175E9}" srcOrd="0" destOrd="0" presId="urn:microsoft.com/office/officeart/2005/8/layout/balance1"/>
    <dgm:cxn modelId="{AF409D16-1463-4A8D-974E-5C010FD4DDAD}" type="presOf" srcId="{4188A6EC-A751-46FF-93FE-981CC2B58EC4}" destId="{6C27C464-E111-487C-9177-624E56EC821B}" srcOrd="0" destOrd="0" presId="urn:microsoft.com/office/officeart/2005/8/layout/balance1"/>
    <dgm:cxn modelId="{D0F2A4C1-DDA3-4369-A2D7-69936EDBE119}" srcId="{918151AA-3CF9-4CAB-9E97-4E59409D5A43}" destId="{B59ABB82-3769-46AB-8A45-2153CFE4D3FE}" srcOrd="0" destOrd="0" parTransId="{F64159BB-9E77-411B-8C05-22C5DB7015AD}" sibTransId="{CE20D9D6-826B-4107-93B5-9CF0F968B787}"/>
    <dgm:cxn modelId="{90B0A6A5-9A2D-44CA-96FA-0DFA956B52A3}" type="presOf" srcId="{5C22DF15-1A78-4C07-B223-E7B4917931C9}" destId="{BEB4BE35-0758-4178-B9C9-B071E43EB855}" srcOrd="0" destOrd="0" presId="urn:microsoft.com/office/officeart/2005/8/layout/balance1"/>
    <dgm:cxn modelId="{7675E2B9-8490-4FA5-BA47-D356DCFD05BF}" srcId="{B59ABB82-3769-46AB-8A45-2153CFE4D3FE}" destId="{5C22DF15-1A78-4C07-B223-E7B4917931C9}" srcOrd="0" destOrd="0" parTransId="{1DE7E216-FD7C-4174-B146-68C27D470021}" sibTransId="{6D697052-A21B-4CE2-8152-AE816B3EAF5F}"/>
    <dgm:cxn modelId="{3E9BFE53-8878-46A6-A1DB-E9E2EB795682}" type="presParOf" srcId="{64F7B7AD-21E0-4D3B-BEF2-1985A8E175E9}" destId="{2E5B1B47-9BA8-4046-BE45-8C51AFFE865E}" srcOrd="0" destOrd="0" presId="urn:microsoft.com/office/officeart/2005/8/layout/balance1"/>
    <dgm:cxn modelId="{887CA636-4288-4E83-A738-6F4E97567989}" type="presParOf" srcId="{64F7B7AD-21E0-4D3B-BEF2-1985A8E175E9}" destId="{C79E05D4-0234-484E-A6ED-90669C9B17A3}" srcOrd="1" destOrd="0" presId="urn:microsoft.com/office/officeart/2005/8/layout/balance1"/>
    <dgm:cxn modelId="{6A891171-745A-48C4-8C51-5B23CAB4D492}" type="presParOf" srcId="{C79E05D4-0234-484E-A6ED-90669C9B17A3}" destId="{B2D44232-704C-4F79-893F-7D0D1C8C2C50}" srcOrd="0" destOrd="0" presId="urn:microsoft.com/office/officeart/2005/8/layout/balance1"/>
    <dgm:cxn modelId="{5F63FA97-EE54-4549-82EC-DB63CF19974A}" type="presParOf" srcId="{C79E05D4-0234-484E-A6ED-90669C9B17A3}" destId="{3FE6BABC-0FF1-4FCE-B22D-374915B87B17}" srcOrd="1" destOrd="0" presId="urn:microsoft.com/office/officeart/2005/8/layout/balance1"/>
    <dgm:cxn modelId="{368C2E2F-6D62-4DA3-93AF-FC5D9ABDD5AB}" type="presParOf" srcId="{64F7B7AD-21E0-4D3B-BEF2-1985A8E175E9}" destId="{521DF4A4-D6D7-4604-B41E-960DE9973E30}" srcOrd="2" destOrd="0" presId="urn:microsoft.com/office/officeart/2005/8/layout/balance1"/>
    <dgm:cxn modelId="{A128C01F-B309-41B5-BB8A-2E7D29663D4B}" type="presParOf" srcId="{521DF4A4-D6D7-4604-B41E-960DE9973E30}" destId="{847B3A98-3DA5-4270-B3CD-C14010E6C7D7}" srcOrd="0" destOrd="0" presId="urn:microsoft.com/office/officeart/2005/8/layout/balance1"/>
    <dgm:cxn modelId="{3EC9C130-E76B-4AC2-A2A4-C2552C76D93E}" type="presParOf" srcId="{521DF4A4-D6D7-4604-B41E-960DE9973E30}" destId="{7C3DB239-1890-4302-93B9-853EE6B9C26A}" srcOrd="1" destOrd="0" presId="urn:microsoft.com/office/officeart/2005/8/layout/balance1"/>
    <dgm:cxn modelId="{2F4A8699-E892-4A5A-A330-FAB73AA5DA0A}" type="presParOf" srcId="{521DF4A4-D6D7-4604-B41E-960DE9973E30}" destId="{EC8DDFF3-4A31-4E15-ABA2-52921B259EC2}" srcOrd="2" destOrd="0" presId="urn:microsoft.com/office/officeart/2005/8/layout/balance1"/>
    <dgm:cxn modelId="{F1DB120F-CEBE-46A1-84F0-609DAEA93DD8}" type="presParOf" srcId="{521DF4A4-D6D7-4604-B41E-960DE9973E30}" destId="{BEB4BE35-0758-4178-B9C9-B071E43EB855}" srcOrd="3" destOrd="0" presId="urn:microsoft.com/office/officeart/2005/8/layout/balance1"/>
    <dgm:cxn modelId="{1B427909-B948-402D-9C2C-1BA1DB1B8381}" type="presParOf" srcId="{521DF4A4-D6D7-4604-B41E-960DE9973E30}" destId="{6C27C464-E111-487C-9177-624E56EC821B}"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AD675-A8F7-4611-923B-58AA88C8187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493B13A3-8285-4097-8E58-940B19A4C2C3}">
      <dgm:prSet phldrT="[Text]"/>
      <dgm:spPr/>
      <dgm:t>
        <a:bodyPr/>
        <a:lstStyle/>
        <a:p>
          <a:r>
            <a:rPr lang="en-US" dirty="0" smtClean="0"/>
            <a:t>Pro-competition</a:t>
          </a:r>
          <a:endParaRPr lang="en-US" dirty="0"/>
        </a:p>
      </dgm:t>
    </dgm:pt>
    <dgm:pt modelId="{60C73BAD-F85F-4A4D-88DB-16699B816915}" type="parTrans" cxnId="{2B138536-A321-47A3-B5DF-D95C65030479}">
      <dgm:prSet/>
      <dgm:spPr/>
      <dgm:t>
        <a:bodyPr/>
        <a:lstStyle/>
        <a:p>
          <a:endParaRPr lang="en-US"/>
        </a:p>
      </dgm:t>
    </dgm:pt>
    <dgm:pt modelId="{7E9E68C9-6647-4DAA-B5E5-F16E2BC25CBF}" type="sibTrans" cxnId="{2B138536-A321-47A3-B5DF-D95C65030479}">
      <dgm:prSet/>
      <dgm:spPr/>
      <dgm:t>
        <a:bodyPr/>
        <a:lstStyle/>
        <a:p>
          <a:endParaRPr lang="en-US"/>
        </a:p>
      </dgm:t>
    </dgm:pt>
    <dgm:pt modelId="{CEDE4C9F-1EA7-4C45-B4E3-9FD60D00AF8C}">
      <dgm:prSet phldrT="[Text]"/>
      <dgm:spPr/>
      <dgm:t>
        <a:bodyPr/>
        <a:lstStyle/>
        <a:p>
          <a:r>
            <a:rPr lang="en-US" dirty="0" smtClean="0"/>
            <a:t>Pro-competitive effects</a:t>
          </a:r>
          <a:endParaRPr lang="en-US" dirty="0"/>
        </a:p>
      </dgm:t>
    </dgm:pt>
    <dgm:pt modelId="{B53D94E5-B848-4F33-88CD-407E0CCA5264}" type="parTrans" cxnId="{F41883C3-D909-451F-9509-B38E13D2E818}">
      <dgm:prSet/>
      <dgm:spPr/>
      <dgm:t>
        <a:bodyPr/>
        <a:lstStyle/>
        <a:p>
          <a:endParaRPr lang="en-US"/>
        </a:p>
      </dgm:t>
    </dgm:pt>
    <dgm:pt modelId="{E97CFE33-AA5D-4798-88EA-2BA5C9663025}" type="sibTrans" cxnId="{F41883C3-D909-451F-9509-B38E13D2E818}">
      <dgm:prSet/>
      <dgm:spPr/>
      <dgm:t>
        <a:bodyPr/>
        <a:lstStyle/>
        <a:p>
          <a:endParaRPr lang="en-US"/>
        </a:p>
      </dgm:t>
    </dgm:pt>
    <dgm:pt modelId="{E799A27E-8692-44CC-BF3A-AFD50FBBBF54}">
      <dgm:prSet phldrT="[Text]"/>
      <dgm:spPr/>
      <dgm:t>
        <a:bodyPr/>
        <a:lstStyle/>
        <a:p>
          <a:r>
            <a:rPr lang="en-US" dirty="0" smtClean="0"/>
            <a:t>Market allocation</a:t>
          </a:r>
          <a:endParaRPr lang="en-US" dirty="0"/>
        </a:p>
      </dgm:t>
    </dgm:pt>
    <dgm:pt modelId="{6006DC6F-D3FC-45BB-8629-07F7A36953CE}" type="parTrans" cxnId="{F7AD6C68-D520-4CA2-87A3-9E0549D240E6}">
      <dgm:prSet/>
      <dgm:spPr/>
      <dgm:t>
        <a:bodyPr/>
        <a:lstStyle/>
        <a:p>
          <a:endParaRPr lang="en-US"/>
        </a:p>
      </dgm:t>
    </dgm:pt>
    <dgm:pt modelId="{E262527B-F0C1-4424-8F92-2E7AE8DAB1A0}" type="sibTrans" cxnId="{F7AD6C68-D520-4CA2-87A3-9E0549D240E6}">
      <dgm:prSet/>
      <dgm:spPr/>
      <dgm:t>
        <a:bodyPr/>
        <a:lstStyle/>
        <a:p>
          <a:endParaRPr lang="en-US"/>
        </a:p>
      </dgm:t>
    </dgm:pt>
    <dgm:pt modelId="{3E0E6480-D67F-457D-9E25-C612A9AB0962}">
      <dgm:prSet phldrT="[Text]"/>
      <dgm:spPr/>
      <dgm:t>
        <a:bodyPr/>
        <a:lstStyle/>
        <a:p>
          <a:r>
            <a:rPr lang="en-US" dirty="0" smtClean="0"/>
            <a:t>Boycotts</a:t>
          </a:r>
          <a:endParaRPr lang="en-US" dirty="0"/>
        </a:p>
      </dgm:t>
    </dgm:pt>
    <dgm:pt modelId="{FFD7EB28-2462-4446-82BD-7F4F94E4626D}" type="parTrans" cxnId="{6FD94620-9E57-42BC-AB6F-57CE95E3E207}">
      <dgm:prSet/>
      <dgm:spPr/>
      <dgm:t>
        <a:bodyPr/>
        <a:lstStyle/>
        <a:p>
          <a:endParaRPr lang="en-US"/>
        </a:p>
      </dgm:t>
    </dgm:pt>
    <dgm:pt modelId="{CE5B505A-55F3-4F5D-A8EB-66430BE126A4}" type="sibTrans" cxnId="{6FD94620-9E57-42BC-AB6F-57CE95E3E207}">
      <dgm:prSet/>
      <dgm:spPr/>
      <dgm:t>
        <a:bodyPr/>
        <a:lstStyle/>
        <a:p>
          <a:endParaRPr lang="en-US"/>
        </a:p>
      </dgm:t>
    </dgm:pt>
    <dgm:pt modelId="{085519B2-F30A-4497-A432-12523AB524FC}">
      <dgm:prSet phldrT="[Text]"/>
      <dgm:spPr/>
      <dgm:t>
        <a:bodyPr/>
        <a:lstStyle/>
        <a:p>
          <a:r>
            <a:rPr lang="en-US" dirty="0" smtClean="0"/>
            <a:t>Price fixing</a:t>
          </a:r>
          <a:endParaRPr lang="en-US" dirty="0"/>
        </a:p>
      </dgm:t>
    </dgm:pt>
    <dgm:pt modelId="{670E3735-BCC1-4FB4-9FF3-1F85787DE8E4}" type="parTrans" cxnId="{18AEBE3D-CECA-4517-8A84-B80E3F6A23E0}">
      <dgm:prSet/>
      <dgm:spPr/>
      <dgm:t>
        <a:bodyPr/>
        <a:lstStyle/>
        <a:p>
          <a:endParaRPr lang="en-US"/>
        </a:p>
      </dgm:t>
    </dgm:pt>
    <dgm:pt modelId="{B3B24E0F-956C-4EE2-82D9-6822E060204D}" type="sibTrans" cxnId="{18AEBE3D-CECA-4517-8A84-B80E3F6A23E0}">
      <dgm:prSet/>
      <dgm:spPr/>
      <dgm:t>
        <a:bodyPr/>
        <a:lstStyle/>
        <a:p>
          <a:endParaRPr lang="en-US"/>
        </a:p>
      </dgm:t>
    </dgm:pt>
    <dgm:pt modelId="{6E23DED0-AED5-4DF6-94E4-A4DC0A32B0D0}">
      <dgm:prSet phldrT="[Text]"/>
      <dgm:spPr/>
      <dgm:t>
        <a:bodyPr/>
        <a:lstStyle/>
        <a:p>
          <a:r>
            <a:rPr lang="en-US" dirty="0" smtClean="0"/>
            <a:t>Anti-competition</a:t>
          </a:r>
          <a:endParaRPr lang="en-US" dirty="0"/>
        </a:p>
      </dgm:t>
    </dgm:pt>
    <dgm:pt modelId="{97E1E577-820B-484B-9B20-91E011D2143C}" type="sibTrans" cxnId="{D4DDCE37-75D0-49FE-9657-32F25359A163}">
      <dgm:prSet/>
      <dgm:spPr/>
      <dgm:t>
        <a:bodyPr/>
        <a:lstStyle/>
        <a:p>
          <a:endParaRPr lang="en-US"/>
        </a:p>
      </dgm:t>
    </dgm:pt>
    <dgm:pt modelId="{973F296F-372B-455B-A076-C784D020E68D}" type="parTrans" cxnId="{D4DDCE37-75D0-49FE-9657-32F25359A163}">
      <dgm:prSet/>
      <dgm:spPr/>
      <dgm:t>
        <a:bodyPr/>
        <a:lstStyle/>
        <a:p>
          <a:endParaRPr lang="en-US"/>
        </a:p>
      </dgm:t>
    </dgm:pt>
    <dgm:pt modelId="{C06A9151-4B6C-4155-91A6-2F3652ED4A0A}" type="pres">
      <dgm:prSet presAssocID="{400AD675-A8F7-4611-923B-58AA88C81876}" presName="outerComposite" presStyleCnt="0">
        <dgm:presLayoutVars>
          <dgm:chMax val="2"/>
          <dgm:animLvl val="lvl"/>
          <dgm:resizeHandles val="exact"/>
        </dgm:presLayoutVars>
      </dgm:prSet>
      <dgm:spPr/>
      <dgm:t>
        <a:bodyPr/>
        <a:lstStyle/>
        <a:p>
          <a:endParaRPr lang="en-US"/>
        </a:p>
      </dgm:t>
    </dgm:pt>
    <dgm:pt modelId="{782BA946-88F9-446D-93C8-35A115BAB7B0}" type="pres">
      <dgm:prSet presAssocID="{400AD675-A8F7-4611-923B-58AA88C81876}" presName="dummyMaxCanvas" presStyleCnt="0"/>
      <dgm:spPr/>
    </dgm:pt>
    <dgm:pt modelId="{A9B4A5D9-0A3B-4244-819B-B1F0D3203613}" type="pres">
      <dgm:prSet presAssocID="{400AD675-A8F7-4611-923B-58AA88C81876}" presName="parentComposite" presStyleCnt="0"/>
      <dgm:spPr/>
    </dgm:pt>
    <dgm:pt modelId="{EC3D494C-5E2B-4EA7-A684-5669538E3030}" type="pres">
      <dgm:prSet presAssocID="{400AD675-A8F7-4611-923B-58AA88C81876}" presName="parent1" presStyleLbl="alignAccFollowNode1" presStyleIdx="0" presStyleCnt="4">
        <dgm:presLayoutVars>
          <dgm:chMax val="4"/>
        </dgm:presLayoutVars>
      </dgm:prSet>
      <dgm:spPr/>
      <dgm:t>
        <a:bodyPr/>
        <a:lstStyle/>
        <a:p>
          <a:endParaRPr lang="en-US"/>
        </a:p>
      </dgm:t>
    </dgm:pt>
    <dgm:pt modelId="{3921B5E6-7BF3-49B1-BBAE-B1672027839C}" type="pres">
      <dgm:prSet presAssocID="{400AD675-A8F7-4611-923B-58AA88C81876}" presName="parent2" presStyleLbl="alignAccFollowNode1" presStyleIdx="1" presStyleCnt="4">
        <dgm:presLayoutVars>
          <dgm:chMax val="4"/>
        </dgm:presLayoutVars>
      </dgm:prSet>
      <dgm:spPr/>
      <dgm:t>
        <a:bodyPr/>
        <a:lstStyle/>
        <a:p>
          <a:endParaRPr lang="en-US"/>
        </a:p>
      </dgm:t>
    </dgm:pt>
    <dgm:pt modelId="{63991B1E-A8F7-490C-A5FE-9A99A7799119}" type="pres">
      <dgm:prSet presAssocID="{400AD675-A8F7-4611-923B-58AA88C81876}" presName="childrenComposite" presStyleCnt="0"/>
      <dgm:spPr/>
    </dgm:pt>
    <dgm:pt modelId="{8AB3EFD1-649A-4D79-983B-59BF416D6A1B}" type="pres">
      <dgm:prSet presAssocID="{400AD675-A8F7-4611-923B-58AA88C81876}" presName="dummyMaxCanvas_ChildArea" presStyleCnt="0"/>
      <dgm:spPr/>
    </dgm:pt>
    <dgm:pt modelId="{594D7DA6-8501-4719-A26F-12259091CDD7}" type="pres">
      <dgm:prSet presAssocID="{400AD675-A8F7-4611-923B-58AA88C81876}" presName="fulcrum" presStyleLbl="alignAccFollowNode1" presStyleIdx="2" presStyleCnt="4"/>
      <dgm:spPr/>
    </dgm:pt>
    <dgm:pt modelId="{DEE7E8AE-9517-4B20-A502-F8BF1B46480F}" type="pres">
      <dgm:prSet presAssocID="{400AD675-A8F7-4611-923B-58AA88C81876}" presName="balance_13" presStyleLbl="alignAccFollowNode1" presStyleIdx="3" presStyleCnt="4">
        <dgm:presLayoutVars>
          <dgm:bulletEnabled val="1"/>
        </dgm:presLayoutVars>
      </dgm:prSet>
      <dgm:spPr/>
    </dgm:pt>
    <dgm:pt modelId="{FB64CD0C-2405-4CC4-9A02-736A2EB70704}" type="pres">
      <dgm:prSet presAssocID="{400AD675-A8F7-4611-923B-58AA88C81876}" presName="right_13_1" presStyleLbl="node1" presStyleIdx="0" presStyleCnt="4">
        <dgm:presLayoutVars>
          <dgm:bulletEnabled val="1"/>
        </dgm:presLayoutVars>
      </dgm:prSet>
      <dgm:spPr/>
      <dgm:t>
        <a:bodyPr/>
        <a:lstStyle/>
        <a:p>
          <a:endParaRPr lang="en-US"/>
        </a:p>
      </dgm:t>
    </dgm:pt>
    <dgm:pt modelId="{43B8F063-A714-4AEB-9AAB-9F4163E98DEB}" type="pres">
      <dgm:prSet presAssocID="{400AD675-A8F7-4611-923B-58AA88C81876}" presName="right_13_2" presStyleLbl="node1" presStyleIdx="1" presStyleCnt="4">
        <dgm:presLayoutVars>
          <dgm:bulletEnabled val="1"/>
        </dgm:presLayoutVars>
      </dgm:prSet>
      <dgm:spPr/>
      <dgm:t>
        <a:bodyPr/>
        <a:lstStyle/>
        <a:p>
          <a:endParaRPr lang="en-US"/>
        </a:p>
      </dgm:t>
    </dgm:pt>
    <dgm:pt modelId="{3C3B6771-A41F-4BF2-BA69-7DA4841E3679}" type="pres">
      <dgm:prSet presAssocID="{400AD675-A8F7-4611-923B-58AA88C81876}" presName="right_13_3" presStyleLbl="node1" presStyleIdx="2" presStyleCnt="4">
        <dgm:presLayoutVars>
          <dgm:bulletEnabled val="1"/>
        </dgm:presLayoutVars>
      </dgm:prSet>
      <dgm:spPr/>
      <dgm:t>
        <a:bodyPr/>
        <a:lstStyle/>
        <a:p>
          <a:endParaRPr lang="en-US"/>
        </a:p>
      </dgm:t>
    </dgm:pt>
    <dgm:pt modelId="{CC94302F-2C91-408C-B65E-7B836CFFB4B8}" type="pres">
      <dgm:prSet presAssocID="{400AD675-A8F7-4611-923B-58AA88C81876}" presName="left_13_1" presStyleLbl="node1" presStyleIdx="3" presStyleCnt="4">
        <dgm:presLayoutVars>
          <dgm:bulletEnabled val="1"/>
        </dgm:presLayoutVars>
      </dgm:prSet>
      <dgm:spPr/>
      <dgm:t>
        <a:bodyPr/>
        <a:lstStyle/>
        <a:p>
          <a:endParaRPr lang="en-US"/>
        </a:p>
      </dgm:t>
    </dgm:pt>
  </dgm:ptLst>
  <dgm:cxnLst>
    <dgm:cxn modelId="{6FD94620-9E57-42BC-AB6F-57CE95E3E207}" srcId="{6E23DED0-AED5-4DF6-94E4-A4DC0A32B0D0}" destId="{3E0E6480-D67F-457D-9E25-C612A9AB0962}" srcOrd="1" destOrd="0" parTransId="{FFD7EB28-2462-4446-82BD-7F4F94E4626D}" sibTransId="{CE5B505A-55F3-4F5D-A8EB-66430BE126A4}"/>
    <dgm:cxn modelId="{F29CC29E-AD44-4F82-BA93-1CDF0E4F7ECE}" type="presOf" srcId="{6E23DED0-AED5-4DF6-94E4-A4DC0A32B0D0}" destId="{3921B5E6-7BF3-49B1-BBAE-B1672027839C}" srcOrd="0" destOrd="0" presId="urn:microsoft.com/office/officeart/2005/8/layout/balance1"/>
    <dgm:cxn modelId="{E18E2AF9-4825-4862-A059-D18DD01F701E}" type="presOf" srcId="{400AD675-A8F7-4611-923B-58AA88C81876}" destId="{C06A9151-4B6C-4155-91A6-2F3652ED4A0A}" srcOrd="0" destOrd="0" presId="urn:microsoft.com/office/officeart/2005/8/layout/balance1"/>
    <dgm:cxn modelId="{F41883C3-D909-451F-9509-B38E13D2E818}" srcId="{493B13A3-8285-4097-8E58-940B19A4C2C3}" destId="{CEDE4C9F-1EA7-4C45-B4E3-9FD60D00AF8C}" srcOrd="0" destOrd="0" parTransId="{B53D94E5-B848-4F33-88CD-407E0CCA5264}" sibTransId="{E97CFE33-AA5D-4798-88EA-2BA5C9663025}"/>
    <dgm:cxn modelId="{18AEBE3D-CECA-4517-8A84-B80E3F6A23E0}" srcId="{6E23DED0-AED5-4DF6-94E4-A4DC0A32B0D0}" destId="{085519B2-F30A-4497-A432-12523AB524FC}" srcOrd="2" destOrd="0" parTransId="{670E3735-BCC1-4FB4-9FF3-1F85787DE8E4}" sibTransId="{B3B24E0F-956C-4EE2-82D9-6822E060204D}"/>
    <dgm:cxn modelId="{AADF95DD-7D1D-422F-AE8B-D36FEBB22957}" type="presOf" srcId="{E799A27E-8692-44CC-BF3A-AFD50FBBBF54}" destId="{FB64CD0C-2405-4CC4-9A02-736A2EB70704}" srcOrd="0" destOrd="0" presId="urn:microsoft.com/office/officeart/2005/8/layout/balance1"/>
    <dgm:cxn modelId="{96A1948E-3CE8-417C-B583-864D9B5462B9}" type="presOf" srcId="{CEDE4C9F-1EA7-4C45-B4E3-9FD60D00AF8C}" destId="{CC94302F-2C91-408C-B65E-7B836CFFB4B8}" srcOrd="0" destOrd="0" presId="urn:microsoft.com/office/officeart/2005/8/layout/balance1"/>
    <dgm:cxn modelId="{F7AD6C68-D520-4CA2-87A3-9E0549D240E6}" srcId="{6E23DED0-AED5-4DF6-94E4-A4DC0A32B0D0}" destId="{E799A27E-8692-44CC-BF3A-AFD50FBBBF54}" srcOrd="0" destOrd="0" parTransId="{6006DC6F-D3FC-45BB-8629-07F7A36953CE}" sibTransId="{E262527B-F0C1-4424-8F92-2E7AE8DAB1A0}"/>
    <dgm:cxn modelId="{BC778095-D05C-4FE3-84E4-B4BCA8593C52}" type="presOf" srcId="{3E0E6480-D67F-457D-9E25-C612A9AB0962}" destId="{43B8F063-A714-4AEB-9AAB-9F4163E98DEB}" srcOrd="0" destOrd="0" presId="urn:microsoft.com/office/officeart/2005/8/layout/balance1"/>
    <dgm:cxn modelId="{72009146-E428-4E14-90C3-065BA4E0E788}" type="presOf" srcId="{085519B2-F30A-4497-A432-12523AB524FC}" destId="{3C3B6771-A41F-4BF2-BA69-7DA4841E3679}" srcOrd="0" destOrd="0" presId="urn:microsoft.com/office/officeart/2005/8/layout/balance1"/>
    <dgm:cxn modelId="{D4DDCE37-75D0-49FE-9657-32F25359A163}" srcId="{400AD675-A8F7-4611-923B-58AA88C81876}" destId="{6E23DED0-AED5-4DF6-94E4-A4DC0A32B0D0}" srcOrd="1" destOrd="0" parTransId="{973F296F-372B-455B-A076-C784D020E68D}" sibTransId="{97E1E577-820B-484B-9B20-91E011D2143C}"/>
    <dgm:cxn modelId="{D9D21924-0D97-47BE-AAC7-B241948AA991}" type="presOf" srcId="{493B13A3-8285-4097-8E58-940B19A4C2C3}" destId="{EC3D494C-5E2B-4EA7-A684-5669538E3030}" srcOrd="0" destOrd="0" presId="urn:microsoft.com/office/officeart/2005/8/layout/balance1"/>
    <dgm:cxn modelId="{2B138536-A321-47A3-B5DF-D95C65030479}" srcId="{400AD675-A8F7-4611-923B-58AA88C81876}" destId="{493B13A3-8285-4097-8E58-940B19A4C2C3}" srcOrd="0" destOrd="0" parTransId="{60C73BAD-F85F-4A4D-88DB-16699B816915}" sibTransId="{7E9E68C9-6647-4DAA-B5E5-F16E2BC25CBF}"/>
    <dgm:cxn modelId="{C921024A-B97D-4468-913D-F627A94D03B8}" type="presParOf" srcId="{C06A9151-4B6C-4155-91A6-2F3652ED4A0A}" destId="{782BA946-88F9-446D-93C8-35A115BAB7B0}" srcOrd="0" destOrd="0" presId="urn:microsoft.com/office/officeart/2005/8/layout/balance1"/>
    <dgm:cxn modelId="{77AEBB24-26FC-4413-ACFF-953922EA96B7}" type="presParOf" srcId="{C06A9151-4B6C-4155-91A6-2F3652ED4A0A}" destId="{A9B4A5D9-0A3B-4244-819B-B1F0D3203613}" srcOrd="1" destOrd="0" presId="urn:microsoft.com/office/officeart/2005/8/layout/balance1"/>
    <dgm:cxn modelId="{2D30B73D-DCDD-42B3-BFAB-F8B2D5F91F6A}" type="presParOf" srcId="{A9B4A5D9-0A3B-4244-819B-B1F0D3203613}" destId="{EC3D494C-5E2B-4EA7-A684-5669538E3030}" srcOrd="0" destOrd="0" presId="urn:microsoft.com/office/officeart/2005/8/layout/balance1"/>
    <dgm:cxn modelId="{AC4A6AF2-4FD2-4C31-8104-28F290E65499}" type="presParOf" srcId="{A9B4A5D9-0A3B-4244-819B-B1F0D3203613}" destId="{3921B5E6-7BF3-49B1-BBAE-B1672027839C}" srcOrd="1" destOrd="0" presId="urn:microsoft.com/office/officeart/2005/8/layout/balance1"/>
    <dgm:cxn modelId="{6E59D213-E4C3-4BA5-9D33-676D62BFF920}" type="presParOf" srcId="{C06A9151-4B6C-4155-91A6-2F3652ED4A0A}" destId="{63991B1E-A8F7-490C-A5FE-9A99A7799119}" srcOrd="2" destOrd="0" presId="urn:microsoft.com/office/officeart/2005/8/layout/balance1"/>
    <dgm:cxn modelId="{FAFC4A33-E75B-43DF-9B8F-831CF842851B}" type="presParOf" srcId="{63991B1E-A8F7-490C-A5FE-9A99A7799119}" destId="{8AB3EFD1-649A-4D79-983B-59BF416D6A1B}" srcOrd="0" destOrd="0" presId="urn:microsoft.com/office/officeart/2005/8/layout/balance1"/>
    <dgm:cxn modelId="{F9F7D0DA-90EA-4DB0-9751-8260AA9581D6}" type="presParOf" srcId="{63991B1E-A8F7-490C-A5FE-9A99A7799119}" destId="{594D7DA6-8501-4719-A26F-12259091CDD7}" srcOrd="1" destOrd="0" presId="urn:microsoft.com/office/officeart/2005/8/layout/balance1"/>
    <dgm:cxn modelId="{F01CB52E-A844-4896-A133-1B833DF372C3}" type="presParOf" srcId="{63991B1E-A8F7-490C-A5FE-9A99A7799119}" destId="{DEE7E8AE-9517-4B20-A502-F8BF1B46480F}" srcOrd="2" destOrd="0" presId="urn:microsoft.com/office/officeart/2005/8/layout/balance1"/>
    <dgm:cxn modelId="{70247D10-341D-4076-B641-CE51CE9AF2C2}" type="presParOf" srcId="{63991B1E-A8F7-490C-A5FE-9A99A7799119}" destId="{FB64CD0C-2405-4CC4-9A02-736A2EB70704}" srcOrd="3" destOrd="0" presId="urn:microsoft.com/office/officeart/2005/8/layout/balance1"/>
    <dgm:cxn modelId="{F0A0FD9C-7269-461B-8E7F-CB1ACC5794A3}" type="presParOf" srcId="{63991B1E-A8F7-490C-A5FE-9A99A7799119}" destId="{43B8F063-A714-4AEB-9AAB-9F4163E98DEB}" srcOrd="4" destOrd="0" presId="urn:microsoft.com/office/officeart/2005/8/layout/balance1"/>
    <dgm:cxn modelId="{6C554E71-7EA0-4FD1-8F09-E3F0F35AE320}" type="presParOf" srcId="{63991B1E-A8F7-490C-A5FE-9A99A7799119}" destId="{3C3B6771-A41F-4BF2-BA69-7DA4841E3679}" srcOrd="5" destOrd="0" presId="urn:microsoft.com/office/officeart/2005/8/layout/balance1"/>
    <dgm:cxn modelId="{D714F046-77EE-471E-8ECE-D339D8F2A67F}" type="presParOf" srcId="{63991B1E-A8F7-490C-A5FE-9A99A7799119}" destId="{CC94302F-2C91-408C-B65E-7B836CFFB4B8}"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44232-704C-4F79-893F-7D0D1C8C2C50}">
      <dsp:nvSpPr>
        <dsp:cNvPr id="0" name=""/>
        <dsp:cNvSpPr/>
      </dsp:nvSpPr>
      <dsp:spPr>
        <a:xfrm>
          <a:off x="2438400" y="0"/>
          <a:ext cx="1371600" cy="7620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Pro-Competition</a:t>
          </a:r>
          <a:endParaRPr lang="en-US" sz="1800" kern="1200" dirty="0"/>
        </a:p>
      </dsp:txBody>
      <dsp:txXfrm>
        <a:off x="2460718" y="22318"/>
        <a:ext cx="1326964" cy="717364"/>
      </dsp:txXfrm>
    </dsp:sp>
    <dsp:sp modelId="{3FE6BABC-0FF1-4FCE-B22D-374915B87B17}">
      <dsp:nvSpPr>
        <dsp:cNvPr id="0" name=""/>
        <dsp:cNvSpPr/>
      </dsp:nvSpPr>
      <dsp:spPr>
        <a:xfrm>
          <a:off x="4419600" y="0"/>
          <a:ext cx="1371600" cy="7620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Anti-Competition</a:t>
          </a:r>
          <a:endParaRPr lang="en-US" sz="1800" kern="1200" dirty="0"/>
        </a:p>
      </dsp:txBody>
      <dsp:txXfrm>
        <a:off x="4441918" y="22318"/>
        <a:ext cx="1326964" cy="717364"/>
      </dsp:txXfrm>
    </dsp:sp>
    <dsp:sp modelId="{7C3DB239-1890-4302-93B9-853EE6B9C26A}">
      <dsp:nvSpPr>
        <dsp:cNvPr id="0" name=""/>
        <dsp:cNvSpPr/>
      </dsp:nvSpPr>
      <dsp:spPr>
        <a:xfrm>
          <a:off x="3829050" y="3238500"/>
          <a:ext cx="571500" cy="57150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8DDFF3-4A31-4E15-ABA2-52921B259EC2}">
      <dsp:nvSpPr>
        <dsp:cNvPr id="0" name=""/>
        <dsp:cNvSpPr/>
      </dsp:nvSpPr>
      <dsp:spPr>
        <a:xfrm>
          <a:off x="2400300" y="2999232"/>
          <a:ext cx="3429000" cy="23164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B4BE35-0758-4178-B9C9-B071E43EB855}">
      <dsp:nvSpPr>
        <dsp:cNvPr id="0" name=""/>
        <dsp:cNvSpPr/>
      </dsp:nvSpPr>
      <dsp:spPr>
        <a:xfrm>
          <a:off x="2438400" y="929639"/>
          <a:ext cx="1371600" cy="2042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Pro-competitive effects of proposed action</a:t>
          </a:r>
          <a:endParaRPr lang="en-US" sz="1700" kern="1200" dirty="0"/>
        </a:p>
      </dsp:txBody>
      <dsp:txXfrm>
        <a:off x="2505356" y="996595"/>
        <a:ext cx="1237688" cy="1908248"/>
      </dsp:txXfrm>
    </dsp:sp>
    <dsp:sp modelId="{6C27C464-E111-487C-9177-624E56EC821B}">
      <dsp:nvSpPr>
        <dsp:cNvPr id="0" name=""/>
        <dsp:cNvSpPr/>
      </dsp:nvSpPr>
      <dsp:spPr>
        <a:xfrm>
          <a:off x="4419600" y="929639"/>
          <a:ext cx="1371600" cy="2042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Anti-competitive  effects of proposed action</a:t>
          </a:r>
          <a:endParaRPr lang="en-US" sz="1700" kern="1200" dirty="0"/>
        </a:p>
      </dsp:txBody>
      <dsp:txXfrm>
        <a:off x="4486556" y="996595"/>
        <a:ext cx="1237688" cy="1908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D494C-5E2B-4EA7-A684-5669538E3030}">
      <dsp:nvSpPr>
        <dsp:cNvPr id="0" name=""/>
        <dsp:cNvSpPr/>
      </dsp:nvSpPr>
      <dsp:spPr>
        <a:xfrm>
          <a:off x="2471928" y="0"/>
          <a:ext cx="1344168" cy="74676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Pro-competition</a:t>
          </a:r>
          <a:endParaRPr lang="en-US" sz="1800" kern="1200" dirty="0"/>
        </a:p>
      </dsp:txBody>
      <dsp:txXfrm>
        <a:off x="2493800" y="21872"/>
        <a:ext cx="1300424" cy="703016"/>
      </dsp:txXfrm>
    </dsp:sp>
    <dsp:sp modelId="{3921B5E6-7BF3-49B1-BBAE-B1672027839C}">
      <dsp:nvSpPr>
        <dsp:cNvPr id="0" name=""/>
        <dsp:cNvSpPr/>
      </dsp:nvSpPr>
      <dsp:spPr>
        <a:xfrm>
          <a:off x="4413504" y="0"/>
          <a:ext cx="1344168" cy="74676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Anti-competition</a:t>
          </a:r>
          <a:endParaRPr lang="en-US" sz="1800" kern="1200" dirty="0"/>
        </a:p>
      </dsp:txBody>
      <dsp:txXfrm>
        <a:off x="4435376" y="21872"/>
        <a:ext cx="1300424" cy="703016"/>
      </dsp:txXfrm>
    </dsp:sp>
    <dsp:sp modelId="{594D7DA6-8501-4719-A26F-12259091CDD7}">
      <dsp:nvSpPr>
        <dsp:cNvPr id="0" name=""/>
        <dsp:cNvSpPr/>
      </dsp:nvSpPr>
      <dsp:spPr>
        <a:xfrm>
          <a:off x="3834765" y="3173730"/>
          <a:ext cx="560070" cy="56007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E7E8AE-9517-4B20-A502-F8BF1B46480F}">
      <dsp:nvSpPr>
        <dsp:cNvPr id="0" name=""/>
        <dsp:cNvSpPr/>
      </dsp:nvSpPr>
      <dsp:spPr>
        <a:xfrm rot="240000">
          <a:off x="2434076" y="2933733"/>
          <a:ext cx="3361446" cy="2350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64CD0C-2405-4CC4-9A02-736A2EB70704}">
      <dsp:nvSpPr>
        <dsp:cNvPr id="0" name=""/>
        <dsp:cNvSpPr/>
      </dsp:nvSpPr>
      <dsp:spPr>
        <a:xfrm rot="240000">
          <a:off x="4452333" y="2346037"/>
          <a:ext cx="1341185" cy="624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Market allocation</a:t>
          </a:r>
          <a:endParaRPr lang="en-US" sz="1400" kern="1200" dirty="0"/>
        </a:p>
      </dsp:txBody>
      <dsp:txXfrm>
        <a:off x="4482836" y="2376540"/>
        <a:ext cx="1280179" cy="563849"/>
      </dsp:txXfrm>
    </dsp:sp>
    <dsp:sp modelId="{43B8F063-A714-4AEB-9AAB-9F4163E98DEB}">
      <dsp:nvSpPr>
        <dsp:cNvPr id="0" name=""/>
        <dsp:cNvSpPr/>
      </dsp:nvSpPr>
      <dsp:spPr>
        <a:xfrm rot="240000">
          <a:off x="4500872" y="1673953"/>
          <a:ext cx="1341185" cy="624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Boycotts</a:t>
          </a:r>
          <a:endParaRPr lang="en-US" sz="1400" kern="1200" dirty="0"/>
        </a:p>
      </dsp:txBody>
      <dsp:txXfrm>
        <a:off x="4531375" y="1704456"/>
        <a:ext cx="1280179" cy="563849"/>
      </dsp:txXfrm>
    </dsp:sp>
    <dsp:sp modelId="{3C3B6771-A41F-4BF2-BA69-7DA4841E3679}">
      <dsp:nvSpPr>
        <dsp:cNvPr id="0" name=""/>
        <dsp:cNvSpPr/>
      </dsp:nvSpPr>
      <dsp:spPr>
        <a:xfrm rot="240000">
          <a:off x="4549412" y="1016805"/>
          <a:ext cx="1341185" cy="624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Price fixing</a:t>
          </a:r>
          <a:endParaRPr lang="en-US" sz="1400" kern="1200" dirty="0"/>
        </a:p>
      </dsp:txBody>
      <dsp:txXfrm>
        <a:off x="4579915" y="1047308"/>
        <a:ext cx="1280179" cy="563849"/>
      </dsp:txXfrm>
    </dsp:sp>
    <dsp:sp modelId="{CC94302F-2C91-408C-B65E-7B836CFFB4B8}">
      <dsp:nvSpPr>
        <dsp:cNvPr id="0" name=""/>
        <dsp:cNvSpPr/>
      </dsp:nvSpPr>
      <dsp:spPr>
        <a:xfrm rot="240000">
          <a:off x="2529426" y="2211621"/>
          <a:ext cx="1341185" cy="624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Pro-competitive effects</a:t>
          </a:r>
          <a:endParaRPr lang="en-US" sz="1400" kern="1200" dirty="0"/>
        </a:p>
      </dsp:txBody>
      <dsp:txXfrm>
        <a:off x="2559929" y="2242124"/>
        <a:ext cx="1280179" cy="56384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hhhealthlawblog.com/" TargetMode="External"/><Relationship Id="rId2" Type="http://schemas.openxmlformats.org/officeDocument/2006/relationships/hyperlink" Target="mailto:kcstanger@hollandhart.com" TargetMode="External"/><Relationship Id="rId1" Type="http://schemas.openxmlformats.org/officeDocument/2006/relationships/theme" Target="../theme/theme7.xml"/><Relationship Id="rId4" Type="http://schemas.openxmlformats.org/officeDocument/2006/relationships/image" Target="../media/image8.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z="1000" dirty="0"/>
              <a:t>5/2015</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sz="800" dirty="0"/>
              <a:t>Copyright © 2015, Holland &amp; </a:t>
            </a:r>
            <a:r>
              <a:rPr lang="en-US" sz="800"/>
              <a:t>Hart </a:t>
            </a:r>
            <a:r>
              <a:rPr lang="en-US" sz="800" smtClean="0"/>
              <a:t>LLP</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pPr hangingPunct="0"/>
            <a:r>
              <a:rPr lang="en-US" sz="800" dirty="0"/>
              <a:t>Kim C. Stanger</a:t>
            </a:r>
          </a:p>
          <a:p>
            <a:pPr hangingPunct="0"/>
            <a:r>
              <a:rPr lang="en-US" sz="800" dirty="0"/>
              <a:t>208-383-3913</a:t>
            </a:r>
          </a:p>
          <a:p>
            <a:pPr hangingPunct="0"/>
            <a:r>
              <a:rPr lang="en-US" sz="800" u="sng" dirty="0">
                <a:hlinkClick r:id="rId2"/>
              </a:rPr>
              <a:t>kcstanger@hollandhart.com</a:t>
            </a:r>
            <a:endParaRPr lang="en-US" sz="800" dirty="0"/>
          </a:p>
          <a:p>
            <a:pPr hangingPunct="0"/>
            <a:r>
              <a:rPr lang="en-US" sz="800" dirty="0"/>
              <a:t>www.hollandhart.com</a:t>
            </a:r>
          </a:p>
          <a:p>
            <a:pPr hangingPunct="0"/>
            <a:r>
              <a:rPr lang="en-US" sz="800" u="sng" dirty="0">
                <a:hlinkClick r:id="rId3"/>
              </a:rPr>
              <a:t>www.hhhealthlawblog.com</a:t>
            </a:r>
            <a:endParaRPr lang="en-US" sz="800" dirty="0"/>
          </a:p>
        </p:txBody>
      </p:sp>
      <p:pic>
        <p:nvPicPr>
          <p:cNvPr id="6" name="Picture 5" descr="C:\Users\C_Newmark\Desktop\HH-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1" y="17779"/>
            <a:ext cx="1757680" cy="319373"/>
          </a:xfrm>
          <a:prstGeom prst="rect">
            <a:avLst/>
          </a:prstGeom>
          <a:noFill/>
          <a:ln>
            <a:noFill/>
          </a:ln>
        </p:spPr>
      </p:pic>
    </p:spTree>
    <p:extLst>
      <p:ext uri="{BB962C8B-B14F-4D97-AF65-F5344CB8AC3E}">
        <p14:creationId xmlns:p14="http://schemas.microsoft.com/office/powerpoint/2010/main" val="33150806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34"/>
            <a:ext cx="9144000" cy="6858000"/>
          </a:xfrm>
          <a:prstGeom prst="rect">
            <a:avLst/>
          </a:prstGeom>
        </p:spPr>
      </p:pic>
      <p:sp>
        <p:nvSpPr>
          <p:cNvPr id="2" name="Title 1"/>
          <p:cNvSpPr>
            <a:spLocks noGrp="1"/>
          </p:cNvSpPr>
          <p:nvPr>
            <p:ph type="ctrTitle"/>
          </p:nvPr>
        </p:nvSpPr>
        <p:spPr>
          <a:xfrm>
            <a:off x="685800" y="1219200"/>
            <a:ext cx="7772400" cy="1470025"/>
          </a:xfrm>
        </p:spPr>
        <p:txBody>
          <a:bodyPr/>
          <a:lstStyle>
            <a:lvl1pPr algn="ct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743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61693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768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0592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47776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47766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5246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75495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5667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18078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582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9044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7051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128770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5724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0827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2714721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47201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6325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9988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17978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38846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650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77713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9950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98921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44256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14664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02868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99592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95657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7164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046024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5787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933405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035507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66795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601669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6841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7110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15650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944014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38404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96978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17356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12380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4671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20324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230120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42600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641479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0234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402139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73872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19722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4410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63629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75434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46737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10991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A2A7AB"/>
                </a:solidFill>
              </a:defRPr>
            </a:lvl1pPr>
            <a:lvl2pPr>
              <a:defRPr sz="2800">
                <a:solidFill>
                  <a:srgbClr val="A2A7AB"/>
                </a:solidFill>
              </a:defRPr>
            </a:lvl2pPr>
            <a:lvl3pPr>
              <a:defRPr sz="2400">
                <a:solidFill>
                  <a:srgbClr val="A2A7AB"/>
                </a:solidFill>
              </a:defRPr>
            </a:lvl3pPr>
            <a:lvl4pPr>
              <a:defRPr sz="2000">
                <a:solidFill>
                  <a:srgbClr val="A2A7AB"/>
                </a:solidFill>
              </a:defRPr>
            </a:lvl4pPr>
            <a:lvl5pPr>
              <a:defRPr sz="2000">
                <a:solidFill>
                  <a:srgbClr val="A2A7AB"/>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82388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A2A7A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79355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61952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5961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875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072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30989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389992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819196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7270712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852731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716127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186395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bg1"/>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mstarry@hollandhart.com" TargetMode="External"/><Relationship Id="rId2" Type="http://schemas.openxmlformats.org/officeDocument/2006/relationships/hyperlink" Target="mailto:kcstanger@hollandhart.com" TargetMode="Externa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219201"/>
          </a:xfrm>
        </p:spPr>
        <p:txBody>
          <a:bodyPr/>
          <a:lstStyle/>
          <a:p>
            <a:r>
              <a:rPr lang="en-US" dirty="0" smtClean="0"/>
              <a:t>Antitrust</a:t>
            </a:r>
            <a:endParaRPr lang="en-US" dirty="0"/>
          </a:p>
        </p:txBody>
      </p:sp>
      <p:sp>
        <p:nvSpPr>
          <p:cNvPr id="3" name="Subtitle 2"/>
          <p:cNvSpPr>
            <a:spLocks noGrp="1"/>
          </p:cNvSpPr>
          <p:nvPr>
            <p:ph type="subTitle" idx="1"/>
          </p:nvPr>
        </p:nvSpPr>
        <p:spPr>
          <a:xfrm>
            <a:off x="5791200" y="2514600"/>
            <a:ext cx="3200400" cy="1752600"/>
          </a:xfrm>
        </p:spPr>
        <p:txBody>
          <a:bodyPr/>
          <a:lstStyle/>
          <a:p>
            <a:r>
              <a:rPr lang="en-US" dirty="0" smtClean="0"/>
              <a:t>Kim C. Stanger</a:t>
            </a:r>
          </a:p>
          <a:p>
            <a:r>
              <a:rPr lang="en-US" sz="2400" dirty="0" smtClean="0"/>
              <a:t>Compliance </a:t>
            </a:r>
            <a:r>
              <a:rPr lang="en-US" sz="2400" dirty="0" err="1" smtClean="0"/>
              <a:t>Bootcamp</a:t>
            </a:r>
            <a:endParaRPr lang="en-US" sz="2400" dirty="0" smtClean="0"/>
          </a:p>
          <a:p>
            <a:r>
              <a:rPr lang="en-US" sz="2400" dirty="0" smtClean="0"/>
              <a:t>(5/15)</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5494193"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557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0813249"/>
              </p:ext>
            </p:extLst>
          </p:nvPr>
        </p:nvGraphicFramePr>
        <p:xfrm>
          <a:off x="457200" y="2133600"/>
          <a:ext cx="8229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5800" y="1066800"/>
            <a:ext cx="7924800" cy="954107"/>
          </a:xfrm>
          <a:prstGeom prst="rect">
            <a:avLst/>
          </a:prstGeom>
          <a:noFill/>
        </p:spPr>
        <p:txBody>
          <a:bodyPr wrap="square" rtlCol="0">
            <a:spAutoFit/>
          </a:bodyPr>
          <a:lstStyle/>
          <a:p>
            <a:r>
              <a:rPr lang="en-US" sz="2800" dirty="0" smtClean="0">
                <a:solidFill>
                  <a:schemeClr val="tx2">
                    <a:lumMod val="75000"/>
                  </a:schemeClr>
                </a:solidFill>
                <a:latin typeface="Franklin Gothic Medium Cond" panose="020B0606030402020204" pitchFamily="34" charset="0"/>
              </a:rPr>
              <a:t>Per se = certain conduct is presumed to result in unreasonable restraint of trade and is per se unlawful. </a:t>
            </a:r>
            <a:endParaRPr lang="en-US" sz="2800" dirty="0">
              <a:solidFill>
                <a:schemeClr val="tx2">
                  <a:lumMod val="75000"/>
                </a:schemeClr>
              </a:solidFill>
              <a:latin typeface="Franklin Gothic Medium Cond" panose="020B0606030402020204" pitchFamily="34" charset="0"/>
            </a:endParaRPr>
          </a:p>
        </p:txBody>
      </p:sp>
      <p:sp>
        <p:nvSpPr>
          <p:cNvPr id="6" name="TextBox 5"/>
          <p:cNvSpPr txBox="1"/>
          <p:nvPr/>
        </p:nvSpPr>
        <p:spPr>
          <a:xfrm>
            <a:off x="6705600" y="2362200"/>
            <a:ext cx="2133600" cy="3046988"/>
          </a:xfrm>
          <a:prstGeom prst="rect">
            <a:avLst/>
          </a:prstGeom>
          <a:noFill/>
        </p:spPr>
        <p:txBody>
          <a:bodyPr wrap="square" rtlCol="0">
            <a:spAutoFit/>
          </a:bodyPr>
          <a:lstStyle/>
          <a:p>
            <a:r>
              <a:rPr lang="en-US" sz="2400" dirty="0" smtClean="0">
                <a:solidFill>
                  <a:schemeClr val="tx2">
                    <a:lumMod val="75000"/>
                  </a:schemeClr>
                </a:solidFill>
                <a:latin typeface="Franklin Gothic Medium Cond" panose="020B0606030402020204" pitchFamily="34" charset="0"/>
              </a:rPr>
              <a:t>Because conduct is deemed to unreasonably restrain trade, the plaintiff is not required to present evidence of effects.</a:t>
            </a:r>
            <a:endParaRPr lang="en-US" sz="2400" dirty="0">
              <a:solidFill>
                <a:schemeClr val="tx2">
                  <a:lumMod val="75000"/>
                </a:schemeClr>
              </a:solidFill>
              <a:latin typeface="Franklin Gothic Medium Cond" panose="020B0606030402020204" pitchFamily="34" charset="0"/>
            </a:endParaRPr>
          </a:p>
        </p:txBody>
      </p:sp>
    </p:spTree>
    <p:extLst>
      <p:ext uri="{BB962C8B-B14F-4D97-AF65-F5344CB8AC3E}">
        <p14:creationId xmlns:p14="http://schemas.microsoft.com/office/powerpoint/2010/main" val="357274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1</a:t>
            </a:r>
            <a:endParaRPr lang="en-US" dirty="0"/>
          </a:p>
        </p:txBody>
      </p:sp>
      <p:sp>
        <p:nvSpPr>
          <p:cNvPr id="3" name="Content Placeholder 2"/>
          <p:cNvSpPr>
            <a:spLocks noGrp="1"/>
          </p:cNvSpPr>
          <p:nvPr>
            <p:ph idx="1"/>
          </p:nvPr>
        </p:nvSpPr>
        <p:spPr>
          <a:xfrm>
            <a:off x="457200" y="1143000"/>
            <a:ext cx="8229600" cy="4953000"/>
          </a:xfrm>
        </p:spPr>
        <p:txBody>
          <a:bodyPr>
            <a:normAutofit fontScale="85000" lnSpcReduction="10000"/>
          </a:bodyPr>
          <a:lstStyle/>
          <a:p>
            <a:r>
              <a:rPr lang="en-US" sz="3500" dirty="0" smtClean="0"/>
              <a:t>Price fixing = competitors conspire or collude on prices.</a:t>
            </a:r>
          </a:p>
          <a:p>
            <a:pPr lvl="1"/>
            <a:r>
              <a:rPr lang="en-US" sz="3100" dirty="0" smtClean="0"/>
              <a:t>May determine your own prices.</a:t>
            </a:r>
          </a:p>
          <a:p>
            <a:pPr lvl="1"/>
            <a:r>
              <a:rPr lang="en-US" sz="3100" dirty="0" smtClean="0"/>
              <a:t>May not collude with others to agree on prices, output, etc.</a:t>
            </a:r>
          </a:p>
          <a:p>
            <a:pPr lvl="2"/>
            <a:r>
              <a:rPr lang="en-US" sz="3100" dirty="0" smtClean="0"/>
              <a:t>Express agreement.</a:t>
            </a:r>
          </a:p>
          <a:p>
            <a:pPr lvl="2"/>
            <a:r>
              <a:rPr lang="en-US" sz="3100" dirty="0" smtClean="0"/>
              <a:t>Implied agreement, e.g.,</a:t>
            </a:r>
          </a:p>
          <a:p>
            <a:pPr lvl="3"/>
            <a:r>
              <a:rPr lang="en-US" sz="3100" dirty="0" smtClean="0"/>
              <a:t>Sharing price or price-related info.</a:t>
            </a:r>
          </a:p>
          <a:p>
            <a:pPr lvl="3"/>
            <a:r>
              <a:rPr lang="en-US" sz="3100" dirty="0" smtClean="0"/>
              <a:t>Using same person to negotiate prices.</a:t>
            </a:r>
          </a:p>
          <a:p>
            <a:pPr lvl="1"/>
            <a:r>
              <a:rPr lang="en-US" sz="3100" dirty="0" smtClean="0"/>
              <a:t>Applies to agreements re minimum or maximum prices.</a:t>
            </a:r>
          </a:p>
          <a:p>
            <a:r>
              <a:rPr lang="en-US" sz="3100" dirty="0" smtClean="0"/>
              <a:t>DOJ/FTC Guidelines create safety zone under which some sharing of price info may be permitted or analyzed under rule of reason</a:t>
            </a:r>
            <a:r>
              <a:rPr lang="en-US" sz="3100" dirty="0"/>
              <a:t> </a:t>
            </a:r>
            <a:r>
              <a:rPr lang="en-US" sz="3100" dirty="0" smtClean="0"/>
              <a:t>if entities are sufficiently integrated.</a:t>
            </a:r>
          </a:p>
          <a:p>
            <a:pPr lvl="1"/>
            <a:endParaRPr lang="en-US" dirty="0"/>
          </a:p>
        </p:txBody>
      </p:sp>
    </p:spTree>
    <p:extLst>
      <p:ext uri="{BB962C8B-B14F-4D97-AF65-F5344CB8AC3E}">
        <p14:creationId xmlns:p14="http://schemas.microsoft.com/office/powerpoint/2010/main" val="311419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1</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r>
              <a:rPr lang="en-US" sz="3000" dirty="0" smtClean="0"/>
              <a:t>Boycotts = competitors agree not to deal with another entity.</a:t>
            </a:r>
          </a:p>
          <a:p>
            <a:pPr lvl="1"/>
            <a:r>
              <a:rPr lang="en-US" dirty="0" smtClean="0"/>
              <a:t>May decide on your own not to do business with an entity.</a:t>
            </a:r>
          </a:p>
          <a:p>
            <a:pPr lvl="1"/>
            <a:r>
              <a:rPr lang="en-US" dirty="0" smtClean="0"/>
              <a:t>May not agree with others that none of you will do business with the entity as a way to pressure other party.</a:t>
            </a:r>
          </a:p>
          <a:p>
            <a:pPr lvl="2"/>
            <a:r>
              <a:rPr lang="en-US" sz="2800" dirty="0" smtClean="0"/>
              <a:t>Does not apply to labor strikes.</a:t>
            </a:r>
          </a:p>
          <a:p>
            <a:endParaRPr lang="en-US" sz="3000" dirty="0" smtClean="0"/>
          </a:p>
        </p:txBody>
      </p:sp>
    </p:spTree>
    <p:extLst>
      <p:ext uri="{BB962C8B-B14F-4D97-AF65-F5344CB8AC3E}">
        <p14:creationId xmlns:p14="http://schemas.microsoft.com/office/powerpoint/2010/main" val="2315446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933" y="-304800"/>
            <a:ext cx="16247533" cy="913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009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1</a:t>
            </a:r>
            <a:endParaRPr lang="en-US" dirty="0"/>
          </a:p>
        </p:txBody>
      </p:sp>
      <p:sp>
        <p:nvSpPr>
          <p:cNvPr id="3" name="Content Placeholder 2"/>
          <p:cNvSpPr>
            <a:spLocks noGrp="1"/>
          </p:cNvSpPr>
          <p:nvPr>
            <p:ph idx="1"/>
          </p:nvPr>
        </p:nvSpPr>
        <p:spPr>
          <a:xfrm>
            <a:off x="457200" y="1143000"/>
            <a:ext cx="8229600" cy="4953000"/>
          </a:xfrm>
        </p:spPr>
        <p:txBody>
          <a:bodyPr>
            <a:normAutofit fontScale="92500" lnSpcReduction="10000"/>
          </a:bodyPr>
          <a:lstStyle/>
          <a:p>
            <a:r>
              <a:rPr lang="en-US" i="1" dirty="0" smtClean="0"/>
              <a:t>United States v. Idaho </a:t>
            </a:r>
            <a:r>
              <a:rPr lang="en-US" i="1" dirty="0" err="1" smtClean="0"/>
              <a:t>Orthpaedic</a:t>
            </a:r>
            <a:r>
              <a:rPr lang="en-US" i="1" dirty="0" smtClean="0"/>
              <a:t> Society </a:t>
            </a:r>
            <a:r>
              <a:rPr lang="en-US" dirty="0" smtClean="0"/>
              <a:t>(2010)</a:t>
            </a:r>
          </a:p>
          <a:p>
            <a:pPr lvl="1"/>
            <a:r>
              <a:rPr lang="en-US" sz="2600" dirty="0" smtClean="0"/>
              <a:t>Complaint alleged that orthopedists:</a:t>
            </a:r>
          </a:p>
          <a:p>
            <a:pPr lvl="2"/>
            <a:r>
              <a:rPr lang="en-US" sz="2600" dirty="0" smtClean="0"/>
              <a:t>Agreed not to treat patients covered by workers comp to force increased reimbursement.</a:t>
            </a:r>
          </a:p>
          <a:p>
            <a:pPr lvl="2"/>
            <a:r>
              <a:rPr lang="en-US" sz="2600" dirty="0" smtClean="0"/>
              <a:t>Agreed to threaten termination of payer contracts unless they were given more favorable terms.</a:t>
            </a:r>
          </a:p>
          <a:p>
            <a:pPr lvl="1"/>
            <a:r>
              <a:rPr lang="en-US" sz="2600" dirty="0"/>
              <a:t>Settlement agreement includes, e.g., </a:t>
            </a:r>
          </a:p>
          <a:p>
            <a:pPr lvl="2"/>
            <a:r>
              <a:rPr lang="en-US" sz="2600" dirty="0"/>
              <a:t>Prohibited from entering agreement concerning fees or other terms with payers or refusing to deal with payers.</a:t>
            </a:r>
          </a:p>
          <a:p>
            <a:pPr lvl="2"/>
            <a:r>
              <a:rPr lang="en-US" sz="2600" dirty="0"/>
              <a:t>Prohibited from communicating with competitors re acceptability of payer terms or response to same.</a:t>
            </a:r>
          </a:p>
          <a:p>
            <a:pPr lvl="2"/>
            <a:r>
              <a:rPr lang="en-US" sz="2600" dirty="0"/>
              <a:t>Certification of compliance for 10 years</a:t>
            </a:r>
            <a:r>
              <a:rPr lang="en-US" sz="2600" dirty="0" smtClean="0"/>
              <a:t>.</a:t>
            </a:r>
          </a:p>
          <a:p>
            <a:endParaRPr lang="en-US" dirty="0"/>
          </a:p>
        </p:txBody>
      </p:sp>
    </p:spTree>
    <p:extLst>
      <p:ext uri="{BB962C8B-B14F-4D97-AF65-F5344CB8AC3E}">
        <p14:creationId xmlns:p14="http://schemas.microsoft.com/office/powerpoint/2010/main" val="833946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1</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r>
              <a:rPr lang="en-US" sz="3000" dirty="0" smtClean="0"/>
              <a:t>Market allocation = competitors agree to divide up market.</a:t>
            </a:r>
          </a:p>
          <a:p>
            <a:pPr lvl="1"/>
            <a:r>
              <a:rPr lang="en-US" dirty="0" smtClean="0"/>
              <a:t>May decide on your own what items or services to offer, or where to do business.</a:t>
            </a:r>
          </a:p>
          <a:p>
            <a:pPr lvl="1"/>
            <a:r>
              <a:rPr lang="en-US" dirty="0" smtClean="0"/>
              <a:t>May not agree with competitors to divide up markets or services.</a:t>
            </a:r>
          </a:p>
          <a:p>
            <a:pPr lvl="2"/>
            <a:r>
              <a:rPr lang="en-US" sz="2800" dirty="0" smtClean="0"/>
              <a:t>Geographic territories</a:t>
            </a:r>
          </a:p>
          <a:p>
            <a:pPr lvl="2"/>
            <a:r>
              <a:rPr lang="en-US" sz="2800" dirty="0" smtClean="0"/>
              <a:t>Products</a:t>
            </a:r>
          </a:p>
          <a:p>
            <a:pPr lvl="2"/>
            <a:r>
              <a:rPr lang="en-US" sz="2800" dirty="0" smtClean="0"/>
              <a:t>Services</a:t>
            </a:r>
          </a:p>
        </p:txBody>
      </p:sp>
    </p:spTree>
    <p:extLst>
      <p:ext uri="{BB962C8B-B14F-4D97-AF65-F5344CB8AC3E}">
        <p14:creationId xmlns:p14="http://schemas.microsoft.com/office/powerpoint/2010/main" val="3241808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2</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endParaRPr lang="en-US" sz="30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2841"/>
            <a:ext cx="4657745" cy="466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51559"/>
            <a:ext cx="4572000" cy="307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575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Sherman Act § 2</a:t>
            </a:r>
          </a:p>
        </p:txBody>
      </p:sp>
      <p:sp>
        <p:nvSpPr>
          <p:cNvPr id="3" name="Content Placeholder 2"/>
          <p:cNvSpPr>
            <a:spLocks noGrp="1"/>
          </p:cNvSpPr>
          <p:nvPr>
            <p:ph idx="1"/>
          </p:nvPr>
        </p:nvSpPr>
        <p:spPr>
          <a:xfrm>
            <a:off x="457200" y="1143000"/>
            <a:ext cx="8229600" cy="4724401"/>
          </a:xfrm>
        </p:spPr>
        <p:txBody>
          <a:bodyPr>
            <a:normAutofit fontScale="92500" lnSpcReduction="10000"/>
          </a:bodyPr>
          <a:lstStyle/>
          <a:p>
            <a:r>
              <a:rPr lang="en-US" dirty="0" smtClean="0">
                <a:solidFill>
                  <a:srgbClr val="C00000"/>
                </a:solidFill>
              </a:rPr>
              <a:t>“Every </a:t>
            </a:r>
            <a:r>
              <a:rPr lang="en-US" dirty="0">
                <a:solidFill>
                  <a:srgbClr val="C00000"/>
                </a:solidFill>
              </a:rPr>
              <a:t>person who shall monopolize, or attempt to monopolize, or </a:t>
            </a:r>
            <a:r>
              <a:rPr lang="en-US" u="sng" dirty="0">
                <a:solidFill>
                  <a:srgbClr val="C00000"/>
                </a:solidFill>
              </a:rPr>
              <a:t>combine or conspire with any other person or persons, to monopolize</a:t>
            </a:r>
            <a:r>
              <a:rPr lang="en-US" dirty="0">
                <a:solidFill>
                  <a:srgbClr val="C00000"/>
                </a:solidFill>
              </a:rPr>
              <a:t> any part of the trade or commerce among the several States, or with foreign nations, shall be deemed guilty of a felony, and, on conviction thereof, shall be punished by fine not exceeding $100,000,000 if a corporation, or, if any other person, $1,000,000, or by imprisonment not exceeding 10 years, or by both said punishments, in the discretion of the </a:t>
            </a:r>
            <a:r>
              <a:rPr lang="en-US" dirty="0" smtClean="0">
                <a:solidFill>
                  <a:srgbClr val="C00000"/>
                </a:solidFill>
              </a:rPr>
              <a:t>court.”</a:t>
            </a:r>
          </a:p>
          <a:p>
            <a:pPr marL="0" indent="0">
              <a:buNone/>
            </a:pPr>
            <a:r>
              <a:rPr lang="en-US" sz="2200" dirty="0" smtClean="0"/>
              <a:t>(15 USC § 2)</a:t>
            </a:r>
            <a:endParaRPr lang="en-US" sz="2200" dirty="0"/>
          </a:p>
        </p:txBody>
      </p:sp>
    </p:spTree>
    <p:extLst>
      <p:ext uri="{BB962C8B-B14F-4D97-AF65-F5344CB8AC3E}">
        <p14:creationId xmlns:p14="http://schemas.microsoft.com/office/powerpoint/2010/main" val="255221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2</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r>
              <a:rPr lang="en-US" sz="2800" dirty="0"/>
              <a:t>Having monopoly power alone is not a violation</a:t>
            </a:r>
            <a:r>
              <a:rPr lang="en-US" sz="2800" dirty="0" smtClean="0"/>
              <a:t>.</a:t>
            </a:r>
          </a:p>
          <a:p>
            <a:pPr lvl="1"/>
            <a:r>
              <a:rPr lang="en-US" dirty="0" smtClean="0"/>
              <a:t>E.g.,</a:t>
            </a:r>
            <a:r>
              <a:rPr lang="en-US" dirty="0"/>
              <a:t> </a:t>
            </a:r>
            <a:r>
              <a:rPr lang="en-US" dirty="0" smtClean="0"/>
              <a:t>having better product or greater skill</a:t>
            </a:r>
          </a:p>
          <a:p>
            <a:pPr lvl="1"/>
            <a:r>
              <a:rPr lang="en-US" dirty="0" smtClean="0"/>
              <a:t>E.g., CON, </a:t>
            </a:r>
            <a:r>
              <a:rPr lang="en-US" dirty="0" err="1" smtClean="0"/>
              <a:t>govt</a:t>
            </a:r>
            <a:r>
              <a:rPr lang="en-US" dirty="0" smtClean="0"/>
              <a:t> franchise, or patent.</a:t>
            </a:r>
          </a:p>
          <a:p>
            <a:r>
              <a:rPr lang="en-US" sz="2800" dirty="0" smtClean="0"/>
              <a:t>Violation requires both:</a:t>
            </a:r>
          </a:p>
          <a:p>
            <a:pPr marL="971550" lvl="1" indent="-514350">
              <a:buFont typeface="+mj-lt"/>
              <a:buAutoNum type="arabicPeriod"/>
            </a:pPr>
            <a:r>
              <a:rPr lang="en-US" dirty="0" smtClean="0"/>
              <a:t>Monopoly power in a relevant market; and</a:t>
            </a:r>
          </a:p>
          <a:p>
            <a:pPr marL="971550" lvl="1" indent="-514350">
              <a:buFont typeface="+mj-lt"/>
              <a:buAutoNum type="arabicPeriod"/>
            </a:pPr>
            <a:r>
              <a:rPr lang="en-US" dirty="0" smtClean="0"/>
              <a:t>Willful acquisition or maintenance of that monopoly power through use of coercive or inappropriate acts.</a:t>
            </a:r>
          </a:p>
          <a:p>
            <a:pPr lvl="2"/>
            <a:r>
              <a:rPr lang="en-US" sz="2800" dirty="0" smtClean="0"/>
              <a:t>E.g., predatory pricing.</a:t>
            </a:r>
          </a:p>
        </p:txBody>
      </p:sp>
    </p:spTree>
    <p:extLst>
      <p:ext uri="{BB962C8B-B14F-4D97-AF65-F5344CB8AC3E}">
        <p14:creationId xmlns:p14="http://schemas.microsoft.com/office/powerpoint/2010/main" val="3059031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Clayton Act § </a:t>
            </a:r>
            <a:r>
              <a:rPr lang="en-US" dirty="0"/>
              <a:t>7 </a:t>
            </a:r>
          </a:p>
        </p:txBody>
      </p:sp>
      <p:sp>
        <p:nvSpPr>
          <p:cNvPr id="6" name="Content Placeholder 5"/>
          <p:cNvSpPr>
            <a:spLocks noGrp="1"/>
          </p:cNvSpPr>
          <p:nvPr>
            <p:ph idx="1"/>
          </p:nvPr>
        </p:nvSpPr>
        <p:spPr>
          <a:xfrm>
            <a:off x="457200" y="1143000"/>
            <a:ext cx="8229600" cy="4953000"/>
          </a:xfrm>
        </p:spPr>
        <p:txBody>
          <a:bodyPr>
            <a:normAutofit/>
          </a:bodyPr>
          <a:lstStyle/>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908649"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308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457200" y="1143000"/>
            <a:ext cx="8229600" cy="4724401"/>
          </a:xfrm>
        </p:spPr>
        <p:txBody>
          <a:bodyPr>
            <a:normAutofit fontScale="92500" lnSpcReduction="10000"/>
          </a:bodyPr>
          <a:lstStyle/>
          <a:p>
            <a:pPr marL="0" indent="0">
              <a:buNone/>
            </a:pPr>
            <a:r>
              <a:rPr lang="en-US" dirty="0"/>
              <a:t>This presentation is similar to any other legal education materials designed to provide general information on pertinent legal topics. The statements made as part of the presentation are provided for educational purposes only. They do not constitute legal advice nor do they necessarily reflect the views of Holland &amp; Hart LLP or any of its attorneys other than the speaker. This presentation is not intended to create an attorney-client relationship between you and Holland &amp; Hart LLP. If you have specific questions as to the application of law to your activities, you should seek the advice of your legal counsel.</a:t>
            </a:r>
          </a:p>
          <a:p>
            <a:endParaRPr lang="en-US" dirty="0"/>
          </a:p>
        </p:txBody>
      </p:sp>
    </p:spTree>
    <p:extLst>
      <p:ext uri="{BB962C8B-B14F-4D97-AF65-F5344CB8AC3E}">
        <p14:creationId xmlns:p14="http://schemas.microsoft.com/office/powerpoint/2010/main" val="1931692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Clayton </a:t>
            </a:r>
            <a:r>
              <a:rPr lang="en-US" dirty="0"/>
              <a:t>Act § 7 </a:t>
            </a:r>
          </a:p>
        </p:txBody>
      </p:sp>
      <p:sp>
        <p:nvSpPr>
          <p:cNvPr id="6" name="Content Placeholder 5"/>
          <p:cNvSpPr>
            <a:spLocks noGrp="1"/>
          </p:cNvSpPr>
          <p:nvPr>
            <p:ph idx="1"/>
          </p:nvPr>
        </p:nvSpPr>
        <p:spPr>
          <a:xfrm>
            <a:off x="457200" y="1143000"/>
            <a:ext cx="8229600" cy="4953000"/>
          </a:xfrm>
        </p:spPr>
        <p:txBody>
          <a:bodyPr>
            <a:normAutofit/>
          </a:bodyPr>
          <a:lstStyle/>
          <a:p>
            <a:r>
              <a:rPr lang="en-US" sz="2800" dirty="0" smtClean="0">
                <a:solidFill>
                  <a:srgbClr val="C00000"/>
                </a:solidFill>
              </a:rPr>
              <a:t>“No </a:t>
            </a:r>
            <a:r>
              <a:rPr lang="en-US" sz="2800" dirty="0">
                <a:solidFill>
                  <a:srgbClr val="C00000"/>
                </a:solidFill>
              </a:rPr>
              <a:t>person </a:t>
            </a:r>
            <a:r>
              <a:rPr lang="en-US" sz="2800" dirty="0" smtClean="0">
                <a:solidFill>
                  <a:srgbClr val="C00000"/>
                </a:solidFill>
              </a:rPr>
              <a:t>… shall </a:t>
            </a:r>
            <a:r>
              <a:rPr lang="en-US" sz="2800" dirty="0">
                <a:solidFill>
                  <a:srgbClr val="C00000"/>
                </a:solidFill>
              </a:rPr>
              <a:t>acquire the whole or any part of the assets of another person engaged also in commerce or in any activity affecting commerce, where </a:t>
            </a:r>
            <a:r>
              <a:rPr lang="en-US" sz="2800" dirty="0" smtClean="0">
                <a:solidFill>
                  <a:srgbClr val="C00000"/>
                </a:solidFill>
              </a:rPr>
              <a:t>… </a:t>
            </a:r>
            <a:r>
              <a:rPr lang="en-US" sz="2800" u="sng" dirty="0" smtClean="0">
                <a:solidFill>
                  <a:srgbClr val="C00000"/>
                </a:solidFill>
              </a:rPr>
              <a:t>the </a:t>
            </a:r>
            <a:r>
              <a:rPr lang="en-US" sz="2800" u="sng" dirty="0">
                <a:solidFill>
                  <a:srgbClr val="C00000"/>
                </a:solidFill>
              </a:rPr>
              <a:t>effect of such acquisition may be substantially to lessen competition</a:t>
            </a:r>
            <a:r>
              <a:rPr lang="en-US" sz="2800" dirty="0">
                <a:solidFill>
                  <a:srgbClr val="C00000"/>
                </a:solidFill>
              </a:rPr>
              <a:t>, or to tend to create a monopoly</a:t>
            </a:r>
            <a:r>
              <a:rPr lang="en-US" sz="2800" dirty="0" smtClean="0">
                <a:solidFill>
                  <a:srgbClr val="C00000"/>
                </a:solidFill>
              </a:rPr>
              <a:t>.”</a:t>
            </a:r>
          </a:p>
          <a:p>
            <a:pPr marL="0" indent="0">
              <a:buNone/>
            </a:pPr>
            <a:r>
              <a:rPr lang="en-US" sz="2000" dirty="0" smtClean="0"/>
              <a:t>(15 USC § 18)</a:t>
            </a:r>
            <a:endParaRPr lang="en-US" sz="2000" dirty="0"/>
          </a:p>
        </p:txBody>
      </p:sp>
    </p:spTree>
    <p:extLst>
      <p:ext uri="{BB962C8B-B14F-4D97-AF65-F5344CB8AC3E}">
        <p14:creationId xmlns:p14="http://schemas.microsoft.com/office/powerpoint/2010/main" val="4013415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Clayton </a:t>
            </a:r>
            <a:r>
              <a:rPr lang="en-US" dirty="0"/>
              <a:t>Act § 7 </a:t>
            </a:r>
          </a:p>
        </p:txBody>
      </p:sp>
      <p:sp>
        <p:nvSpPr>
          <p:cNvPr id="6" name="Content Placeholder 5"/>
          <p:cNvSpPr>
            <a:spLocks noGrp="1"/>
          </p:cNvSpPr>
          <p:nvPr>
            <p:ph idx="1"/>
          </p:nvPr>
        </p:nvSpPr>
        <p:spPr>
          <a:xfrm>
            <a:off x="457200" y="1143000"/>
            <a:ext cx="8229600" cy="4953000"/>
          </a:xfrm>
        </p:spPr>
        <p:txBody>
          <a:bodyPr>
            <a:normAutofit fontScale="85000" lnSpcReduction="20000"/>
          </a:bodyPr>
          <a:lstStyle/>
          <a:p>
            <a:r>
              <a:rPr lang="en-US" sz="3000" dirty="0" smtClean="0"/>
              <a:t>To establish violation:</a:t>
            </a:r>
          </a:p>
          <a:p>
            <a:pPr marL="971550" lvl="1" indent="-514350">
              <a:buFont typeface="+mj-lt"/>
              <a:buAutoNum type="arabicPeriod"/>
            </a:pPr>
            <a:r>
              <a:rPr lang="en-US" dirty="0" smtClean="0"/>
              <a:t>Determine relevant market.</a:t>
            </a:r>
          </a:p>
          <a:p>
            <a:pPr lvl="2"/>
            <a:r>
              <a:rPr lang="en-US" sz="2600" dirty="0"/>
              <a:t>Market = is the area of effective competition where buyers can turn for alternate sources of supply.</a:t>
            </a:r>
          </a:p>
          <a:p>
            <a:pPr lvl="2"/>
            <a:r>
              <a:rPr lang="en-US" sz="2600" dirty="0"/>
              <a:t>Test = whether monopolist in the proposed market could impose increase in prices</a:t>
            </a:r>
            <a:r>
              <a:rPr lang="en-US" sz="2600" dirty="0" smtClean="0"/>
              <a:t>.</a:t>
            </a:r>
          </a:p>
          <a:p>
            <a:pPr marL="971550" lvl="1" indent="-514350">
              <a:buFont typeface="+mj-lt"/>
              <a:buAutoNum type="arabicPeriod"/>
            </a:pPr>
            <a:r>
              <a:rPr lang="en-US" dirty="0" smtClean="0"/>
              <a:t>Determine whether the merger will have anti-competitive effects in the relevant market.</a:t>
            </a:r>
          </a:p>
          <a:p>
            <a:pPr marL="1371600" lvl="2" indent="-514350"/>
            <a:r>
              <a:rPr lang="en-US" sz="2600" dirty="0" smtClean="0"/>
              <a:t>Adverse effects on competition if there is merger.</a:t>
            </a:r>
          </a:p>
          <a:p>
            <a:pPr marL="1371600" lvl="2" indent="-514350"/>
            <a:r>
              <a:rPr lang="en-US" sz="2600" dirty="0" smtClean="0"/>
              <a:t>Existing competition in the market.</a:t>
            </a:r>
          </a:p>
          <a:p>
            <a:pPr marL="1371600" lvl="2" indent="-514350"/>
            <a:r>
              <a:rPr lang="en-US" sz="2600" dirty="0" smtClean="0"/>
              <a:t>Likelihood of other competitors entering market.</a:t>
            </a:r>
          </a:p>
          <a:p>
            <a:pPr marL="1371600" lvl="2" indent="-514350"/>
            <a:r>
              <a:rPr lang="en-US" sz="2600" dirty="0" smtClean="0"/>
              <a:t>Efficiencies resulting from merger that could not be achieved through other means (“merger-specific”).</a:t>
            </a:r>
          </a:p>
          <a:p>
            <a:pPr marL="1371600" lvl="2" indent="-514350"/>
            <a:r>
              <a:rPr lang="en-US" sz="2600" dirty="0" smtClean="0"/>
              <a:t>Whether one party would fail if there is no merger.</a:t>
            </a:r>
          </a:p>
          <a:p>
            <a:pPr marL="1371600" lvl="2" indent="-514350"/>
            <a:endParaRPr lang="en-US" dirty="0" smtClean="0"/>
          </a:p>
        </p:txBody>
      </p:sp>
    </p:spTree>
    <p:extLst>
      <p:ext uri="{BB962C8B-B14F-4D97-AF65-F5344CB8AC3E}">
        <p14:creationId xmlns:p14="http://schemas.microsoft.com/office/powerpoint/2010/main" val="1324841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00150"/>
            <a:ext cx="14325600" cy="805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88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Antitrust Defenses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1"/>
            <a:ext cx="8423274" cy="470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245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Antitrust Defenses</a:t>
            </a:r>
            <a:endParaRPr lang="en-US" dirty="0"/>
          </a:p>
        </p:txBody>
      </p:sp>
      <p:sp>
        <p:nvSpPr>
          <p:cNvPr id="3" name="Content Placeholder 2"/>
          <p:cNvSpPr>
            <a:spLocks noGrp="1"/>
          </p:cNvSpPr>
          <p:nvPr>
            <p:ph idx="1"/>
          </p:nvPr>
        </p:nvSpPr>
        <p:spPr>
          <a:xfrm>
            <a:off x="457200" y="1066800"/>
            <a:ext cx="8229600" cy="4800601"/>
          </a:xfrm>
        </p:spPr>
        <p:txBody>
          <a:bodyPr>
            <a:normAutofit/>
          </a:bodyPr>
          <a:lstStyle/>
          <a:p>
            <a:r>
              <a:rPr lang="en-US" sz="3000" dirty="0" smtClean="0"/>
              <a:t>State action immunity</a:t>
            </a:r>
          </a:p>
          <a:p>
            <a:pPr lvl="1"/>
            <a:r>
              <a:rPr lang="en-US" sz="2600" dirty="0" smtClean="0"/>
              <a:t>Applies to state actors.</a:t>
            </a:r>
          </a:p>
          <a:p>
            <a:r>
              <a:rPr lang="en-US" sz="3000" dirty="0"/>
              <a:t>Local </a:t>
            </a:r>
            <a:r>
              <a:rPr lang="en-US" sz="3000" dirty="0" err="1"/>
              <a:t>Govt</a:t>
            </a:r>
            <a:r>
              <a:rPr lang="en-US" sz="3000" dirty="0"/>
              <a:t> Antitrust </a:t>
            </a:r>
            <a:r>
              <a:rPr lang="en-US" sz="3000" dirty="0" smtClean="0"/>
              <a:t>Act</a:t>
            </a:r>
          </a:p>
          <a:p>
            <a:pPr lvl="1"/>
            <a:r>
              <a:rPr lang="en-US" sz="2600" dirty="0" smtClean="0"/>
              <a:t>Applies to state and local government entities.</a:t>
            </a:r>
          </a:p>
          <a:p>
            <a:r>
              <a:rPr lang="en-US" sz="3000" dirty="0"/>
              <a:t>Health Care Quality Improvement Act (“</a:t>
            </a:r>
            <a:r>
              <a:rPr lang="en-US" sz="3000" dirty="0" err="1"/>
              <a:t>HCQIA</a:t>
            </a:r>
            <a:r>
              <a:rPr lang="en-US" sz="3000" dirty="0" smtClean="0"/>
              <a:t>”)</a:t>
            </a:r>
          </a:p>
          <a:p>
            <a:pPr lvl="1"/>
            <a:r>
              <a:rPr lang="en-US" sz="2600" dirty="0" smtClean="0"/>
              <a:t>Applies to credentialing decisions.</a:t>
            </a:r>
          </a:p>
          <a:p>
            <a:r>
              <a:rPr lang="en-US" sz="3000" i="1" dirty="0" err="1"/>
              <a:t>Noerr</a:t>
            </a:r>
            <a:r>
              <a:rPr lang="en-US" sz="3000" i="1" dirty="0"/>
              <a:t>-Pennington</a:t>
            </a:r>
            <a:r>
              <a:rPr lang="en-US" sz="3000" dirty="0"/>
              <a:t> </a:t>
            </a:r>
            <a:r>
              <a:rPr lang="en-US" sz="3000" dirty="0" smtClean="0"/>
              <a:t>Doctrine</a:t>
            </a:r>
          </a:p>
          <a:p>
            <a:pPr lvl="1"/>
            <a:r>
              <a:rPr lang="en-US" sz="2600" dirty="0" smtClean="0"/>
              <a:t>Allows competitors to seek state action.</a:t>
            </a:r>
            <a:endParaRPr lang="en-US" sz="2600" dirty="0"/>
          </a:p>
          <a:p>
            <a:endParaRPr lang="en-US" sz="3000" dirty="0"/>
          </a:p>
          <a:p>
            <a:endParaRPr lang="en-US" sz="3000" dirty="0"/>
          </a:p>
          <a:p>
            <a:endParaRPr lang="en-US" sz="3000" dirty="0" smtClean="0"/>
          </a:p>
        </p:txBody>
      </p:sp>
    </p:spTree>
    <p:extLst>
      <p:ext uri="{BB962C8B-B14F-4D97-AF65-F5344CB8AC3E}">
        <p14:creationId xmlns:p14="http://schemas.microsoft.com/office/powerpoint/2010/main" val="2901157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DOJ/FTC Statements of Antitrust Enforcement Policy in Health Care</a:t>
            </a:r>
            <a:endParaRPr lang="en-US" sz="2800"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14400"/>
            <a:ext cx="11353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0" y="1507153"/>
            <a:ext cx="3276600" cy="455509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tx2">
                    <a:lumMod val="75000"/>
                  </a:schemeClr>
                </a:solidFill>
                <a:latin typeface="Franklin Gothic Medium Cond" panose="020B0606030402020204" pitchFamily="34" charset="0"/>
              </a:rPr>
              <a:t>Outlines DOJ/FTC enforcement policy for specific situations, e.g.</a:t>
            </a:r>
          </a:p>
          <a:p>
            <a:pPr marL="742950" lvl="1" indent="-285750">
              <a:buFont typeface="Arial" panose="020B0604020202020204" pitchFamily="34" charset="0"/>
              <a:buChar char="•"/>
            </a:pPr>
            <a:r>
              <a:rPr lang="en-US" sz="2400" dirty="0" smtClean="0">
                <a:solidFill>
                  <a:schemeClr val="tx2">
                    <a:lumMod val="75000"/>
                  </a:schemeClr>
                </a:solidFill>
                <a:latin typeface="Franklin Gothic Medium Cond" panose="020B0606030402020204" pitchFamily="34" charset="0"/>
              </a:rPr>
              <a:t>Mergers</a:t>
            </a:r>
          </a:p>
          <a:p>
            <a:pPr marL="742950" lvl="1" indent="-285750">
              <a:buFont typeface="Arial" panose="020B0604020202020204" pitchFamily="34" charset="0"/>
              <a:buChar char="•"/>
            </a:pPr>
            <a:r>
              <a:rPr lang="en-US" sz="2400" dirty="0" smtClean="0">
                <a:solidFill>
                  <a:schemeClr val="tx2">
                    <a:lumMod val="75000"/>
                  </a:schemeClr>
                </a:solidFill>
                <a:latin typeface="Franklin Gothic Medium Cond" panose="020B0606030402020204" pitchFamily="34" charset="0"/>
              </a:rPr>
              <a:t>Joint ventures</a:t>
            </a:r>
          </a:p>
          <a:p>
            <a:pPr marL="742950" lvl="1" indent="-285750">
              <a:buFont typeface="Arial" panose="020B0604020202020204" pitchFamily="34" charset="0"/>
              <a:buChar char="•"/>
            </a:pPr>
            <a:r>
              <a:rPr lang="en-US" sz="2400" dirty="0" smtClean="0">
                <a:solidFill>
                  <a:schemeClr val="tx2">
                    <a:lumMod val="75000"/>
                  </a:schemeClr>
                </a:solidFill>
                <a:latin typeface="Franklin Gothic Medium Cond" panose="020B0606030402020204" pitchFamily="34" charset="0"/>
              </a:rPr>
              <a:t>Networks</a:t>
            </a:r>
          </a:p>
          <a:p>
            <a:pPr marL="742950" lvl="1" indent="-285750">
              <a:buFont typeface="Arial" panose="020B0604020202020204" pitchFamily="34" charset="0"/>
              <a:buChar char="•"/>
            </a:pPr>
            <a:r>
              <a:rPr lang="en-US" sz="2400" dirty="0" smtClean="0">
                <a:solidFill>
                  <a:schemeClr val="tx2">
                    <a:lumMod val="75000"/>
                  </a:schemeClr>
                </a:solidFill>
                <a:latin typeface="Franklin Gothic Medium Cond" panose="020B0606030402020204" pitchFamily="34" charset="0"/>
              </a:rPr>
              <a:t>Sharing price info</a:t>
            </a:r>
          </a:p>
          <a:p>
            <a:pPr marL="285750" indent="-285750">
              <a:buFont typeface="Arial" panose="020B0604020202020204" pitchFamily="34" charset="0"/>
              <a:buChar char="•"/>
            </a:pPr>
            <a:r>
              <a:rPr lang="en-US" sz="2400" dirty="0" smtClean="0">
                <a:solidFill>
                  <a:schemeClr val="tx2">
                    <a:lumMod val="75000"/>
                  </a:schemeClr>
                </a:solidFill>
                <a:latin typeface="Franklin Gothic Medium Cond" panose="020B0606030402020204" pitchFamily="34" charset="0"/>
              </a:rPr>
              <a:t>Includes “safety zones” in which DOJ/FTC will not challenge action absent extraordinary circumstances</a:t>
            </a:r>
            <a:r>
              <a:rPr lang="en-US" sz="2600" dirty="0" smtClean="0">
                <a:solidFill>
                  <a:schemeClr val="tx2">
                    <a:lumMod val="75000"/>
                  </a:schemeClr>
                </a:solidFill>
                <a:latin typeface="Franklin Gothic Medium Cond" panose="020B0606030402020204" pitchFamily="34" charset="0"/>
              </a:rPr>
              <a:t>.</a:t>
            </a:r>
            <a:endParaRPr lang="en-US" sz="2600" dirty="0">
              <a:solidFill>
                <a:schemeClr val="tx2">
                  <a:lumMod val="75000"/>
                </a:schemeClr>
              </a:solidFill>
              <a:latin typeface="Franklin Gothic Medium Cond" panose="020B0606030402020204" pitchFamily="34" charset="0"/>
            </a:endParaRPr>
          </a:p>
        </p:txBody>
      </p:sp>
    </p:spTree>
    <p:extLst>
      <p:ext uri="{BB962C8B-B14F-4D97-AF65-F5344CB8AC3E}">
        <p14:creationId xmlns:p14="http://schemas.microsoft.com/office/powerpoint/2010/main" val="2465660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DOJ/FTC Statements of Antitrust Enforcement Policy </a:t>
            </a:r>
            <a:r>
              <a:rPr lang="en-US" sz="2800" dirty="0" smtClean="0"/>
              <a:t>Regarding Accountable Care Organizations</a:t>
            </a:r>
            <a:endParaRPr lang="en-US" sz="28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1000125"/>
            <a:ext cx="960120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859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
            <a:ext cx="3352800" cy="563562"/>
          </a:xfrm>
        </p:spPr>
        <p:txBody>
          <a:bodyPr>
            <a:normAutofit fontScale="90000"/>
          </a:bodyPr>
          <a:lstStyle/>
          <a:p>
            <a:r>
              <a:rPr lang="en-US" dirty="0" smtClean="0"/>
              <a:t>Questions?</a:t>
            </a:r>
            <a:endParaRPr lang="en-US" dirty="0"/>
          </a:p>
        </p:txBody>
      </p:sp>
      <p:sp>
        <p:nvSpPr>
          <p:cNvPr id="3" name="Content Placeholder 2"/>
          <p:cNvSpPr>
            <a:spLocks noGrp="1"/>
          </p:cNvSpPr>
          <p:nvPr>
            <p:ph sz="half" idx="1"/>
          </p:nvPr>
        </p:nvSpPr>
        <p:spPr>
          <a:xfrm>
            <a:off x="457200" y="3581400"/>
            <a:ext cx="4038600" cy="2163763"/>
          </a:xfrm>
        </p:spPr>
        <p:txBody>
          <a:bodyPr/>
          <a:lstStyle/>
          <a:p>
            <a:pPr marL="0" indent="0" algn="ctr">
              <a:buNone/>
            </a:pPr>
            <a:r>
              <a:rPr lang="en-US" dirty="0" smtClean="0"/>
              <a:t>Kim C. Stanger</a:t>
            </a:r>
          </a:p>
          <a:p>
            <a:pPr marL="0" indent="0" algn="ctr">
              <a:buNone/>
            </a:pPr>
            <a:r>
              <a:rPr lang="en-US" dirty="0" smtClean="0"/>
              <a:t>(208) 383-3913</a:t>
            </a:r>
          </a:p>
          <a:p>
            <a:pPr marL="0" indent="0" algn="ctr">
              <a:buNone/>
            </a:pPr>
            <a:r>
              <a:rPr lang="en-US" dirty="0" smtClean="0"/>
              <a:t>(208) 409-7907 (cell)</a:t>
            </a:r>
          </a:p>
          <a:p>
            <a:pPr marL="0" indent="0" algn="ctr">
              <a:buNone/>
            </a:pPr>
            <a:r>
              <a:rPr lang="en-US" dirty="0" smtClean="0">
                <a:hlinkClick r:id="rId2"/>
              </a:rPr>
              <a:t>kcstanger@hollandhart.com</a:t>
            </a:r>
            <a:endParaRPr lang="en-US" dirty="0" smtClean="0"/>
          </a:p>
          <a:p>
            <a:pPr marL="0" indent="0" algn="ctr">
              <a:buNone/>
            </a:pPr>
            <a:endParaRPr lang="en-US" dirty="0" smtClean="0"/>
          </a:p>
          <a:p>
            <a:pPr marL="0" indent="0">
              <a:buNone/>
            </a:pPr>
            <a:endParaRPr lang="en-US" dirty="0" smtClean="0"/>
          </a:p>
        </p:txBody>
      </p:sp>
      <p:sp>
        <p:nvSpPr>
          <p:cNvPr id="4" name="Content Placeholder 3"/>
          <p:cNvSpPr>
            <a:spLocks noGrp="1"/>
          </p:cNvSpPr>
          <p:nvPr>
            <p:ph sz="half" idx="2"/>
          </p:nvPr>
        </p:nvSpPr>
        <p:spPr>
          <a:xfrm>
            <a:off x="4572000" y="3657600"/>
            <a:ext cx="4191000" cy="2087563"/>
          </a:xfrm>
        </p:spPr>
        <p:txBody>
          <a:bodyPr/>
          <a:lstStyle/>
          <a:p>
            <a:pPr marL="0" indent="0" algn="ctr">
              <a:buNone/>
            </a:pPr>
            <a:r>
              <a:rPr lang="en-US" dirty="0" smtClean="0"/>
              <a:t>Melissa Starry</a:t>
            </a:r>
          </a:p>
          <a:p>
            <a:pPr marL="0" indent="0" algn="ctr">
              <a:buNone/>
            </a:pPr>
            <a:r>
              <a:rPr lang="en-US" dirty="0" smtClean="0"/>
              <a:t>(208) 383-3984</a:t>
            </a:r>
          </a:p>
          <a:p>
            <a:pPr marL="0" indent="0" algn="ctr">
              <a:buNone/>
            </a:pPr>
            <a:r>
              <a:rPr lang="en-US" dirty="0" smtClean="0"/>
              <a:t>(208) 598-4001</a:t>
            </a:r>
          </a:p>
          <a:p>
            <a:pPr marL="0" indent="0" algn="ctr">
              <a:buNone/>
            </a:pPr>
            <a:r>
              <a:rPr lang="en-US" dirty="0" smtClean="0">
                <a:hlinkClick r:id="rId3"/>
              </a:rPr>
              <a:t>mmstarry@hollandhart.com</a:t>
            </a:r>
            <a:endParaRPr lang="en-US" dirty="0" smtClean="0"/>
          </a:p>
          <a:p>
            <a:pPr marL="0" indent="0" algn="ctr">
              <a:buNone/>
            </a:pP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41446"/>
            <a:ext cx="4953000" cy="328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74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a:t>
            </a:r>
            <a:endParaRPr lang="en-US" dirty="0"/>
          </a:p>
        </p:txBody>
      </p:sp>
      <p:sp>
        <p:nvSpPr>
          <p:cNvPr id="3" name="Content Placeholder 2"/>
          <p:cNvSpPr>
            <a:spLocks noGrp="1"/>
          </p:cNvSpPr>
          <p:nvPr>
            <p:ph idx="1"/>
          </p:nvPr>
        </p:nvSpPr>
        <p:spPr>
          <a:xfrm>
            <a:off x="5257800" y="984505"/>
            <a:ext cx="3733800" cy="4882896"/>
          </a:xfrm>
        </p:spPr>
        <p:txBody>
          <a:bodyPr>
            <a:normAutofit fontScale="77500" lnSpcReduction="20000"/>
          </a:bodyPr>
          <a:lstStyle/>
          <a:p>
            <a:r>
              <a:rPr lang="en-US" sz="3100" dirty="0" smtClean="0"/>
              <a:t>In late 1800’s, large corporate conglomerates (“trusts”) held monopolies, e.g.,</a:t>
            </a:r>
          </a:p>
          <a:p>
            <a:pPr lvl="1"/>
            <a:r>
              <a:rPr lang="en-US" dirty="0" smtClean="0"/>
              <a:t>Standard Oil</a:t>
            </a:r>
          </a:p>
          <a:p>
            <a:pPr lvl="1"/>
            <a:r>
              <a:rPr lang="en-US" dirty="0" smtClean="0"/>
              <a:t>Steel</a:t>
            </a:r>
          </a:p>
          <a:p>
            <a:pPr lvl="1"/>
            <a:r>
              <a:rPr lang="en-US" dirty="0" smtClean="0"/>
              <a:t>Railroads</a:t>
            </a:r>
          </a:p>
          <a:p>
            <a:pPr lvl="1"/>
            <a:r>
              <a:rPr lang="en-US" dirty="0" smtClean="0"/>
              <a:t>Copper </a:t>
            </a:r>
          </a:p>
          <a:p>
            <a:pPr lvl="1"/>
            <a:r>
              <a:rPr lang="en-US" dirty="0" smtClean="0"/>
              <a:t>Sugar</a:t>
            </a:r>
          </a:p>
          <a:p>
            <a:pPr lvl="1"/>
            <a:r>
              <a:rPr lang="en-US" dirty="0" smtClean="0"/>
              <a:t>Others</a:t>
            </a:r>
          </a:p>
          <a:p>
            <a:r>
              <a:rPr lang="en-US" sz="3100" dirty="0" smtClean="0"/>
              <a:t>Their power allowed them to:</a:t>
            </a:r>
          </a:p>
          <a:p>
            <a:pPr lvl="1"/>
            <a:r>
              <a:rPr lang="en-US" dirty="0" smtClean="0"/>
              <a:t>Control prices.</a:t>
            </a:r>
          </a:p>
          <a:p>
            <a:pPr lvl="1"/>
            <a:r>
              <a:rPr lang="en-US" dirty="0" smtClean="0"/>
              <a:t>Restrict competition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84505"/>
            <a:ext cx="7806786" cy="495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855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a:t>
            </a:r>
            <a:endParaRPr lang="en-US" dirty="0"/>
          </a:p>
        </p:txBody>
      </p:sp>
      <p:sp>
        <p:nvSpPr>
          <p:cNvPr id="3" name="Content Placeholder 2"/>
          <p:cNvSpPr>
            <a:spLocks noGrp="1"/>
          </p:cNvSpPr>
          <p:nvPr>
            <p:ph idx="1"/>
          </p:nvPr>
        </p:nvSpPr>
        <p:spPr>
          <a:xfrm>
            <a:off x="4953000" y="982472"/>
            <a:ext cx="3733800" cy="4884929"/>
          </a:xfrm>
        </p:spPr>
        <p:txBody>
          <a:bodyPr>
            <a:normAutofit fontScale="92500" lnSpcReduction="10000"/>
          </a:bodyPr>
          <a:lstStyle/>
          <a:p>
            <a:r>
              <a:rPr lang="en-US" dirty="0" smtClean="0"/>
              <a:t>Federal antitrust laws</a:t>
            </a:r>
          </a:p>
          <a:p>
            <a:pPr lvl="1"/>
            <a:r>
              <a:rPr lang="en-US" dirty="0" smtClean="0"/>
              <a:t>Sherman Act</a:t>
            </a:r>
          </a:p>
          <a:p>
            <a:pPr lvl="1"/>
            <a:r>
              <a:rPr lang="en-US" dirty="0" smtClean="0"/>
              <a:t>Clayton Act</a:t>
            </a:r>
          </a:p>
          <a:p>
            <a:pPr lvl="1"/>
            <a:r>
              <a:rPr lang="en-US" dirty="0" smtClean="0"/>
              <a:t>Federal Trade </a:t>
            </a:r>
            <a:r>
              <a:rPr lang="en-US" dirty="0" err="1" smtClean="0"/>
              <a:t>Comm’n</a:t>
            </a:r>
            <a:r>
              <a:rPr lang="en-US" dirty="0" smtClean="0"/>
              <a:t> Act</a:t>
            </a:r>
          </a:p>
          <a:p>
            <a:pPr lvl="1"/>
            <a:r>
              <a:rPr lang="en-US" dirty="0" smtClean="0"/>
              <a:t>Robinson-</a:t>
            </a:r>
            <a:r>
              <a:rPr lang="en-US" dirty="0" err="1" smtClean="0"/>
              <a:t>Patman</a:t>
            </a:r>
            <a:r>
              <a:rPr lang="en-US" dirty="0" smtClean="0"/>
              <a:t> Act</a:t>
            </a:r>
          </a:p>
          <a:p>
            <a:pPr lvl="1"/>
            <a:r>
              <a:rPr lang="en-US" dirty="0"/>
              <a:t>Hart–Scott–</a:t>
            </a:r>
            <a:r>
              <a:rPr lang="en-US" dirty="0" err="1"/>
              <a:t>Rodino</a:t>
            </a:r>
            <a:r>
              <a:rPr lang="en-US" dirty="0"/>
              <a:t> Antitrust Improvements Act</a:t>
            </a:r>
            <a:endParaRPr lang="en-US" dirty="0" smtClean="0"/>
          </a:p>
          <a:p>
            <a:r>
              <a:rPr lang="en-US" dirty="0" smtClean="0"/>
              <a:t>State antitrust laws</a:t>
            </a:r>
          </a:p>
          <a:p>
            <a:pPr lvl="1"/>
            <a:r>
              <a:rPr lang="en-US" dirty="0" smtClean="0"/>
              <a:t>IC 48-101 et seq.</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82472"/>
            <a:ext cx="4737299" cy="503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67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Enforcement</a:t>
            </a:r>
            <a:endParaRPr lang="en-US" dirty="0"/>
          </a:p>
        </p:txBody>
      </p:sp>
      <p:sp>
        <p:nvSpPr>
          <p:cNvPr id="3" name="Content Placeholder 2"/>
          <p:cNvSpPr>
            <a:spLocks noGrp="1"/>
          </p:cNvSpPr>
          <p:nvPr>
            <p:ph idx="1"/>
          </p:nvPr>
        </p:nvSpPr>
        <p:spPr>
          <a:xfrm>
            <a:off x="457200" y="1143000"/>
            <a:ext cx="8229600" cy="4953000"/>
          </a:xfrm>
        </p:spPr>
        <p:txBody>
          <a:bodyPr>
            <a:normAutofit fontScale="85000" lnSpcReduction="20000"/>
          </a:bodyPr>
          <a:lstStyle/>
          <a:p>
            <a:r>
              <a:rPr lang="en-US" dirty="0" smtClean="0"/>
              <a:t>Criminal penalties</a:t>
            </a:r>
          </a:p>
          <a:p>
            <a:pPr lvl="1"/>
            <a:r>
              <a:rPr lang="en-US" dirty="0" smtClean="0"/>
              <a:t>Significant fines</a:t>
            </a:r>
          </a:p>
          <a:p>
            <a:pPr lvl="1"/>
            <a:r>
              <a:rPr lang="en-US" dirty="0" smtClean="0"/>
              <a:t>Prison</a:t>
            </a:r>
          </a:p>
          <a:p>
            <a:r>
              <a:rPr lang="en-US" dirty="0" smtClean="0"/>
              <a:t>Civil penalties</a:t>
            </a:r>
          </a:p>
          <a:p>
            <a:pPr lvl="1"/>
            <a:r>
              <a:rPr lang="en-US" dirty="0" smtClean="0"/>
              <a:t>Action by state or federal government</a:t>
            </a:r>
          </a:p>
          <a:p>
            <a:pPr lvl="2"/>
            <a:r>
              <a:rPr lang="en-US" sz="2800" dirty="0" smtClean="0"/>
              <a:t>Treble (3x) damages</a:t>
            </a:r>
          </a:p>
          <a:p>
            <a:pPr lvl="2"/>
            <a:r>
              <a:rPr lang="en-US" sz="2800" dirty="0" smtClean="0"/>
              <a:t>Injunctive relief, </a:t>
            </a:r>
            <a:r>
              <a:rPr lang="en-US" sz="2800" dirty="0" err="1" smtClean="0"/>
              <a:t>e.g</a:t>
            </a:r>
            <a:r>
              <a:rPr lang="en-US" sz="2800" dirty="0" smtClean="0"/>
              <a:t>, divestiture, break up corporation, requirements for contracting, etc.</a:t>
            </a:r>
          </a:p>
          <a:p>
            <a:pPr lvl="2"/>
            <a:r>
              <a:rPr lang="en-US" sz="2800" dirty="0" smtClean="0"/>
              <a:t>Attorneys fees</a:t>
            </a:r>
          </a:p>
          <a:p>
            <a:pPr lvl="1"/>
            <a:r>
              <a:rPr lang="en-US" dirty="0" smtClean="0"/>
              <a:t>Private lawsuit</a:t>
            </a:r>
          </a:p>
          <a:p>
            <a:pPr lvl="2"/>
            <a:r>
              <a:rPr lang="en-US" sz="2800" dirty="0" smtClean="0"/>
              <a:t>Treble damages</a:t>
            </a:r>
          </a:p>
          <a:p>
            <a:pPr lvl="2"/>
            <a:r>
              <a:rPr lang="en-US" sz="2800" dirty="0" smtClean="0"/>
              <a:t>Injunctive relief</a:t>
            </a:r>
          </a:p>
          <a:p>
            <a:pPr lvl="2"/>
            <a:r>
              <a:rPr lang="en-US" sz="2800" dirty="0" smtClean="0"/>
              <a:t>Attorneys fees</a:t>
            </a:r>
            <a:endParaRPr lang="en-US" sz="2800" dirty="0"/>
          </a:p>
        </p:txBody>
      </p:sp>
    </p:spTree>
    <p:extLst>
      <p:ext uri="{BB962C8B-B14F-4D97-AF65-F5344CB8AC3E}">
        <p14:creationId xmlns:p14="http://schemas.microsoft.com/office/powerpoint/2010/main" val="920721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1</a:t>
            </a:r>
            <a:endParaRPr lang="en-US" dirty="0"/>
          </a:p>
        </p:txBody>
      </p:sp>
      <p:sp>
        <p:nvSpPr>
          <p:cNvPr id="4" name="Content Placeholder 3"/>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2" y="990601"/>
            <a:ext cx="825909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2452" y="3429001"/>
            <a:ext cx="1676400" cy="369332"/>
          </a:xfrm>
          <a:prstGeom prst="rect">
            <a:avLst/>
          </a:prstGeom>
          <a:noFill/>
        </p:spPr>
        <p:txBody>
          <a:bodyPr wrap="square" rtlCol="0">
            <a:spAutoFit/>
          </a:bodyPr>
          <a:lstStyle/>
          <a:p>
            <a:pPr algn="ctr"/>
            <a:r>
              <a:rPr lang="en-US" dirty="0" smtClean="0">
                <a:solidFill>
                  <a:schemeClr val="bg1"/>
                </a:solidFill>
              </a:rPr>
              <a:t>Competitor</a:t>
            </a:r>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43400"/>
            <a:ext cx="167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0"/>
            <a:ext cx="167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5999"/>
            <a:ext cx="167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95400" y="5059680"/>
            <a:ext cx="1676400" cy="369332"/>
          </a:xfrm>
          <a:prstGeom prst="rect">
            <a:avLst/>
          </a:prstGeom>
          <a:noFill/>
        </p:spPr>
        <p:txBody>
          <a:bodyPr wrap="square" rtlCol="0">
            <a:spAutoFit/>
          </a:bodyPr>
          <a:lstStyle/>
          <a:p>
            <a:pPr algn="ctr"/>
            <a:r>
              <a:rPr lang="en-US" dirty="0" smtClean="0">
                <a:solidFill>
                  <a:schemeClr val="bg1"/>
                </a:solidFill>
              </a:rPr>
              <a:t>Competitor</a:t>
            </a:r>
            <a:endParaRPr lang="en-US" dirty="0">
              <a:solidFill>
                <a:schemeClr val="bg1"/>
              </a:solidFill>
            </a:endParaRPr>
          </a:p>
        </p:txBody>
      </p:sp>
    </p:spTree>
    <p:extLst>
      <p:ext uri="{BB962C8B-B14F-4D97-AF65-F5344CB8AC3E}">
        <p14:creationId xmlns:p14="http://schemas.microsoft.com/office/powerpoint/2010/main" val="148010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1</a:t>
            </a:r>
            <a:endParaRPr lang="en-US" dirty="0"/>
          </a:p>
        </p:txBody>
      </p:sp>
      <p:sp>
        <p:nvSpPr>
          <p:cNvPr id="3" name="Content Placeholder 2"/>
          <p:cNvSpPr>
            <a:spLocks noGrp="1"/>
          </p:cNvSpPr>
          <p:nvPr>
            <p:ph idx="1"/>
          </p:nvPr>
        </p:nvSpPr>
        <p:spPr>
          <a:xfrm>
            <a:off x="457200" y="1143000"/>
            <a:ext cx="8229600" cy="4953000"/>
          </a:xfrm>
        </p:spPr>
        <p:txBody>
          <a:bodyPr>
            <a:normAutofit fontScale="92500" lnSpcReduction="10000"/>
          </a:bodyPr>
          <a:lstStyle/>
          <a:p>
            <a:r>
              <a:rPr lang="en-US" dirty="0">
                <a:solidFill>
                  <a:srgbClr val="C00000"/>
                </a:solidFill>
              </a:rPr>
              <a:t>“Every </a:t>
            </a:r>
            <a:r>
              <a:rPr lang="en-US" u="sng" dirty="0">
                <a:solidFill>
                  <a:srgbClr val="C00000"/>
                </a:solidFill>
              </a:rPr>
              <a:t>contract, combination</a:t>
            </a:r>
            <a:r>
              <a:rPr lang="en-US" dirty="0">
                <a:solidFill>
                  <a:srgbClr val="C00000"/>
                </a:solidFill>
              </a:rPr>
              <a:t> in the form of trust or otherwise, </a:t>
            </a:r>
            <a:r>
              <a:rPr lang="en-US" u="sng" dirty="0">
                <a:solidFill>
                  <a:srgbClr val="C00000"/>
                </a:solidFill>
              </a:rPr>
              <a:t>or conspiracy, in restraint of trade</a:t>
            </a:r>
            <a:r>
              <a:rPr lang="en-US" dirty="0">
                <a:solidFill>
                  <a:srgbClr val="C00000"/>
                </a:solidFill>
              </a:rPr>
              <a:t> </a:t>
            </a:r>
            <a:r>
              <a:rPr lang="en-US" dirty="0" smtClean="0">
                <a:solidFill>
                  <a:srgbClr val="C00000"/>
                </a:solidFill>
              </a:rPr>
              <a:t>… is </a:t>
            </a:r>
            <a:r>
              <a:rPr lang="en-US" dirty="0">
                <a:solidFill>
                  <a:srgbClr val="C00000"/>
                </a:solidFill>
              </a:rPr>
              <a:t>declared to be illegal. Every person who shall make any contract or engage in any combination or conspiracy hereby declared to be illegal shall be deemed guilty of a felony, and, on conviction thereof, shall be punished by fine not exceeding $100,000,000 if a corporation, or, if any other person, $1,000,000, or by imprisonment not exceeding 10 years, or by both said punishments, in the discretion of the court</a:t>
            </a:r>
            <a:r>
              <a:rPr lang="en-US" dirty="0" smtClean="0">
                <a:solidFill>
                  <a:srgbClr val="C00000"/>
                </a:solidFill>
              </a:rPr>
              <a:t>.”</a:t>
            </a:r>
          </a:p>
          <a:p>
            <a:pPr marL="0" indent="0">
              <a:buNone/>
            </a:pPr>
            <a:r>
              <a:rPr lang="en-US" sz="2200" dirty="0" smtClean="0">
                <a:solidFill>
                  <a:schemeClr val="tx2">
                    <a:lumMod val="75000"/>
                  </a:schemeClr>
                </a:solidFill>
              </a:rPr>
              <a:t>(15 USC § 1)</a:t>
            </a:r>
            <a:endParaRPr lang="en-US" sz="2200" dirty="0">
              <a:solidFill>
                <a:schemeClr val="tx2">
                  <a:lumMod val="75000"/>
                </a:schemeClr>
              </a:solidFill>
            </a:endParaRPr>
          </a:p>
        </p:txBody>
      </p:sp>
    </p:spTree>
    <p:extLst>
      <p:ext uri="{BB962C8B-B14F-4D97-AF65-F5344CB8AC3E}">
        <p14:creationId xmlns:p14="http://schemas.microsoft.com/office/powerpoint/2010/main" val="225341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1</a:t>
            </a:r>
            <a:endParaRPr lang="en-US" dirty="0"/>
          </a:p>
        </p:txBody>
      </p:sp>
      <p:sp>
        <p:nvSpPr>
          <p:cNvPr id="3" name="Content Placeholder 2"/>
          <p:cNvSpPr>
            <a:spLocks noGrp="1"/>
          </p:cNvSpPr>
          <p:nvPr>
            <p:ph idx="1"/>
          </p:nvPr>
        </p:nvSpPr>
        <p:spPr>
          <a:xfrm>
            <a:off x="457200" y="1143000"/>
            <a:ext cx="8229600" cy="4953000"/>
          </a:xfrm>
        </p:spPr>
        <p:txBody>
          <a:bodyPr>
            <a:normAutofit fontScale="92500" lnSpcReduction="10000"/>
          </a:bodyPr>
          <a:lstStyle/>
          <a:p>
            <a:r>
              <a:rPr lang="en-US" sz="2800" dirty="0" smtClean="0"/>
              <a:t>Violation requires all of the following:</a:t>
            </a:r>
          </a:p>
          <a:p>
            <a:pPr marL="971550" lvl="1" indent="-514350">
              <a:buFont typeface="+mj-lt"/>
              <a:buAutoNum type="arabicPeriod"/>
            </a:pPr>
            <a:r>
              <a:rPr lang="en-US" dirty="0" smtClean="0"/>
              <a:t>Contract, combination or conspiracy involving at least two independent parties.</a:t>
            </a:r>
          </a:p>
          <a:p>
            <a:pPr lvl="2"/>
            <a:r>
              <a:rPr lang="en-US" sz="2800" dirty="0" smtClean="0"/>
              <a:t>Corporate officers and employees = same entity.</a:t>
            </a:r>
          </a:p>
          <a:p>
            <a:pPr lvl="2"/>
            <a:r>
              <a:rPr lang="en-US" sz="2800" dirty="0" smtClean="0"/>
              <a:t>Members of same group practice = same entity.</a:t>
            </a:r>
          </a:p>
          <a:p>
            <a:pPr marL="971550" lvl="1" indent="-514350">
              <a:buFont typeface="+mj-lt"/>
              <a:buAutoNum type="arabicPeriod"/>
            </a:pPr>
            <a:r>
              <a:rPr lang="en-US" dirty="0" smtClean="0"/>
              <a:t>An effect on interstate commerce.</a:t>
            </a:r>
          </a:p>
          <a:p>
            <a:pPr lvl="2"/>
            <a:r>
              <a:rPr lang="en-US" sz="2800" dirty="0" smtClean="0"/>
              <a:t>Easy to satisfy.</a:t>
            </a:r>
          </a:p>
          <a:p>
            <a:pPr marL="971550" lvl="1" indent="-514350">
              <a:buFont typeface="+mj-lt"/>
              <a:buAutoNum type="arabicPeriod"/>
            </a:pPr>
            <a:r>
              <a:rPr lang="en-US" dirty="0" smtClean="0"/>
              <a:t>Unreasonable restraint of trade.</a:t>
            </a:r>
          </a:p>
          <a:p>
            <a:pPr lvl="2"/>
            <a:r>
              <a:rPr lang="en-US" sz="2800" dirty="0" smtClean="0"/>
              <a:t>Per se</a:t>
            </a:r>
          </a:p>
          <a:p>
            <a:pPr lvl="2"/>
            <a:r>
              <a:rPr lang="en-US" sz="2800" dirty="0" smtClean="0"/>
              <a:t>Rule of reason</a:t>
            </a:r>
          </a:p>
          <a:p>
            <a:pPr lvl="2"/>
            <a:r>
              <a:rPr lang="en-US" sz="2800" dirty="0" smtClean="0"/>
              <a:t>Quick look analysis</a:t>
            </a:r>
          </a:p>
          <a:p>
            <a:pPr lvl="1"/>
            <a:endParaRPr lang="en-US" dirty="0"/>
          </a:p>
        </p:txBody>
      </p:sp>
      <p:sp>
        <p:nvSpPr>
          <p:cNvPr id="5" name="Right Brace 4"/>
          <p:cNvSpPr/>
          <p:nvPr/>
        </p:nvSpPr>
        <p:spPr>
          <a:xfrm>
            <a:off x="4191000" y="4648200"/>
            <a:ext cx="2667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572000" y="4800600"/>
            <a:ext cx="3810000" cy="830997"/>
          </a:xfrm>
          <a:prstGeom prst="rect">
            <a:avLst/>
          </a:prstGeom>
          <a:noFill/>
        </p:spPr>
        <p:txBody>
          <a:bodyPr wrap="square" rtlCol="0">
            <a:spAutoFit/>
          </a:bodyPr>
          <a:lstStyle/>
          <a:p>
            <a:r>
              <a:rPr lang="en-US" sz="2400" dirty="0" smtClean="0">
                <a:solidFill>
                  <a:srgbClr val="C00000"/>
                </a:solidFill>
                <a:latin typeface="Franklin Gothic Medium Cond" panose="020B0606030402020204" pitchFamily="34" charset="0"/>
              </a:rPr>
              <a:t>Standards for analyzing potential violations.</a:t>
            </a:r>
            <a:endParaRPr lang="en-US" sz="2400" dirty="0">
              <a:solidFill>
                <a:srgbClr val="C00000"/>
              </a:solidFill>
              <a:latin typeface="Franklin Gothic Medium Cond" panose="020B0606030402020204" pitchFamily="34" charset="0"/>
            </a:endParaRPr>
          </a:p>
        </p:txBody>
      </p:sp>
    </p:spTree>
    <p:extLst>
      <p:ext uri="{BB962C8B-B14F-4D97-AF65-F5344CB8AC3E}">
        <p14:creationId xmlns:p14="http://schemas.microsoft.com/office/powerpoint/2010/main" val="2816313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 Act §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1324140"/>
              </p:ext>
            </p:extLst>
          </p:nvPr>
        </p:nvGraphicFramePr>
        <p:xfrm>
          <a:off x="457200" y="2057400"/>
          <a:ext cx="8229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5800" y="1066800"/>
            <a:ext cx="7924800" cy="954107"/>
          </a:xfrm>
          <a:prstGeom prst="rect">
            <a:avLst/>
          </a:prstGeom>
          <a:noFill/>
        </p:spPr>
        <p:txBody>
          <a:bodyPr wrap="square" rtlCol="0">
            <a:spAutoFit/>
          </a:bodyPr>
          <a:lstStyle/>
          <a:p>
            <a:r>
              <a:rPr lang="en-US" sz="2800" dirty="0" smtClean="0">
                <a:solidFill>
                  <a:schemeClr val="tx2">
                    <a:lumMod val="75000"/>
                  </a:schemeClr>
                </a:solidFill>
                <a:latin typeface="Franklin Gothic Medium Cond" panose="020B0606030402020204" pitchFamily="34" charset="0"/>
              </a:rPr>
              <a:t>Rule of Reason = court balances pro-competitive effects against anti-competitive effects. </a:t>
            </a:r>
            <a:endParaRPr lang="en-US" sz="2800" dirty="0">
              <a:solidFill>
                <a:schemeClr val="tx2">
                  <a:lumMod val="75000"/>
                </a:schemeClr>
              </a:solidFill>
              <a:latin typeface="Franklin Gothic Medium Cond" panose="020B0606030402020204" pitchFamily="34" charset="0"/>
            </a:endParaRPr>
          </a:p>
        </p:txBody>
      </p:sp>
      <p:sp>
        <p:nvSpPr>
          <p:cNvPr id="9" name="TextBox 8"/>
          <p:cNvSpPr txBox="1"/>
          <p:nvPr/>
        </p:nvSpPr>
        <p:spPr>
          <a:xfrm>
            <a:off x="304800" y="2477631"/>
            <a:ext cx="2209800" cy="2246769"/>
          </a:xfrm>
          <a:prstGeom prst="rect">
            <a:avLst/>
          </a:prstGeom>
          <a:noFill/>
        </p:spPr>
        <p:txBody>
          <a:bodyPr wrap="square" rtlCol="0">
            <a:spAutoFit/>
          </a:bodyPr>
          <a:lstStyle/>
          <a:p>
            <a:r>
              <a:rPr lang="en-US" sz="2800" dirty="0" smtClean="0">
                <a:solidFill>
                  <a:schemeClr val="tx2">
                    <a:lumMod val="75000"/>
                  </a:schemeClr>
                </a:solidFill>
                <a:latin typeface="Franklin Gothic Medium Cond" panose="020B0606030402020204" pitchFamily="34" charset="0"/>
              </a:rPr>
              <a:t>Parties present evidence of pro- and anti-competitive effects.</a:t>
            </a:r>
            <a:endParaRPr lang="en-US" sz="2800" dirty="0">
              <a:solidFill>
                <a:schemeClr val="tx2">
                  <a:lumMod val="75000"/>
                </a:schemeClr>
              </a:solidFill>
              <a:latin typeface="Franklin Gothic Medium Cond" panose="020B0606030402020204" pitchFamily="34" charset="0"/>
            </a:endParaRPr>
          </a:p>
        </p:txBody>
      </p:sp>
    </p:spTree>
    <p:extLst>
      <p:ext uri="{BB962C8B-B14F-4D97-AF65-F5344CB8AC3E}">
        <p14:creationId xmlns:p14="http://schemas.microsoft.com/office/powerpoint/2010/main" val="1242557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ipped Mount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ottom with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ght Bottom -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y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2611</TotalTime>
  <Words>1266</Words>
  <Application>Microsoft Office PowerPoint</Application>
  <PresentationFormat>On-screen Show (4:3)</PresentationFormat>
  <Paragraphs>158</Paragraphs>
  <Slides>27</Slides>
  <Notes>0</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Stripped Mountain</vt:lpstr>
      <vt:lpstr>Light Bottom with logo</vt:lpstr>
      <vt:lpstr>Light Bottom - No Logo</vt:lpstr>
      <vt:lpstr>White General</vt:lpstr>
      <vt:lpstr>Grey General</vt:lpstr>
      <vt:lpstr>Blue General</vt:lpstr>
      <vt:lpstr>Antitrust</vt:lpstr>
      <vt:lpstr>PowerPoint Presentation</vt:lpstr>
      <vt:lpstr>History</vt:lpstr>
      <vt:lpstr>History</vt:lpstr>
      <vt:lpstr>Enforcement</vt:lpstr>
      <vt:lpstr>Sherman Act § 1</vt:lpstr>
      <vt:lpstr>Sherman Act § 1</vt:lpstr>
      <vt:lpstr>Sherman Act § 1</vt:lpstr>
      <vt:lpstr>Sherman Act § 1</vt:lpstr>
      <vt:lpstr>Sherman Act § 1</vt:lpstr>
      <vt:lpstr>Sherman Act § 1</vt:lpstr>
      <vt:lpstr>Sherman Act § 1</vt:lpstr>
      <vt:lpstr>PowerPoint Presentation</vt:lpstr>
      <vt:lpstr>Sherman Act § 1</vt:lpstr>
      <vt:lpstr>Sherman Act § 1</vt:lpstr>
      <vt:lpstr>Sherman Act § 2</vt:lpstr>
      <vt:lpstr>Sherman Act § 2</vt:lpstr>
      <vt:lpstr>Sherman Act § 2</vt:lpstr>
      <vt:lpstr>Clayton Act § 7 </vt:lpstr>
      <vt:lpstr>Clayton Act § 7 </vt:lpstr>
      <vt:lpstr>Clayton Act § 7 </vt:lpstr>
      <vt:lpstr>PowerPoint Presentation</vt:lpstr>
      <vt:lpstr>Antitrust Defenses</vt:lpstr>
      <vt:lpstr>Antitrust Defenses</vt:lpstr>
      <vt:lpstr>DOJ/FTC Statements of Antitrust Enforcement Policy in Health Care</vt:lpstr>
      <vt:lpstr>DOJ/FTC Statements of Antitrust Enforcement Policy Regarding Accountable Care Organizations</vt:lpstr>
      <vt:lpstr>Questions?</vt:lpstr>
    </vt:vector>
  </TitlesOfParts>
  <Company>Holland &amp; Hart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 Moore</dc:creator>
  <cp:lastModifiedBy>Luke Kelly</cp:lastModifiedBy>
  <cp:revision>156</cp:revision>
  <cp:lastPrinted>2015-05-14T15:16:30Z</cp:lastPrinted>
  <dcterms:created xsi:type="dcterms:W3CDTF">2014-05-02T16:22:16Z</dcterms:created>
  <dcterms:modified xsi:type="dcterms:W3CDTF">2015-05-14T17:37:29Z</dcterms:modified>
</cp:coreProperties>
</file>