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6" r:id="rId2"/>
    <p:sldMasterId id="2147483708" r:id="rId3"/>
    <p:sldMasterId id="2147483684" r:id="rId4"/>
    <p:sldMasterId id="2147483672" r:id="rId5"/>
    <p:sldMasterId id="2147483660" r:id="rId6"/>
  </p:sldMasterIdLst>
  <p:notesMasterIdLst>
    <p:notesMasterId r:id="rId35"/>
  </p:notesMasterIdLst>
  <p:handoutMasterIdLst>
    <p:handoutMasterId r:id="rId36"/>
  </p:handoutMasterIdLst>
  <p:sldIdLst>
    <p:sldId id="256" r:id="rId7"/>
    <p:sldId id="348" r:id="rId8"/>
    <p:sldId id="258" r:id="rId9"/>
    <p:sldId id="357" r:id="rId10"/>
    <p:sldId id="371" r:id="rId11"/>
    <p:sldId id="376" r:id="rId12"/>
    <p:sldId id="397" r:id="rId13"/>
    <p:sldId id="373" r:id="rId14"/>
    <p:sldId id="377" r:id="rId15"/>
    <p:sldId id="379" r:id="rId16"/>
    <p:sldId id="382" r:id="rId17"/>
    <p:sldId id="386" r:id="rId18"/>
    <p:sldId id="387" r:id="rId19"/>
    <p:sldId id="388" r:id="rId20"/>
    <p:sldId id="383" r:id="rId21"/>
    <p:sldId id="384" r:id="rId22"/>
    <p:sldId id="385" r:id="rId23"/>
    <p:sldId id="389" r:id="rId24"/>
    <p:sldId id="390" r:id="rId25"/>
    <p:sldId id="398" r:id="rId26"/>
    <p:sldId id="391" r:id="rId27"/>
    <p:sldId id="392" r:id="rId28"/>
    <p:sldId id="393" r:id="rId29"/>
    <p:sldId id="394" r:id="rId30"/>
    <p:sldId id="395" r:id="rId31"/>
    <p:sldId id="396" r:id="rId32"/>
    <p:sldId id="399" r:id="rId33"/>
    <p:sldId id="344" r:id="rId34"/>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864"/>
    <a:srgbClr val="A2A7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2460" y="-102"/>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54" tIns="46678" rIns="93354" bIns="46678" rtlCol="0"/>
          <a:lstStyle>
            <a:lvl1pPr algn="l">
              <a:defRPr sz="1200"/>
            </a:lvl1pPr>
          </a:lstStyle>
          <a:p>
            <a:endParaRPr lang="en-US" dirty="0"/>
          </a:p>
        </p:txBody>
      </p:sp>
      <p:sp>
        <p:nvSpPr>
          <p:cNvPr id="3" name="Date Placeholder 2"/>
          <p:cNvSpPr>
            <a:spLocks noGrp="1"/>
          </p:cNvSpPr>
          <p:nvPr>
            <p:ph type="dt" sz="quarter" idx="1"/>
          </p:nvPr>
        </p:nvSpPr>
        <p:spPr>
          <a:xfrm>
            <a:off x="3979930" y="0"/>
            <a:ext cx="3044719" cy="465614"/>
          </a:xfrm>
          <a:prstGeom prst="rect">
            <a:avLst/>
          </a:prstGeom>
        </p:spPr>
        <p:txBody>
          <a:bodyPr vert="horz" lIns="93354" tIns="46678" rIns="93354" bIns="46678" rtlCol="0"/>
          <a:lstStyle>
            <a:lvl1pPr algn="r">
              <a:defRPr sz="1200"/>
            </a:lvl1pPr>
          </a:lstStyle>
          <a:p>
            <a:fld id="{3E3DB4D9-F4A7-4FD1-BBB2-5651EC307C68}" type="datetimeFigureOut">
              <a:rPr lang="en-US" smtClean="0"/>
              <a:t>5/15/2015</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54" tIns="46678" rIns="93354" bIns="4667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54" tIns="46678" rIns="93354" bIns="46678" rtlCol="0" anchor="b"/>
          <a:lstStyle>
            <a:lvl1pPr algn="r">
              <a:defRPr sz="1200"/>
            </a:lvl1pPr>
          </a:lstStyle>
          <a:p>
            <a:fld id="{22BFB87B-D47D-4A90-8F17-07CB71262E55}" type="slidenum">
              <a:rPr lang="en-US" smtClean="0"/>
              <a:t>‹#›</a:t>
            </a:fld>
            <a:endParaRPr lang="en-US" dirty="0"/>
          </a:p>
        </p:txBody>
      </p:sp>
    </p:spTree>
    <p:extLst>
      <p:ext uri="{BB962C8B-B14F-4D97-AF65-F5344CB8AC3E}">
        <p14:creationId xmlns:p14="http://schemas.microsoft.com/office/powerpoint/2010/main" val="3315080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54" tIns="46678" rIns="93354" bIns="46678"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54" tIns="46678" rIns="93354" bIns="46678" rtlCol="0"/>
          <a:lstStyle>
            <a:lvl1pPr algn="r">
              <a:defRPr sz="1200"/>
            </a:lvl1pPr>
          </a:lstStyle>
          <a:p>
            <a:fld id="{35160F0D-7C0F-40A4-8CF4-312ECE1F821B}" type="datetimeFigureOut">
              <a:rPr lang="en-US" smtClean="0"/>
              <a:t>5/15/2015</a:t>
            </a:fld>
            <a:endParaRPr lang="en-US" dirty="0"/>
          </a:p>
        </p:txBody>
      </p:sp>
      <p:sp>
        <p:nvSpPr>
          <p:cNvPr id="4" name="Slide Image Placeholder 3"/>
          <p:cNvSpPr>
            <a:spLocks noGrp="1" noRot="1" noChangeAspect="1"/>
          </p:cNvSpPr>
          <p:nvPr>
            <p:ph type="sldImg" idx="2"/>
          </p:nvPr>
        </p:nvSpPr>
        <p:spPr>
          <a:xfrm>
            <a:off x="1185863" y="698500"/>
            <a:ext cx="4654550" cy="3490913"/>
          </a:xfrm>
          <a:prstGeom prst="rect">
            <a:avLst/>
          </a:prstGeom>
          <a:noFill/>
          <a:ln w="12700">
            <a:solidFill>
              <a:prstClr val="black"/>
            </a:solidFill>
          </a:ln>
        </p:spPr>
        <p:txBody>
          <a:bodyPr vert="horz" lIns="93354" tIns="46678" rIns="93354" bIns="46678"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54" tIns="46678" rIns="93354" bIns="466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54" tIns="46678" rIns="93354" bIns="4667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54" tIns="46678" rIns="93354" bIns="46678" rtlCol="0" anchor="b"/>
          <a:lstStyle>
            <a:lvl1pPr algn="r">
              <a:defRPr sz="1200"/>
            </a:lvl1pPr>
          </a:lstStyle>
          <a:p>
            <a:fld id="{2897C2B2-45E8-44C7-B5CA-C45892316170}" type="slidenum">
              <a:rPr lang="en-US" smtClean="0"/>
              <a:t>‹#›</a:t>
            </a:fld>
            <a:endParaRPr lang="en-US" dirty="0"/>
          </a:p>
        </p:txBody>
      </p:sp>
    </p:spTree>
    <p:extLst>
      <p:ext uri="{BB962C8B-B14F-4D97-AF65-F5344CB8AC3E}">
        <p14:creationId xmlns:p14="http://schemas.microsoft.com/office/powerpoint/2010/main" val="2372822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97C2B2-45E8-44C7-B5CA-C45892316170}" type="slidenum">
              <a:rPr lang="en-US" smtClean="0"/>
              <a:t>8</a:t>
            </a:fld>
            <a:endParaRPr lang="en-US" dirty="0"/>
          </a:p>
        </p:txBody>
      </p:sp>
    </p:spTree>
    <p:extLst>
      <p:ext uri="{BB962C8B-B14F-4D97-AF65-F5344CB8AC3E}">
        <p14:creationId xmlns:p14="http://schemas.microsoft.com/office/powerpoint/2010/main" val="35848111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34"/>
            <a:ext cx="9144000" cy="6858000"/>
          </a:xfrm>
          <a:prstGeom prst="rect">
            <a:avLst/>
          </a:prstGeom>
        </p:spPr>
      </p:pic>
      <p:sp>
        <p:nvSpPr>
          <p:cNvPr id="2" name="Title 1"/>
          <p:cNvSpPr>
            <a:spLocks noGrp="1"/>
          </p:cNvSpPr>
          <p:nvPr>
            <p:ph type="ctrTitle"/>
          </p:nvPr>
        </p:nvSpPr>
        <p:spPr>
          <a:xfrm>
            <a:off x="685800" y="1219201"/>
            <a:ext cx="7772400" cy="1470025"/>
          </a:xfrm>
        </p:spPr>
        <p:txBody>
          <a:bodyPr/>
          <a:lstStyle>
            <a:lvl1pPr algn="ctr">
              <a:defRPr>
                <a:solidFill>
                  <a:srgbClr val="2B386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2743200"/>
            <a:ext cx="6400800" cy="1752600"/>
          </a:xfrm>
        </p:spPr>
        <p:txBody>
          <a:bodyPr/>
          <a:lstStyle>
            <a:lvl1pPr marL="0" indent="0" algn="ctr">
              <a:buNone/>
              <a:defRPr>
                <a:solidFill>
                  <a:srgbClr val="A2A7A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37A3424D-3EDC-4529-A7AC-DBAC334AE7AC}"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36169379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7904840-B00D-4B23-8225-9F33B8AEA7AD}" type="datetime1">
              <a:rPr lang="en-US" smtClean="0"/>
              <a:t>5/15/2015</a:t>
            </a:fld>
            <a:endParaRPr lang="en-US" dirty="0"/>
          </a:p>
        </p:txBody>
      </p:sp>
      <p:sp>
        <p:nvSpPr>
          <p:cNvPr id="6" name="Slide Number Placeholder 5"/>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7768164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BC63C45-ABBA-400D-A18D-D868F67E2AD2}" type="datetime1">
              <a:rPr lang="en-US" smtClean="0"/>
              <a:t>5/15/2015</a:t>
            </a:fld>
            <a:endParaRPr lang="en-US" dirty="0"/>
          </a:p>
        </p:txBody>
      </p:sp>
      <p:sp>
        <p:nvSpPr>
          <p:cNvPr id="6" name="Slide Number Placeholder 5"/>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7059283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solidFill>
                  <a:srgbClr val="2B386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A2A7A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CD4CCAB9-346E-49E6-87EB-0569F285614C}"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a:prstGeom prst="rect">
            <a:avLst/>
          </a:prstGeo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347776806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3DD45A5-BB46-4F93-B18C-9C1F1C7C5752}"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44776688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A2A7A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0E604C72-CDAE-4E58-B54A-08CE1B2E99FE}"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85246040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1CFD1723-AA6A-40E8-A52C-7C56B893BA09}"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75495478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6F0AFDF8-FFA0-46B2-818D-8DB45DB4DB69}" type="datetime1">
              <a:rPr lang="en-US" smtClean="0"/>
              <a:t>5/15/2015</a:t>
            </a:fld>
            <a:endParaRPr lang="en-US" dirty="0"/>
          </a:p>
        </p:txBody>
      </p:sp>
      <p:sp>
        <p:nvSpPr>
          <p:cNvPr id="9" name="Slide Number Placeholder 8"/>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35667419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20D1E89D-376E-4C3D-AEB4-881E5CF50A4E}" type="datetime1">
              <a:rPr lang="en-US" smtClean="0"/>
              <a:t>5/15/2015</a:t>
            </a:fld>
            <a:endParaRPr lang="en-US" dirty="0"/>
          </a:p>
        </p:txBody>
      </p:sp>
      <p:sp>
        <p:nvSpPr>
          <p:cNvPr id="5" name="Slide Number Placeholder 4"/>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21807871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6F6930-F5B4-4DE9-B3AA-01FF9619CD73}" type="datetime1">
              <a:rPr lang="en-US" smtClean="0"/>
              <a:t>5/15/2015</a:t>
            </a:fld>
            <a:endParaRPr lang="en-US" dirty="0"/>
          </a:p>
        </p:txBody>
      </p:sp>
      <p:sp>
        <p:nvSpPr>
          <p:cNvPr id="4" name="Slide Number Placeholder 3"/>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582606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2B3864"/>
                </a:solidFill>
              </a:defRPr>
            </a:lvl1pPr>
            <a:lvl2pPr>
              <a:defRPr sz="2800">
                <a:solidFill>
                  <a:srgbClr val="2B3864"/>
                </a:solidFill>
              </a:defRPr>
            </a:lvl2pPr>
            <a:lvl3pPr>
              <a:defRPr sz="2400">
                <a:solidFill>
                  <a:srgbClr val="2B3864"/>
                </a:solidFill>
              </a:defRPr>
            </a:lvl3pPr>
            <a:lvl4pPr>
              <a:defRPr sz="2000">
                <a:solidFill>
                  <a:srgbClr val="2B3864"/>
                </a:solidFill>
              </a:defRPr>
            </a:lvl4pPr>
            <a:lvl5pPr>
              <a:defRPr sz="2000">
                <a:solidFill>
                  <a:srgbClr val="2B3864"/>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9E1B4111-ED46-4501-B463-5D85FEC26D75}"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904476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07684C0-1AA8-4065-B75F-24C10E0A5C64}" type="datetime1">
              <a:rPr lang="en-US" smtClean="0"/>
              <a:t>5/15/2015</a:t>
            </a:fld>
            <a:endParaRPr lang="en-US" dirty="0"/>
          </a:p>
        </p:txBody>
      </p:sp>
      <p:sp>
        <p:nvSpPr>
          <p:cNvPr id="6" name="Slide Number Placeholder 5"/>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07051965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80FB11D4-280A-4716-8A0E-EA92C9A56E60}"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12877030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E254102-213A-47C8-AACA-0CB581ACEC71}"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1572467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0E178E1-A3BB-44B9-BBF2-D4CE84CED009}"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0082719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solidFill>
                  <a:srgbClr val="2B386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A2A7A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EEF1468E-D258-4398-AE25-022078D486C3}"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a:prstGeom prst="rect">
            <a:avLst/>
          </a:prstGeo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27147218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790F5D8-D938-4097-BF54-8F4130A6FA4F}"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47201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A2A7A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6B9FC463-F73C-4A28-8C79-56AC90EC335D}"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8632540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B546C07-933D-44BB-8436-3727ECCB1954}"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499888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73CE9453-67D8-44A9-86F6-1EE64DD17C5A}" type="datetime1">
              <a:rPr lang="en-US" smtClean="0"/>
              <a:t>5/15/2015</a:t>
            </a:fld>
            <a:endParaRPr lang="en-US" dirty="0"/>
          </a:p>
        </p:txBody>
      </p:sp>
      <p:sp>
        <p:nvSpPr>
          <p:cNvPr id="9" name="Slide Number Placeholder 8"/>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8179785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593EC27A-01B6-4EAD-88B3-275DB39154D8}" type="datetime1">
              <a:rPr lang="en-US" smtClean="0"/>
              <a:t>5/15/2015</a:t>
            </a:fld>
            <a:endParaRPr lang="en-US" dirty="0"/>
          </a:p>
        </p:txBody>
      </p:sp>
      <p:sp>
        <p:nvSpPr>
          <p:cNvPr id="5" name="Slide Number Placeholder 4"/>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7388461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8432F-FC51-4CAA-9058-237D9AD852A3}" type="datetime1">
              <a:rPr lang="en-US" smtClean="0"/>
              <a:t>5/15/2015</a:t>
            </a:fld>
            <a:endParaRPr lang="en-US" dirty="0"/>
          </a:p>
        </p:txBody>
      </p:sp>
      <p:sp>
        <p:nvSpPr>
          <p:cNvPr id="4" name="Slide Number Placeholder 3"/>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86500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A2A7A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5D6F512D-F9FD-40A1-AA63-0F26599BD24A}" type="datetime1">
              <a:rPr lang="en-US" smtClean="0"/>
              <a:t>5/15/2015</a:t>
            </a:fld>
            <a:endParaRPr lang="en-US" dirty="0"/>
          </a:p>
        </p:txBody>
      </p:sp>
      <p:sp>
        <p:nvSpPr>
          <p:cNvPr id="6" name="Slide Number Placeholder 5"/>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67771327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2B3864"/>
                </a:solidFill>
              </a:defRPr>
            </a:lvl1pPr>
            <a:lvl2pPr>
              <a:defRPr sz="2800">
                <a:solidFill>
                  <a:srgbClr val="2B3864"/>
                </a:solidFill>
              </a:defRPr>
            </a:lvl2pPr>
            <a:lvl3pPr>
              <a:defRPr sz="2400">
                <a:solidFill>
                  <a:srgbClr val="2B3864"/>
                </a:solidFill>
              </a:defRPr>
            </a:lvl3pPr>
            <a:lvl4pPr>
              <a:defRPr sz="2000">
                <a:solidFill>
                  <a:srgbClr val="2B3864"/>
                </a:solidFill>
              </a:defRPr>
            </a:lvl4pPr>
            <a:lvl5pPr>
              <a:defRPr sz="2000">
                <a:solidFill>
                  <a:srgbClr val="2B3864"/>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189D0FAD-D573-4C64-8001-76D0CB82F552}"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6995075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6C1761F0-3043-4174-9AAA-003B0012BB47}"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9989214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9321C7E-C1E5-4159-A713-3423F765EDC8}"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9442561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8F93375-C2A9-495D-BC81-9D3D0DBC759C}"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0146646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solidFill>
                  <a:srgbClr val="2B386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A2A7A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9DC6564B-B06D-481D-9C96-9F8AD4097DBC}"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a:prstGeom prst="rect">
            <a:avLst/>
          </a:prstGeo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380286813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0C84241-676B-4394-BD4F-627DB225BDEB}"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89959236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A2A7A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EB216AB5-31B9-4A0C-99BD-B148F9D4CC57}"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3956577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485FC5EB-860B-4E54-801F-38922B492C85}"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716449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2AEFA628-5127-46EA-92BC-0BFFF85D3DEF}" type="datetime1">
              <a:rPr lang="en-US" smtClean="0"/>
              <a:t>5/15/2015</a:t>
            </a:fld>
            <a:endParaRPr lang="en-US" dirty="0"/>
          </a:p>
        </p:txBody>
      </p:sp>
      <p:sp>
        <p:nvSpPr>
          <p:cNvPr id="9" name="Slide Number Placeholder 8"/>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0460242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44451904-4750-4981-A33C-62B8B6845767}" type="datetime1">
              <a:rPr lang="en-US" smtClean="0"/>
              <a:t>5/15/2015</a:t>
            </a:fld>
            <a:endParaRPr lang="en-US" dirty="0"/>
          </a:p>
        </p:txBody>
      </p:sp>
      <p:sp>
        <p:nvSpPr>
          <p:cNvPr id="5" name="Slide Number Placeholder 4"/>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757876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F4029426-092D-4B08-98C5-22C77123B5B7}" type="datetime1">
              <a:rPr lang="en-US" smtClean="0"/>
              <a:t>5/15/2015</a:t>
            </a:fld>
            <a:endParaRPr lang="en-US" dirty="0"/>
          </a:p>
        </p:txBody>
      </p:sp>
      <p:sp>
        <p:nvSpPr>
          <p:cNvPr id="7" name="Slide Number Placeholder 6"/>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933405388"/>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10EF0-EC88-4779-ACA5-B70149A58A83}" type="datetime1">
              <a:rPr lang="en-US" smtClean="0"/>
              <a:t>5/15/2015</a:t>
            </a:fld>
            <a:endParaRPr lang="en-US" dirty="0"/>
          </a:p>
        </p:txBody>
      </p:sp>
      <p:sp>
        <p:nvSpPr>
          <p:cNvPr id="4" name="Slide Number Placeholder 3"/>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0355079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2B3864"/>
                </a:solidFill>
              </a:defRPr>
            </a:lvl1pPr>
            <a:lvl2pPr>
              <a:defRPr sz="2800">
                <a:solidFill>
                  <a:srgbClr val="2B3864"/>
                </a:solidFill>
              </a:defRPr>
            </a:lvl2pPr>
            <a:lvl3pPr>
              <a:defRPr sz="2400">
                <a:solidFill>
                  <a:srgbClr val="2B3864"/>
                </a:solidFill>
              </a:defRPr>
            </a:lvl3pPr>
            <a:lvl4pPr>
              <a:defRPr sz="2000">
                <a:solidFill>
                  <a:srgbClr val="2B3864"/>
                </a:solidFill>
              </a:defRPr>
            </a:lvl4pPr>
            <a:lvl5pPr>
              <a:defRPr sz="2000">
                <a:solidFill>
                  <a:srgbClr val="2B3864"/>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B1E171A-7B5B-4F6C-A728-1038A47C7E85}"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1667950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EFB6B8C8-7EF2-4C7E-BB16-7FBAE545E1F4}"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60166954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2325D26-E288-42A2-BCEC-B6065DF79393}"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16684151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A9DB226-2F83-4F72-AF0E-613198C1D335}"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071104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solidFill>
                  <a:srgbClr val="2B3864"/>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A4B349B2-38AD-49A6-90F0-7988AF42257B}"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a:prstGeom prst="rect">
            <a:avLst/>
          </a:prstGeo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38156507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EDCF078-EBBF-4CCB-8F2B-368CA2BF4A54}"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9440142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5BA6E237-A869-4414-8BB2-96430F60D299}"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2384044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2B3864"/>
                </a:solidFill>
              </a:defRPr>
            </a:lvl1pPr>
            <a:lvl2pPr>
              <a:defRPr sz="2400">
                <a:solidFill>
                  <a:srgbClr val="2B3864"/>
                </a:solidFill>
              </a:defRPr>
            </a:lvl2pPr>
            <a:lvl3pPr>
              <a:defRPr sz="2000">
                <a:solidFill>
                  <a:srgbClr val="2B3864"/>
                </a:solidFill>
              </a:defRPr>
            </a:lvl3pPr>
            <a:lvl4pPr>
              <a:defRPr sz="1800">
                <a:solidFill>
                  <a:srgbClr val="2B3864"/>
                </a:solidFill>
              </a:defRPr>
            </a:lvl4pPr>
            <a:lvl5pPr>
              <a:defRPr sz="1800">
                <a:solidFill>
                  <a:srgbClr val="2B3864"/>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C9C46259-BE34-4534-9E00-DF5507A74D38}"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6969780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1C108B2F-A442-457C-8B14-75D0F2B6AB79}" type="datetime1">
              <a:rPr lang="en-US" smtClean="0"/>
              <a:t>5/15/2015</a:t>
            </a:fld>
            <a:endParaRPr lang="en-US" dirty="0"/>
          </a:p>
        </p:txBody>
      </p:sp>
      <p:sp>
        <p:nvSpPr>
          <p:cNvPr id="9" name="Slide Number Placeholder 8"/>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17356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rgbClr val="2B386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2B3864"/>
                </a:solidFill>
              </a:defRPr>
            </a:lvl1pPr>
            <a:lvl2pPr>
              <a:defRPr sz="2000">
                <a:solidFill>
                  <a:srgbClr val="2B3864"/>
                </a:solidFill>
              </a:defRPr>
            </a:lvl2pPr>
            <a:lvl3pPr>
              <a:defRPr sz="1800">
                <a:solidFill>
                  <a:srgbClr val="2B3864"/>
                </a:solidFill>
              </a:defRPr>
            </a:lvl3pPr>
            <a:lvl4pPr>
              <a:defRPr sz="1600">
                <a:solidFill>
                  <a:srgbClr val="2B3864"/>
                </a:solidFill>
              </a:defRPr>
            </a:lvl4pPr>
            <a:lvl5pPr>
              <a:defRPr sz="1600">
                <a:solidFill>
                  <a:srgbClr val="2B3864"/>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3D66C7D5-3ECF-44E8-A9C9-902A39A99676}" type="datetime1">
              <a:rPr lang="en-US" smtClean="0"/>
              <a:t>5/15/2015</a:t>
            </a:fld>
            <a:endParaRPr lang="en-US" dirty="0"/>
          </a:p>
        </p:txBody>
      </p:sp>
      <p:sp>
        <p:nvSpPr>
          <p:cNvPr id="9" name="Slide Number Placeholder 8"/>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3123800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164CE82B-EFB9-4F42-AD38-A9FA97D6FBEF}" type="datetime1">
              <a:rPr lang="en-US" smtClean="0"/>
              <a:t>5/15/2015</a:t>
            </a:fld>
            <a:endParaRPr lang="en-US" dirty="0"/>
          </a:p>
        </p:txBody>
      </p:sp>
      <p:sp>
        <p:nvSpPr>
          <p:cNvPr id="5" name="Slide Number Placeholder 4"/>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16467194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942D86-9F8D-44C8-A3B3-0C2FFFD8B49D}" type="datetime1">
              <a:rPr lang="en-US" smtClean="0"/>
              <a:t>5/15/2015</a:t>
            </a:fld>
            <a:endParaRPr lang="en-US" dirty="0"/>
          </a:p>
        </p:txBody>
      </p:sp>
      <p:sp>
        <p:nvSpPr>
          <p:cNvPr id="4" name="Slide Number Placeholder 3"/>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42032452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2B3864"/>
                </a:solidFill>
              </a:defRPr>
            </a:lvl1pPr>
            <a:lvl2pPr>
              <a:defRPr sz="2800">
                <a:solidFill>
                  <a:srgbClr val="2B3864"/>
                </a:solidFill>
              </a:defRPr>
            </a:lvl2pPr>
            <a:lvl3pPr>
              <a:defRPr sz="2400">
                <a:solidFill>
                  <a:srgbClr val="2B3864"/>
                </a:solidFill>
              </a:defRPr>
            </a:lvl3pPr>
            <a:lvl4pPr>
              <a:defRPr sz="2000">
                <a:solidFill>
                  <a:srgbClr val="2B3864"/>
                </a:solidFill>
              </a:defRPr>
            </a:lvl4pPr>
            <a:lvl5pPr>
              <a:defRPr sz="2000">
                <a:solidFill>
                  <a:srgbClr val="2B3864"/>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0B18A5E8-51EC-4284-927D-2965E859B8B6}"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2301203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2A067DB2-1E26-420D-8FAB-0F6C96CE63FE}"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5426002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91A32DF-40D5-4B8C-9703-D137FE8B8B74}"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6414799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rgbClr val="2B3864"/>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2B3864"/>
                </a:solidFill>
              </a:defRPr>
            </a:lvl1pPr>
            <a:lvl2pPr>
              <a:defRPr>
                <a:solidFill>
                  <a:srgbClr val="2B3864"/>
                </a:solidFill>
              </a:defRPr>
            </a:lvl2pPr>
            <a:lvl3pPr>
              <a:defRPr>
                <a:solidFill>
                  <a:srgbClr val="2B3864"/>
                </a:solidFill>
              </a:defRPr>
            </a:lvl3pPr>
            <a:lvl4pPr>
              <a:defRPr>
                <a:solidFill>
                  <a:srgbClr val="2B3864"/>
                </a:solidFill>
              </a:defRPr>
            </a:lvl4pPr>
            <a:lvl5pPr>
              <a:defRPr>
                <a:solidFill>
                  <a:srgbClr val="2B3864"/>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AB7505-6F29-447D-9209-0E3B74756AD3}"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602343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A2A7A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172201"/>
            <a:ext cx="2133600" cy="365125"/>
          </a:xfrm>
        </p:spPr>
        <p:txBody>
          <a:bodyPr/>
          <a:lstStyle>
            <a:lvl1pPr>
              <a:defRPr>
                <a:solidFill>
                  <a:srgbClr val="A2A7AB"/>
                </a:solidFill>
              </a:defRPr>
            </a:lvl1pPr>
          </a:lstStyle>
          <a:p>
            <a:fld id="{BFB6F04A-900F-4036-B4B0-2DBF2EE807FB}" type="datetime1">
              <a:rPr lang="en-US" smtClean="0"/>
              <a:t>5/15/2015</a:t>
            </a:fld>
            <a:endParaRPr lang="en-US" dirty="0"/>
          </a:p>
        </p:txBody>
      </p:sp>
      <p:sp>
        <p:nvSpPr>
          <p:cNvPr id="6" name="Slide Number Placeholder 5"/>
          <p:cNvSpPr>
            <a:spLocks noGrp="1"/>
          </p:cNvSpPr>
          <p:nvPr>
            <p:ph type="sldNum" sz="quarter" idx="12"/>
          </p:nvPr>
        </p:nvSpPr>
        <p:spPr>
          <a:xfrm>
            <a:off x="3962400" y="6172201"/>
            <a:ext cx="2133600" cy="365125"/>
          </a:xfrm>
          <a:prstGeom prst="rect">
            <a:avLst/>
          </a:prstGeom>
        </p:spPr>
        <p:txBody>
          <a:bodyPr/>
          <a:lstStyle>
            <a:lvl1pPr>
              <a:defRPr>
                <a:solidFill>
                  <a:srgbClr val="A2A7AB"/>
                </a:solidFill>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4021397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rgbClr val="A2A7AB"/>
                </a:solidFill>
              </a:defRPr>
            </a:lvl1pPr>
            <a:lvl2pPr>
              <a:defRPr>
                <a:solidFill>
                  <a:srgbClr val="A2A7AB"/>
                </a:solidFill>
              </a:defRPr>
            </a:lvl2pPr>
            <a:lvl3pPr>
              <a:defRPr>
                <a:solidFill>
                  <a:srgbClr val="A2A7AB"/>
                </a:solidFill>
              </a:defRPr>
            </a:lvl3pPr>
            <a:lvl4pPr>
              <a:defRPr>
                <a:solidFill>
                  <a:srgbClr val="A2A7AB"/>
                </a:solidFill>
              </a:defRPr>
            </a:lvl4pPr>
            <a:lvl5pPr>
              <a:defRPr>
                <a:solidFill>
                  <a:srgbClr val="A2A7AB"/>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A78077C-03E7-48CA-ADF9-B9F597374D8E}"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37387215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A2A7A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11DA411D-AC22-479F-9D1F-9F171FD302A5}"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81972230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19200"/>
            <a:ext cx="4038600" cy="4525963"/>
          </a:xfrm>
        </p:spPr>
        <p:txBody>
          <a:bodyPr/>
          <a:lstStyle>
            <a:lvl1pPr>
              <a:defRPr sz="2800">
                <a:solidFill>
                  <a:srgbClr val="A2A7AB"/>
                </a:solidFill>
              </a:defRPr>
            </a:lvl1pPr>
            <a:lvl2pPr>
              <a:defRPr sz="2400">
                <a:solidFill>
                  <a:srgbClr val="A2A7AB"/>
                </a:solidFill>
              </a:defRPr>
            </a:lvl2pPr>
            <a:lvl3pPr>
              <a:defRPr sz="2000">
                <a:solidFill>
                  <a:srgbClr val="A2A7AB"/>
                </a:solidFill>
              </a:defRPr>
            </a:lvl3pPr>
            <a:lvl4pPr>
              <a:defRPr sz="1800">
                <a:solidFill>
                  <a:srgbClr val="A2A7AB"/>
                </a:solidFill>
              </a:defRPr>
            </a:lvl4pPr>
            <a:lvl5pPr>
              <a:defRPr sz="1800">
                <a:solidFill>
                  <a:srgbClr val="A2A7AB"/>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038600" cy="4525963"/>
          </a:xfrm>
        </p:spPr>
        <p:txBody>
          <a:bodyPr/>
          <a:lstStyle>
            <a:lvl1pPr>
              <a:defRPr sz="2800">
                <a:solidFill>
                  <a:srgbClr val="A2A7AB"/>
                </a:solidFill>
              </a:defRPr>
            </a:lvl1pPr>
            <a:lvl2pPr>
              <a:defRPr sz="2400">
                <a:solidFill>
                  <a:srgbClr val="A2A7AB"/>
                </a:solidFill>
              </a:defRPr>
            </a:lvl2pPr>
            <a:lvl3pPr>
              <a:defRPr sz="2000">
                <a:solidFill>
                  <a:srgbClr val="A2A7AB"/>
                </a:solidFill>
              </a:defRPr>
            </a:lvl3pPr>
            <a:lvl4pPr>
              <a:defRPr sz="1800">
                <a:solidFill>
                  <a:srgbClr val="A2A7AB"/>
                </a:solidFill>
              </a:defRPr>
            </a:lvl4pPr>
            <a:lvl5pPr>
              <a:defRPr sz="1800">
                <a:solidFill>
                  <a:srgbClr val="A2A7AB"/>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2F3A281B-26FE-42DC-BBC0-AB8F13566D64}"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34410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2B3864"/>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0F88279B-5408-4FD7-92E0-87DD2C5A0AA4}" type="datetime1">
              <a:rPr lang="en-US" smtClean="0"/>
              <a:t>5/15/2015</a:t>
            </a:fld>
            <a:endParaRPr lang="en-US" dirty="0"/>
          </a:p>
        </p:txBody>
      </p:sp>
      <p:sp>
        <p:nvSpPr>
          <p:cNvPr id="5" name="Slide Number Placeholder 4"/>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763629040"/>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1"/>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82762"/>
            <a:ext cx="4040188" cy="3951288"/>
          </a:xfrm>
        </p:spPr>
        <p:txBody>
          <a:bodyPr/>
          <a:lstStyle>
            <a:lvl1pPr>
              <a:defRPr sz="2400">
                <a:solidFill>
                  <a:srgbClr val="A2A7AB"/>
                </a:solidFill>
              </a:defRPr>
            </a:lvl1pPr>
            <a:lvl2pPr>
              <a:defRPr sz="2000">
                <a:solidFill>
                  <a:srgbClr val="A2A7AB"/>
                </a:solidFill>
              </a:defRPr>
            </a:lvl2pPr>
            <a:lvl3pPr>
              <a:defRPr sz="1800">
                <a:solidFill>
                  <a:srgbClr val="A2A7AB"/>
                </a:solidFill>
              </a:defRPr>
            </a:lvl3pPr>
            <a:lvl4pPr>
              <a:defRPr sz="1600">
                <a:solidFill>
                  <a:srgbClr val="A2A7AB"/>
                </a:solidFill>
              </a:defRPr>
            </a:lvl4pPr>
            <a:lvl5pPr>
              <a:defRPr sz="1600">
                <a:solidFill>
                  <a:srgbClr val="A2A7A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7" y="1143001"/>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782762"/>
            <a:ext cx="4041775" cy="3951288"/>
          </a:xfrm>
        </p:spPr>
        <p:txBody>
          <a:bodyPr/>
          <a:lstStyle>
            <a:lvl1pPr>
              <a:defRPr sz="2400">
                <a:solidFill>
                  <a:srgbClr val="A2A7AB"/>
                </a:solidFill>
              </a:defRPr>
            </a:lvl1pPr>
            <a:lvl2pPr>
              <a:defRPr sz="2000">
                <a:solidFill>
                  <a:srgbClr val="A2A7AB"/>
                </a:solidFill>
              </a:defRPr>
            </a:lvl2pPr>
            <a:lvl3pPr>
              <a:defRPr sz="1800">
                <a:solidFill>
                  <a:srgbClr val="A2A7AB"/>
                </a:solidFill>
              </a:defRPr>
            </a:lvl3pPr>
            <a:lvl4pPr>
              <a:defRPr sz="1600">
                <a:solidFill>
                  <a:srgbClr val="A2A7AB"/>
                </a:solidFill>
              </a:defRPr>
            </a:lvl4pPr>
            <a:lvl5pPr>
              <a:defRPr sz="1600">
                <a:solidFill>
                  <a:srgbClr val="A2A7AB"/>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7751D1CA-F3BC-485E-BC20-ECEB4DFAD049}" type="datetime1">
              <a:rPr lang="en-US" smtClean="0"/>
              <a:t>5/15/2015</a:t>
            </a:fld>
            <a:endParaRPr lang="en-US" dirty="0"/>
          </a:p>
        </p:txBody>
      </p:sp>
      <p:sp>
        <p:nvSpPr>
          <p:cNvPr id="9" name="Slide Number Placeholder 8"/>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37543409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1BD1914F-7629-4466-8F83-91C92632760C}" type="datetime1">
              <a:rPr lang="en-US" smtClean="0"/>
              <a:t>5/15/2015</a:t>
            </a:fld>
            <a:endParaRPr lang="en-US" dirty="0"/>
          </a:p>
        </p:txBody>
      </p:sp>
      <p:sp>
        <p:nvSpPr>
          <p:cNvPr id="5" name="Slide Number Placeholder 4"/>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24673779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9FA45-AF5E-4CAA-ABA5-A98E506C03FD}" type="datetime1">
              <a:rPr lang="en-US" smtClean="0"/>
              <a:t>5/15/2015</a:t>
            </a:fld>
            <a:endParaRPr lang="en-US" dirty="0"/>
          </a:p>
        </p:txBody>
      </p:sp>
      <p:sp>
        <p:nvSpPr>
          <p:cNvPr id="4" name="Slide Number Placeholder 3"/>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2109914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A2A7AB"/>
                </a:solidFill>
              </a:defRPr>
            </a:lvl1pPr>
            <a:lvl2pPr>
              <a:defRPr sz="2800">
                <a:solidFill>
                  <a:srgbClr val="A2A7AB"/>
                </a:solidFill>
              </a:defRPr>
            </a:lvl2pPr>
            <a:lvl3pPr>
              <a:defRPr sz="2400">
                <a:solidFill>
                  <a:srgbClr val="A2A7AB"/>
                </a:solidFill>
              </a:defRPr>
            </a:lvl3pPr>
            <a:lvl4pPr>
              <a:defRPr sz="2000">
                <a:solidFill>
                  <a:srgbClr val="A2A7AB"/>
                </a:solidFill>
              </a:defRPr>
            </a:lvl4pPr>
            <a:lvl5pPr>
              <a:defRPr sz="2000">
                <a:solidFill>
                  <a:srgbClr val="A2A7AB"/>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A2A7AB"/>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917EF6C-41E1-43D1-8822-DF8D5409B29D}"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6823889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A2A7AB"/>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A2A7AB"/>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AC97D38A-CADE-4328-BAE4-941EDA788181}" type="datetime1">
              <a:rPr lang="en-US" smtClean="0"/>
              <a:t>5/15/2015</a:t>
            </a:fld>
            <a:endParaRPr lang="en-US" dirty="0"/>
          </a:p>
        </p:txBody>
      </p:sp>
      <p:sp>
        <p:nvSpPr>
          <p:cNvPr id="7" name="Slide Number Placeholder 6"/>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41793557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rgbClr val="A2A7AB"/>
                </a:solidFill>
              </a:defRPr>
            </a:lvl1pPr>
            <a:lvl2pPr>
              <a:defRPr>
                <a:solidFill>
                  <a:srgbClr val="A2A7AB"/>
                </a:solidFill>
              </a:defRPr>
            </a:lvl2pPr>
            <a:lvl3pPr>
              <a:defRPr>
                <a:solidFill>
                  <a:srgbClr val="A2A7AB"/>
                </a:solidFill>
              </a:defRPr>
            </a:lvl3pPr>
            <a:lvl4pPr>
              <a:defRPr>
                <a:solidFill>
                  <a:srgbClr val="A2A7AB"/>
                </a:solidFill>
              </a:defRPr>
            </a:lvl4pPr>
            <a:lvl5pPr>
              <a:defRPr>
                <a:solidFill>
                  <a:srgbClr val="A2A7AB"/>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E3F40A9E-6285-4186-8039-A1A86C573A8A}"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4619520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90601"/>
            <a:ext cx="2057400" cy="4953000"/>
          </a:xfrm>
        </p:spPr>
        <p:txBody>
          <a:bodyPr vert="eaVert"/>
          <a:lstStyle>
            <a:lvl1pPr>
              <a:defRPr>
                <a:solidFill>
                  <a:schemeClr val="bg1"/>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990601"/>
            <a:ext cx="6019800" cy="4953000"/>
          </a:xfrm>
        </p:spPr>
        <p:txBody>
          <a:bodyPr vert="eaVert"/>
          <a:lstStyle>
            <a:lvl1pPr>
              <a:defRPr>
                <a:solidFill>
                  <a:srgbClr val="A2A7AB"/>
                </a:solidFill>
              </a:defRPr>
            </a:lvl1pPr>
            <a:lvl2pPr>
              <a:defRPr>
                <a:solidFill>
                  <a:srgbClr val="A2A7AB"/>
                </a:solidFill>
              </a:defRPr>
            </a:lvl2pPr>
            <a:lvl3pPr>
              <a:defRPr>
                <a:solidFill>
                  <a:srgbClr val="A2A7AB"/>
                </a:solidFill>
              </a:defRPr>
            </a:lvl3pPr>
            <a:lvl4pPr>
              <a:defRPr>
                <a:solidFill>
                  <a:srgbClr val="A2A7AB"/>
                </a:solidFill>
              </a:defRPr>
            </a:lvl4pPr>
            <a:lvl5pPr>
              <a:defRPr>
                <a:solidFill>
                  <a:srgbClr val="A2A7AB"/>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6410A90-5FA8-496B-A563-FA6255E21300}" type="datetime1">
              <a:rPr lang="en-US" smtClean="0"/>
              <a:t>5/15/2015</a:t>
            </a:fld>
            <a:endParaRPr lang="en-US" dirty="0"/>
          </a:p>
        </p:txBody>
      </p:sp>
      <p:sp>
        <p:nvSpPr>
          <p:cNvPr id="6" name="Slide Number Placeholder 5"/>
          <p:cNvSpPr>
            <a:spLocks noGrp="1"/>
          </p:cNvSpPr>
          <p:nvPr>
            <p:ph type="sldNum" sz="quarter" idx="12"/>
          </p:nvPr>
        </p:nvSpPr>
        <p:spPr>
          <a:xfrm>
            <a:off x="3962400" y="6188077"/>
            <a:ext cx="2133600" cy="365125"/>
          </a:xfrm>
          <a:prstGeom prst="rect">
            <a:avLst/>
          </a:prstGeom>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355961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E3B7D2-1A00-4A13-960C-F94B8CE107B4}" type="datetime1">
              <a:rPr lang="en-US" smtClean="0"/>
              <a:t>5/15/2015</a:t>
            </a:fld>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48758314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990600"/>
            <a:ext cx="3008313" cy="990600"/>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990600"/>
            <a:ext cx="5111750" cy="4953000"/>
          </a:xfrm>
        </p:spPr>
        <p:txBody>
          <a:bodyPr/>
          <a:lstStyle>
            <a:lvl1pPr>
              <a:defRPr sz="3200">
                <a:solidFill>
                  <a:srgbClr val="2B3864"/>
                </a:solidFill>
              </a:defRPr>
            </a:lvl1pPr>
            <a:lvl2pPr>
              <a:defRPr sz="2800">
                <a:solidFill>
                  <a:srgbClr val="2B3864"/>
                </a:solidFill>
              </a:defRPr>
            </a:lvl2pPr>
            <a:lvl3pPr>
              <a:defRPr sz="2400">
                <a:solidFill>
                  <a:srgbClr val="2B3864"/>
                </a:solidFill>
              </a:defRPr>
            </a:lvl3pPr>
            <a:lvl4pPr>
              <a:defRPr sz="2000">
                <a:solidFill>
                  <a:srgbClr val="2B3864"/>
                </a:solidFill>
              </a:defRPr>
            </a:lvl4pPr>
            <a:lvl5pPr>
              <a:defRPr sz="2000">
                <a:solidFill>
                  <a:srgbClr val="2B3864"/>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057401"/>
            <a:ext cx="3008313" cy="3886200"/>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322B3436-528E-4145-91AA-7C36CBFB2504}" type="datetime1">
              <a:rPr lang="en-US" smtClean="0"/>
              <a:t>5/15/2015</a:t>
            </a:fld>
            <a:endParaRPr lang="en-US" dirty="0"/>
          </a:p>
        </p:txBody>
      </p:sp>
      <p:sp>
        <p:nvSpPr>
          <p:cNvPr id="7" name="Slide Number Placeholder 6"/>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12072639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rgbClr val="2B3864"/>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066800"/>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576262"/>
          </a:xfrm>
        </p:spPr>
        <p:txBody>
          <a:bodyPr/>
          <a:lstStyle>
            <a:lvl1pPr marL="0" indent="0">
              <a:buNone/>
              <a:defRPr sz="1400">
                <a:solidFill>
                  <a:srgbClr val="2B3864"/>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07816D16-0974-433D-83B6-5E8F6FD4F01D}" type="datetime1">
              <a:rPr lang="en-US" smtClean="0"/>
              <a:t>5/15/2015</a:t>
            </a:fld>
            <a:endParaRPr lang="en-US" dirty="0"/>
          </a:p>
        </p:txBody>
      </p:sp>
      <p:sp>
        <p:nvSpPr>
          <p:cNvPr id="7" name="Slide Number Placeholder 6"/>
          <p:cNvSpPr>
            <a:spLocks noGrp="1"/>
          </p:cNvSpPr>
          <p:nvPr>
            <p:ph type="sldNum" sz="quarter" idx="12"/>
          </p:nvPr>
        </p:nvSpPr>
        <p:spPr/>
        <p:txBody>
          <a:bodyPr/>
          <a:lstStyle/>
          <a:p>
            <a:fld id="{A9A2ED87-FC71-44B5-9EDE-04B9F267A4D8}" type="slidenum">
              <a:rPr lang="en-US" smtClean="0"/>
              <a:t>‹#›</a:t>
            </a:fld>
            <a:endParaRPr lang="en-US" dirty="0"/>
          </a:p>
        </p:txBody>
      </p:sp>
    </p:spTree>
    <p:extLst>
      <p:ext uri="{BB962C8B-B14F-4D97-AF65-F5344CB8AC3E}">
        <p14:creationId xmlns:p14="http://schemas.microsoft.com/office/powerpoint/2010/main" val="2309899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6.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7.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39CB9-F38B-409B-8215-A7833ED24316}" type="datetime1">
              <a:rPr lang="en-US" smtClean="0"/>
              <a:t>5/15/2015</a:t>
            </a:fld>
            <a:endParaRPr lang="en-US" dirty="0"/>
          </a:p>
        </p:txBody>
      </p:sp>
      <p:sp>
        <p:nvSpPr>
          <p:cNvPr id="6"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3899925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rgbClr val="2B3864"/>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DFAD8-0F10-46F5-AC28-8428B0007206}" type="datetime1">
              <a:rPr lang="en-US" smtClean="0"/>
              <a:t>5/15/2015</a:t>
            </a:fld>
            <a:endParaRPr lang="en-US" dirty="0"/>
          </a:p>
        </p:txBody>
      </p:sp>
      <p:sp>
        <p:nvSpPr>
          <p:cNvPr id="8"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18191967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rgbClr val="2B3864"/>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07AAC-DCEC-4C49-8694-A4E71A5DD164}" type="datetime1">
              <a:rPr lang="en-US" smtClean="0"/>
              <a:t>5/15/2015</a:t>
            </a:fld>
            <a:endParaRPr lang="en-US" dirty="0"/>
          </a:p>
        </p:txBody>
      </p:sp>
      <p:sp>
        <p:nvSpPr>
          <p:cNvPr id="8"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7270712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rgbClr val="2B3864"/>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75C22-3591-476D-86E9-86F30573627A}" type="datetime1">
              <a:rPr lang="en-US" smtClean="0"/>
              <a:t>5/15/2015</a:t>
            </a:fld>
            <a:endParaRPr lang="en-US" dirty="0"/>
          </a:p>
        </p:txBody>
      </p:sp>
      <p:sp>
        <p:nvSpPr>
          <p:cNvPr id="8"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8527315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rgbClr val="2B3864"/>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10300-2618-46A9-BBC2-AABBE09E2F95}" type="datetime1">
              <a:rPr lang="en-US" smtClean="0"/>
              <a:t>5/15/2015</a:t>
            </a:fld>
            <a:endParaRPr lang="en-US" dirty="0"/>
          </a:p>
        </p:txBody>
      </p:sp>
      <p:sp>
        <p:nvSpPr>
          <p:cNvPr id="7"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17161271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rgbClr val="2B3864"/>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905000" y="228601"/>
            <a:ext cx="6858000" cy="563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88077"/>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74583-5BC2-4032-9983-B7C552522F3C}" type="datetime1">
              <a:rPr lang="en-US" smtClean="0"/>
              <a:t>5/15/2015</a:t>
            </a:fld>
            <a:endParaRPr lang="en-US" dirty="0"/>
          </a:p>
        </p:txBody>
      </p:sp>
      <p:sp>
        <p:nvSpPr>
          <p:cNvPr id="7" name="Slide Number Placeholder 5"/>
          <p:cNvSpPr>
            <a:spLocks noGrp="1"/>
          </p:cNvSpPr>
          <p:nvPr>
            <p:ph type="sldNum" sz="quarter" idx="4"/>
          </p:nvPr>
        </p:nvSpPr>
        <p:spPr>
          <a:xfrm>
            <a:off x="3962400" y="6188077"/>
            <a:ext cx="2133600" cy="365125"/>
          </a:xfrm>
          <a:prstGeom prst="rect">
            <a:avLst/>
          </a:prstGeom>
        </p:spPr>
        <p:txBody>
          <a:bodyPr vert="horz" lIns="91440" tIns="45720" rIns="91440" bIns="45720" rtlCol="0" anchor="ctr"/>
          <a:lstStyle>
            <a:lvl1pPr algn="l">
              <a:defRPr sz="1200">
                <a:solidFill>
                  <a:schemeClr val="bg1"/>
                </a:solidFill>
                <a:latin typeface="Franklin Gothic Demi Cond" panose="020B0706030402020204" pitchFamily="34" charset="0"/>
              </a:defRPr>
            </a:lvl1pPr>
          </a:lstStyle>
          <a:p>
            <a:fld id="{A9A2ED87-FC71-44B5-9EDE-04B9F267A4D8}" type="slidenum">
              <a:rPr lang="en-US" smtClean="0"/>
              <a:pPr/>
              <a:t>‹#›</a:t>
            </a:fld>
            <a:endParaRPr lang="en-US" dirty="0"/>
          </a:p>
        </p:txBody>
      </p:sp>
    </p:spTree>
    <p:extLst>
      <p:ext uri="{BB962C8B-B14F-4D97-AF65-F5344CB8AC3E}">
        <p14:creationId xmlns:p14="http://schemas.microsoft.com/office/powerpoint/2010/main" val="1186395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sz="4400" kern="1200">
          <a:solidFill>
            <a:schemeClr val="bg1"/>
          </a:solidFill>
          <a:latin typeface="Franklin Gothic Demi Cond" panose="020B07060304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219201"/>
            <a:ext cx="8610600" cy="1371599"/>
          </a:xfrm>
        </p:spPr>
        <p:txBody>
          <a:bodyPr>
            <a:noAutofit/>
          </a:bodyPr>
          <a:lstStyle/>
          <a:p>
            <a:r>
              <a:rPr lang="en-US" sz="3600" dirty="0" smtClean="0"/>
              <a:t>Employee Discounts and Other Unique Employee Benefits Issues for Healthcare Providers</a:t>
            </a:r>
            <a:endParaRPr lang="en-US" sz="3600" dirty="0"/>
          </a:p>
        </p:txBody>
      </p:sp>
      <p:sp>
        <p:nvSpPr>
          <p:cNvPr id="3" name="Subtitle 2"/>
          <p:cNvSpPr>
            <a:spLocks noGrp="1"/>
          </p:cNvSpPr>
          <p:nvPr>
            <p:ph type="subTitle" idx="1"/>
          </p:nvPr>
        </p:nvSpPr>
        <p:spPr>
          <a:xfrm>
            <a:off x="457200" y="2667000"/>
            <a:ext cx="8229600" cy="1752600"/>
          </a:xfrm>
        </p:spPr>
        <p:txBody>
          <a:bodyPr numCol="1">
            <a:normAutofit/>
          </a:bodyPr>
          <a:lstStyle/>
          <a:p>
            <a:r>
              <a:rPr lang="en-US" sz="2400" dirty="0" smtClean="0">
                <a:solidFill>
                  <a:srgbClr val="2B3864"/>
                </a:solidFill>
              </a:rPr>
              <a:t>Bret Busacker</a:t>
            </a:r>
            <a:endParaRPr lang="en-US" sz="2400" dirty="0">
              <a:solidFill>
                <a:srgbClr val="2B3864"/>
              </a:solidFill>
            </a:endParaRPr>
          </a:p>
          <a:p>
            <a:r>
              <a:rPr lang="en-US" sz="2400" dirty="0" smtClean="0">
                <a:solidFill>
                  <a:srgbClr val="2B3864"/>
                </a:solidFill>
              </a:rPr>
              <a:t>(208) 383-3922</a:t>
            </a:r>
          </a:p>
          <a:p>
            <a:r>
              <a:rPr lang="en-US" sz="2400" dirty="0" err="1" smtClean="0">
                <a:solidFill>
                  <a:srgbClr val="2B3864"/>
                </a:solidFill>
              </a:rPr>
              <a:t>bfbusacker@hollandhart.com</a:t>
            </a:r>
            <a:endParaRPr lang="en-US" sz="2400" dirty="0" smtClean="0">
              <a:solidFill>
                <a:srgbClr val="2B3864"/>
              </a:solidFill>
            </a:endParaRPr>
          </a:p>
        </p:txBody>
      </p:sp>
    </p:spTree>
    <p:extLst>
      <p:ext uri="{BB962C8B-B14F-4D97-AF65-F5344CB8AC3E}">
        <p14:creationId xmlns:p14="http://schemas.microsoft.com/office/powerpoint/2010/main" val="3728557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ERISA Exemptions</a:t>
            </a:r>
            <a:endParaRPr lang="en-US" dirty="0"/>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r>
              <a:rPr lang="en-US" dirty="0" smtClean="0"/>
              <a:t>Because of these broad definitions, an employer-provided medical benefit should typically be treated as a group health plan unless an exemption applies.</a:t>
            </a:r>
          </a:p>
          <a:p>
            <a:pPr lvl="1"/>
            <a:r>
              <a:rPr lang="en-US" dirty="0" smtClean="0"/>
              <a:t>Voluntary benefit plans in which the employer serves solely the function of a payroll intermediary may be exempt from ERISA (</a:t>
            </a:r>
            <a:r>
              <a:rPr lang="en-US" i="1" dirty="0" smtClean="0"/>
              <a:t>e.g.</a:t>
            </a:r>
            <a:r>
              <a:rPr lang="en-US" dirty="0" smtClean="0"/>
              <a:t>, voluntary income replacement benefits)</a:t>
            </a:r>
          </a:p>
          <a:p>
            <a:pPr lvl="1"/>
            <a:r>
              <a:rPr lang="en-US" dirty="0" smtClean="0"/>
              <a:t>If the employer is not required to maintain an administrative scheme to provide a medical benefit, the benefit may be exempt from ERISA (</a:t>
            </a:r>
            <a:r>
              <a:rPr lang="en-US" i="1" dirty="0" smtClean="0"/>
              <a:t>e.g.</a:t>
            </a:r>
            <a:r>
              <a:rPr lang="en-US" dirty="0" smtClean="0"/>
              <a:t>, a one-time or irregular medical benefit provided to employees)</a:t>
            </a:r>
          </a:p>
          <a:p>
            <a:pPr lvl="1"/>
            <a:r>
              <a:rPr lang="en-US" dirty="0" smtClean="0"/>
              <a:t>If the employee receives the same “benefit” as benefits generally available to the public, the arrangement may be exempt from ERISA (</a:t>
            </a:r>
            <a:r>
              <a:rPr lang="en-US" i="1" dirty="0" smtClean="0"/>
              <a:t>i.e.</a:t>
            </a:r>
            <a:r>
              <a:rPr lang="en-US" dirty="0" smtClean="0"/>
              <a:t>, no discount and no administrative scheme)</a:t>
            </a:r>
          </a:p>
          <a:p>
            <a:pPr lvl="1"/>
            <a:r>
              <a:rPr lang="en-US" dirty="0" smtClean="0"/>
              <a:t>If the only benefits provided to employees are goods, the arrangement may be exempt from ERISA, but if medical goods and services are provided together, the arrangement is likely subject to ERISA</a:t>
            </a:r>
            <a:endParaRPr lang="en-US" dirty="0"/>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10</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HIPAA EXCEPTED BENEFITS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following types of arrangements are HIPAA excepted benefits:</a:t>
            </a:r>
          </a:p>
          <a:p>
            <a:pPr lvl="1"/>
            <a:r>
              <a:rPr lang="en-US" dirty="0" smtClean="0"/>
              <a:t>Limited scope dental and vision</a:t>
            </a:r>
          </a:p>
          <a:p>
            <a:pPr lvl="1"/>
            <a:r>
              <a:rPr lang="en-US" dirty="0" smtClean="0"/>
              <a:t>Health FSAs that are integrated with other group health coverage (</a:t>
            </a:r>
            <a:r>
              <a:rPr lang="en-US" i="1" dirty="0" smtClean="0"/>
              <a:t>i.e.</a:t>
            </a:r>
            <a:r>
              <a:rPr lang="en-US" dirty="0" smtClean="0"/>
              <a:t>, FSA eligible employees are also eligible for other employer group coverage) and the employer contribution does not exceed $500</a:t>
            </a:r>
          </a:p>
          <a:p>
            <a:pPr lvl="1"/>
            <a:r>
              <a:rPr lang="en-US" dirty="0" smtClean="0"/>
              <a:t>Other limited benefits such as accident coverage, income replacement coverage, worker’s compensation, on-site medical clinics, etc. </a:t>
            </a:r>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11</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Considerations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Almost all </a:t>
            </a:r>
            <a:r>
              <a:rPr lang="en-US" dirty="0" smtClean="0"/>
              <a:t>employer-provided </a:t>
            </a:r>
            <a:r>
              <a:rPr lang="en-US" dirty="0"/>
              <a:t>medical benefits must comply with </a:t>
            </a:r>
            <a:r>
              <a:rPr lang="en-US" dirty="0" smtClean="0"/>
              <a:t>COBRA</a:t>
            </a:r>
          </a:p>
          <a:p>
            <a:r>
              <a:rPr lang="en-US" dirty="0" smtClean="0"/>
              <a:t>Almost all employer-provided medical benefits that require an administrative scheme will be a group health plan under ERISA (to the extent the employer is subject to ERISA)</a:t>
            </a:r>
          </a:p>
          <a:p>
            <a:r>
              <a:rPr lang="en-US" dirty="0" smtClean="0"/>
              <a:t>If an employer-provided medical benefit is subject to ERISA, the arrangement must:</a:t>
            </a:r>
          </a:p>
          <a:p>
            <a:pPr lvl="1"/>
            <a:r>
              <a:rPr lang="en-US" dirty="0" smtClean="0"/>
              <a:t>Have a written plan document</a:t>
            </a:r>
          </a:p>
          <a:p>
            <a:pPr lvl="1"/>
            <a:r>
              <a:rPr lang="en-US" dirty="0" smtClean="0"/>
              <a:t>Comply with the ERISA SPD requirements</a:t>
            </a:r>
          </a:p>
          <a:p>
            <a:pPr lvl="1"/>
            <a:r>
              <a:rPr lang="en-US" dirty="0" smtClean="0"/>
              <a:t>Comply with the Form 5500 requirement </a:t>
            </a:r>
          </a:p>
          <a:p>
            <a:pPr lvl="1"/>
            <a:r>
              <a:rPr lang="en-US" dirty="0" smtClean="0"/>
              <a:t>Comply with the summary annual report requirement</a:t>
            </a:r>
          </a:p>
          <a:p>
            <a:pPr lvl="1"/>
            <a:r>
              <a:rPr lang="en-US" dirty="0" smtClean="0"/>
              <a:t>Comply with the ERISA claims procedure requirements</a:t>
            </a:r>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A9A2ED87-FC71-44B5-9EDE-04B9F267A4D8}" type="slidenum">
              <a:rPr lang="en-US" smtClean="0"/>
              <a:t>12</a:t>
            </a:fld>
            <a:endParaRPr lang="en-US" dirty="0"/>
          </a:p>
        </p:txBody>
      </p:sp>
    </p:spTree>
    <p:extLst>
      <p:ext uri="{BB962C8B-B14F-4D97-AF65-F5344CB8AC3E}">
        <p14:creationId xmlns:p14="http://schemas.microsoft.com/office/powerpoint/2010/main" val="27659738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Considerations</a:t>
            </a:r>
            <a:endParaRPr lang="en-US" dirty="0"/>
          </a:p>
        </p:txBody>
      </p:sp>
      <p:sp>
        <p:nvSpPr>
          <p:cNvPr id="3" name="Content Placeholder 2"/>
          <p:cNvSpPr>
            <a:spLocks noGrp="1"/>
          </p:cNvSpPr>
          <p:nvPr>
            <p:ph idx="1"/>
          </p:nvPr>
        </p:nvSpPr>
        <p:spPr>
          <a:xfrm>
            <a:off x="457200" y="1600200"/>
            <a:ext cx="8229600" cy="4419599"/>
          </a:xfrm>
        </p:spPr>
        <p:txBody>
          <a:bodyPr>
            <a:normAutofit fontScale="85000" lnSpcReduction="20000"/>
          </a:bodyPr>
          <a:lstStyle/>
          <a:p>
            <a:r>
              <a:rPr lang="en-US" dirty="0" smtClean="0"/>
              <a:t>Any employer-provided medical benefit that is not a HIPAA excepted benefit must generally comply with </a:t>
            </a:r>
          </a:p>
          <a:p>
            <a:pPr lvl="1"/>
            <a:r>
              <a:rPr lang="en-US" dirty="0"/>
              <a:t>T</a:t>
            </a:r>
            <a:r>
              <a:rPr lang="en-US" dirty="0" smtClean="0"/>
              <a:t>he HIPAA nondiscrimination and special enrollment requirements</a:t>
            </a:r>
          </a:p>
          <a:p>
            <a:pPr lvl="1"/>
            <a:r>
              <a:rPr lang="en-US" dirty="0" smtClean="0"/>
              <a:t>ACA preventative care and annual and lifetime limit requirements, the minimum essential coverage reporting requirements, and the summary of benefits and coverage disclosure requirements</a:t>
            </a:r>
          </a:p>
          <a:p>
            <a:r>
              <a:rPr lang="en-US" dirty="0" smtClean="0"/>
              <a:t>If an employer-provided medical benefit is not a HIPAA excepted benefit, then the arrangement may disqualify an employee from tax credits or premium assistance on a health insurance exchange, </a:t>
            </a:r>
            <a:r>
              <a:rPr lang="en-US" b="1" u="sng" dirty="0" smtClean="0"/>
              <a:t>if</a:t>
            </a:r>
            <a:r>
              <a:rPr lang="en-US" dirty="0" smtClean="0"/>
              <a:t> the employee elects to participate in the employer-provided benefit</a:t>
            </a:r>
          </a:p>
          <a:p>
            <a:pPr marL="0" indent="0">
              <a:buNone/>
            </a:pPr>
            <a:endParaRPr lang="en-US" dirty="0" smtClean="0"/>
          </a:p>
          <a:p>
            <a:pPr marL="457200" lvl="1" indent="0">
              <a:buNone/>
            </a:pPr>
            <a:endParaRPr lang="en-US" dirty="0" smtClean="0"/>
          </a:p>
        </p:txBody>
      </p:sp>
      <p:sp>
        <p:nvSpPr>
          <p:cNvPr id="4" name="Slide Number Placeholder 3"/>
          <p:cNvSpPr>
            <a:spLocks noGrp="1"/>
          </p:cNvSpPr>
          <p:nvPr>
            <p:ph type="sldNum" sz="quarter" idx="12"/>
          </p:nvPr>
        </p:nvSpPr>
        <p:spPr/>
        <p:txBody>
          <a:bodyPr/>
          <a:lstStyle/>
          <a:p>
            <a:fld id="{A9A2ED87-FC71-44B5-9EDE-04B9F267A4D8}" type="slidenum">
              <a:rPr lang="en-US" smtClean="0"/>
              <a:t>13</a:t>
            </a:fld>
            <a:endParaRPr lang="en-US" dirty="0"/>
          </a:p>
        </p:txBody>
      </p:sp>
    </p:spTree>
    <p:extLst>
      <p:ext uri="{BB962C8B-B14F-4D97-AF65-F5344CB8AC3E}">
        <p14:creationId xmlns:p14="http://schemas.microsoft.com/office/powerpoint/2010/main" val="2403014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Key Take Away</a:t>
            </a:r>
            <a:endParaRPr lang="en-US" dirty="0"/>
          </a:p>
        </p:txBody>
      </p:sp>
      <p:sp>
        <p:nvSpPr>
          <p:cNvPr id="3" name="Content Placeholder 2"/>
          <p:cNvSpPr>
            <a:spLocks noGrp="1"/>
          </p:cNvSpPr>
          <p:nvPr>
            <p:ph idx="1"/>
          </p:nvPr>
        </p:nvSpPr>
        <p:spPr/>
        <p:txBody>
          <a:bodyPr/>
          <a:lstStyle/>
          <a:p>
            <a:pPr marL="0" indent="0" algn="ctr">
              <a:buNone/>
            </a:pPr>
            <a:r>
              <a:rPr lang="en-US" dirty="0" smtClean="0"/>
              <a:t>Employers who provide their employees with medical benefits in lieu of, or in addition to, general broad-based employer health coverage should confirm that such other or additional coverage constitutes a </a:t>
            </a:r>
            <a:r>
              <a:rPr lang="en-US" u="sng" dirty="0" smtClean="0"/>
              <a:t>HIPAA excepted benefit </a:t>
            </a:r>
            <a:r>
              <a:rPr lang="en-US" dirty="0" smtClean="0"/>
              <a:t>and such other or additional coverage complies with </a:t>
            </a:r>
            <a:r>
              <a:rPr lang="en-US" u="sng" dirty="0" smtClean="0"/>
              <a:t>ERISA</a:t>
            </a:r>
            <a:r>
              <a:rPr lang="en-US" dirty="0" smtClean="0"/>
              <a:t>, </a:t>
            </a:r>
            <a:r>
              <a:rPr lang="en-US" u="sng" dirty="0" smtClean="0"/>
              <a:t>COBRA</a:t>
            </a:r>
            <a:r>
              <a:rPr lang="en-US" dirty="0" smtClean="0"/>
              <a:t> and </a:t>
            </a:r>
            <a:r>
              <a:rPr lang="en-US" u="sng" dirty="0" smtClean="0"/>
              <a:t>HIPAA Privacy and Security</a:t>
            </a:r>
            <a:endParaRPr lang="en-US" u="sng" dirty="0"/>
          </a:p>
        </p:txBody>
      </p:sp>
      <p:sp>
        <p:nvSpPr>
          <p:cNvPr id="4" name="Slide Number Placeholder 3"/>
          <p:cNvSpPr>
            <a:spLocks noGrp="1"/>
          </p:cNvSpPr>
          <p:nvPr>
            <p:ph type="sldNum" sz="quarter" idx="12"/>
          </p:nvPr>
        </p:nvSpPr>
        <p:spPr/>
        <p:txBody>
          <a:bodyPr/>
          <a:lstStyle/>
          <a:p>
            <a:fld id="{A9A2ED87-FC71-44B5-9EDE-04B9F267A4D8}" type="slidenum">
              <a:rPr lang="en-US" smtClean="0"/>
              <a:t>14</a:t>
            </a:fld>
            <a:endParaRPr lang="en-US" dirty="0"/>
          </a:p>
        </p:txBody>
      </p:sp>
    </p:spTree>
    <p:extLst>
      <p:ext uri="{BB962C8B-B14F-4D97-AF65-F5344CB8AC3E}">
        <p14:creationId xmlns:p14="http://schemas.microsoft.com/office/powerpoint/2010/main" val="1865793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Commonly Misunderstood Arrangements</a:t>
            </a:r>
            <a:endParaRPr lang="en-US" sz="3200" dirty="0"/>
          </a:p>
        </p:txBody>
      </p:sp>
      <p:sp>
        <p:nvSpPr>
          <p:cNvPr id="3" name="Content Placeholder 2"/>
          <p:cNvSpPr>
            <a:spLocks noGrp="1"/>
          </p:cNvSpPr>
          <p:nvPr>
            <p:ph idx="1"/>
          </p:nvPr>
        </p:nvSpPr>
        <p:spPr/>
        <p:txBody>
          <a:bodyPr/>
          <a:lstStyle/>
          <a:p>
            <a:r>
              <a:rPr lang="en-US" dirty="0" smtClean="0"/>
              <a:t>The following types of arrangements are often offered by healthcare employers, but are often not structured to comply with applicable tax and benefits rules:</a:t>
            </a:r>
          </a:p>
          <a:p>
            <a:pPr lvl="1"/>
            <a:r>
              <a:rPr lang="en-US" dirty="0" smtClean="0"/>
              <a:t>Employer-paid service cards/vouchers</a:t>
            </a:r>
          </a:p>
          <a:p>
            <a:pPr lvl="1"/>
            <a:r>
              <a:rPr lang="en-US" dirty="0" smtClean="0"/>
              <a:t>Employer provided/discounted medical care</a:t>
            </a:r>
          </a:p>
          <a:p>
            <a:pPr lvl="1"/>
            <a:r>
              <a:rPr lang="en-US" dirty="0" smtClean="0"/>
              <a:t>On-site medical clinics</a:t>
            </a:r>
          </a:p>
          <a:p>
            <a:pPr lvl="1"/>
            <a:r>
              <a:rPr lang="en-US" dirty="0" smtClean="0"/>
              <a:t>EAP programs</a:t>
            </a: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15</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Discount Cards - Issue</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Employer provides pre-paid vouchers/cards to employees that allow the employees to receive medical benefits from the employer up to the value of the voucher/card</a:t>
            </a:r>
          </a:p>
          <a:p>
            <a:r>
              <a:rPr lang="en-US" dirty="0" smtClean="0"/>
              <a:t>The IRS generally treats any type of pre-paid card/voucher as a taxable benefit</a:t>
            </a:r>
          </a:p>
          <a:p>
            <a:r>
              <a:rPr lang="en-US" dirty="0"/>
              <a:t>W</a:t>
            </a:r>
            <a:r>
              <a:rPr lang="en-US" dirty="0" smtClean="0"/>
              <a:t>hether or not such benefit is treated as taxable, the benefit may be a group health benefit under benefits laws if the card/voucher may only be used to obtain medical care</a:t>
            </a:r>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16</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Discount Card - Solution</a:t>
            </a:r>
            <a:endParaRPr lang="en-US" dirty="0"/>
          </a:p>
        </p:txBody>
      </p:sp>
      <p:sp>
        <p:nvSpPr>
          <p:cNvPr id="3" name="Content Placeholder 2"/>
          <p:cNvSpPr>
            <a:spLocks noGrp="1"/>
          </p:cNvSpPr>
          <p:nvPr>
            <p:ph idx="1"/>
          </p:nvPr>
        </p:nvSpPr>
        <p:spPr>
          <a:xfrm>
            <a:off x="457200" y="1600200"/>
            <a:ext cx="8229600" cy="4419599"/>
          </a:xfrm>
        </p:spPr>
        <p:txBody>
          <a:bodyPr>
            <a:normAutofit fontScale="77500" lnSpcReduction="20000"/>
          </a:bodyPr>
          <a:lstStyle/>
          <a:p>
            <a:r>
              <a:rPr lang="en-US" dirty="0" smtClean="0"/>
              <a:t>It is possible to structure a card/voucher benefit to be excluded from the employee’s income and to be a HIPAA excepted benefit</a:t>
            </a:r>
          </a:p>
          <a:p>
            <a:r>
              <a:rPr lang="en-US" dirty="0" smtClean="0"/>
              <a:t>The arrangement could be structured as a health FSA if:</a:t>
            </a:r>
          </a:p>
          <a:p>
            <a:pPr lvl="1"/>
            <a:r>
              <a:rPr lang="en-US" dirty="0"/>
              <a:t>T</a:t>
            </a:r>
            <a:r>
              <a:rPr lang="en-US" dirty="0" smtClean="0"/>
              <a:t>he value of the employer provided benefit does not exceed $500 annually</a:t>
            </a:r>
          </a:p>
          <a:p>
            <a:pPr lvl="1"/>
            <a:r>
              <a:rPr lang="en-US" dirty="0" smtClean="0"/>
              <a:t>The benefit is only available to employees who are also eligible for the employer’s broad-based group health coverage</a:t>
            </a:r>
          </a:p>
          <a:p>
            <a:r>
              <a:rPr lang="en-US" dirty="0" smtClean="0"/>
              <a:t>The arrangement would still be subject to ERISA, COBRA, and HIPAA privacy and security, but these requirements could be addressed by updating existing plan documents, COBRA notices, and HIPAA privacy and security notices</a:t>
            </a:r>
          </a:p>
          <a:p>
            <a:r>
              <a:rPr lang="en-US" dirty="0" smtClean="0"/>
              <a:t>The arrangement would be exempt from the ACA, including the preventative care and annual/lifetime limit requirements</a:t>
            </a:r>
          </a:p>
        </p:txBody>
      </p:sp>
      <p:sp>
        <p:nvSpPr>
          <p:cNvPr id="4" name="Slide Number Placeholder 3"/>
          <p:cNvSpPr>
            <a:spLocks noGrp="1"/>
          </p:cNvSpPr>
          <p:nvPr>
            <p:ph type="sldNum" sz="quarter" idx="12"/>
          </p:nvPr>
        </p:nvSpPr>
        <p:spPr/>
        <p:txBody>
          <a:bodyPr/>
          <a:lstStyle/>
          <a:p>
            <a:fld id="{A9A2ED87-FC71-44B5-9EDE-04B9F267A4D8}" type="slidenum">
              <a:rPr lang="en-US" smtClean="0"/>
              <a:t>17</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6858000" cy="685799"/>
          </a:xfrm>
        </p:spPr>
        <p:txBody>
          <a:bodyPr>
            <a:noAutofit/>
          </a:bodyPr>
          <a:lstStyle/>
          <a:p>
            <a:r>
              <a:rPr lang="en-US" sz="2800" dirty="0" smtClean="0"/>
              <a:t>Free or Discounted Medical Services - Issues</a:t>
            </a:r>
            <a:endParaRPr lang="en-US" sz="2800" dirty="0"/>
          </a:p>
        </p:txBody>
      </p:sp>
      <p:sp>
        <p:nvSpPr>
          <p:cNvPr id="3" name="Content Placeholder 2"/>
          <p:cNvSpPr>
            <a:spLocks noGrp="1"/>
          </p:cNvSpPr>
          <p:nvPr>
            <p:ph idx="1"/>
          </p:nvPr>
        </p:nvSpPr>
        <p:spPr/>
        <p:txBody>
          <a:bodyPr>
            <a:normAutofit/>
          </a:bodyPr>
          <a:lstStyle/>
          <a:p>
            <a:r>
              <a:rPr lang="en-US" dirty="0" smtClean="0"/>
              <a:t>Employer provides free or discounted medical services to employees</a:t>
            </a:r>
          </a:p>
          <a:p>
            <a:pPr lvl="1"/>
            <a:r>
              <a:rPr lang="en-US" dirty="0" smtClean="0"/>
              <a:t>Since this benefit is not provided through insurance, the plan will be treated as a self-insured medical plan and the Code’s non-discrimination rules (summarized above) will apply</a:t>
            </a:r>
          </a:p>
          <a:p>
            <a:pPr lvl="1"/>
            <a:r>
              <a:rPr lang="en-US" dirty="0" smtClean="0"/>
              <a:t>Regardless of the tax treatment of the benefit, this </a:t>
            </a:r>
            <a:r>
              <a:rPr lang="en-US" dirty="0"/>
              <a:t>benefit will be subject to </a:t>
            </a:r>
            <a:r>
              <a:rPr lang="en-US" dirty="0" smtClean="0"/>
              <a:t>ERISA, COBRA, </a:t>
            </a:r>
            <a:r>
              <a:rPr lang="en-US" dirty="0" err="1" smtClean="0"/>
              <a:t>HIPAA</a:t>
            </a:r>
            <a:r>
              <a:rPr lang="en-US" dirty="0" smtClean="0"/>
              <a:t>, and the ACA </a:t>
            </a:r>
            <a:r>
              <a:rPr lang="en-US" dirty="0"/>
              <a:t>unless an exception </a:t>
            </a:r>
            <a:r>
              <a:rPr lang="en-US" dirty="0" smtClean="0"/>
              <a:t>applies</a:t>
            </a:r>
            <a:endParaRPr lang="en-US" dirty="0"/>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18</a:t>
            </a:fld>
            <a:endParaRPr lang="en-US" dirty="0"/>
          </a:p>
        </p:txBody>
      </p:sp>
    </p:spTree>
    <p:extLst>
      <p:ext uri="{BB962C8B-B14F-4D97-AF65-F5344CB8AC3E}">
        <p14:creationId xmlns:p14="http://schemas.microsoft.com/office/powerpoint/2010/main" val="3762165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Free or Discounted Medical Services - </a:t>
            </a:r>
            <a:r>
              <a:rPr lang="en-US" sz="2800" dirty="0" smtClean="0"/>
              <a:t>Solution</a:t>
            </a:r>
            <a:endParaRPr lang="en-US" sz="2800" dirty="0"/>
          </a:p>
        </p:txBody>
      </p:sp>
      <p:sp>
        <p:nvSpPr>
          <p:cNvPr id="3" name="Content Placeholder 2"/>
          <p:cNvSpPr>
            <a:spLocks noGrp="1"/>
          </p:cNvSpPr>
          <p:nvPr>
            <p:ph idx="1"/>
          </p:nvPr>
        </p:nvSpPr>
        <p:spPr>
          <a:xfrm>
            <a:off x="457200" y="1600200"/>
            <a:ext cx="8229600" cy="4495800"/>
          </a:xfrm>
        </p:spPr>
        <p:txBody>
          <a:bodyPr>
            <a:normAutofit fontScale="85000" lnSpcReduction="20000"/>
          </a:bodyPr>
          <a:lstStyle/>
          <a:p>
            <a:r>
              <a:rPr lang="en-US" dirty="0" smtClean="0"/>
              <a:t>A one-time benefit to a single individual may be exempt from ERISA and other benefits laws to the extent an administrative scheme is not established</a:t>
            </a:r>
          </a:p>
          <a:p>
            <a:r>
              <a:rPr lang="en-US" dirty="0" smtClean="0"/>
              <a:t>If the arrangement does not expressly earmark a cash payment to be used for medical care or insurance premiums, the arrangement may be exempt from ERISA and other benefit laws, but this would make the arrangement taxable to the employee</a:t>
            </a:r>
          </a:p>
          <a:p>
            <a:r>
              <a:rPr lang="en-US" dirty="0" smtClean="0"/>
              <a:t>To the extent ERISA applies, it may be possible to integrate the benefit with the employer’s other group health plan documents, SPDs, benefits notices, HIPAA privacy and security notices, COBRA notices, etc.</a:t>
            </a:r>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19</a:t>
            </a:fld>
            <a:endParaRPr lang="en-US" dirty="0"/>
          </a:p>
        </p:txBody>
      </p:sp>
    </p:spTree>
    <p:extLst>
      <p:ext uri="{BB962C8B-B14F-4D97-AF65-F5344CB8AC3E}">
        <p14:creationId xmlns:p14="http://schemas.microsoft.com/office/powerpoint/2010/main" val="384715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Important information</a:t>
            </a:r>
            <a:endParaRPr lang="en-US" dirty="0"/>
          </a:p>
        </p:txBody>
      </p:sp>
      <p:sp>
        <p:nvSpPr>
          <p:cNvPr id="5" name="Slide Number Placeholder 4"/>
          <p:cNvSpPr>
            <a:spLocks noGrp="1"/>
          </p:cNvSpPr>
          <p:nvPr>
            <p:ph type="sldNum" sz="quarter" idx="12"/>
          </p:nvPr>
        </p:nvSpPr>
        <p:spPr/>
        <p:txBody>
          <a:bodyPr/>
          <a:lstStyle/>
          <a:p>
            <a:fld id="{A9A2ED87-FC71-44B5-9EDE-04B9F267A4D8}" type="slidenum">
              <a:rPr lang="en-US" smtClean="0"/>
              <a:t>2</a:t>
            </a:fld>
            <a:endParaRPr lang="en-US" dirty="0"/>
          </a:p>
        </p:txBody>
      </p:sp>
      <p:sp>
        <p:nvSpPr>
          <p:cNvPr id="6" name="Content Placeholder 2"/>
          <p:cNvSpPr txBox="1">
            <a:spLocks/>
          </p:cNvSpPr>
          <p:nvPr/>
        </p:nvSpPr>
        <p:spPr>
          <a:xfrm>
            <a:off x="381000" y="1447800"/>
            <a:ext cx="8229600" cy="42672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rgbClr val="2B3864"/>
                </a:solidFill>
                <a:latin typeface="Franklin Gothic Medium Cond" panose="020B06060304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2B3864"/>
                </a:solidFill>
                <a:latin typeface="Franklin Gothic Medium Cond" panose="020B06060304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2B3864"/>
                </a:solidFill>
                <a:latin typeface="Franklin Gothic Medium Cond" panose="020B06060304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2B3864"/>
                </a:solidFill>
                <a:latin typeface="Franklin Gothic Medium Cond" panose="020B06060304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dirty="0" smtClean="0"/>
              <a:t>This presentation is similar to any other seminar designed to provide general information on pertinent legal topics. The statements made and any materials distributed as part of this presentation are provided for educational purposes only. They do not constitute legal advice nor  do they necessarily reflect the views of Holland &amp; Hart LLP or any of its attorneys other than the speakers. This presentation is not intended to create an attorney-client relationship between you and Holland &amp; Hart LLP. If you have specific questions as to the application of the law to your activities, you should seek the advice of your legal counsel.</a:t>
            </a:r>
          </a:p>
          <a:p>
            <a:pPr marL="0" indent="0">
              <a:buFont typeface="Arial" panose="020B0604020202020204" pitchFamily="34" charset="0"/>
              <a:buNone/>
            </a:pPr>
            <a:endParaRPr lang="en-US" dirty="0" smtClean="0"/>
          </a:p>
          <a:p>
            <a:pPr marL="0" indent="0" algn="just">
              <a:buFont typeface="Arial" panose="020B0604020202020204" pitchFamily="34" charset="0"/>
              <a:buNone/>
            </a:pPr>
            <a:r>
              <a:rPr lang="en-US" dirty="0" smtClean="0"/>
              <a:t>All Presentations and Other Materials © Holland &amp; Hart</a:t>
            </a:r>
            <a:r>
              <a:rPr lang="en-US" cap="small" dirty="0" smtClean="0"/>
              <a:t> LLP </a:t>
            </a:r>
            <a:r>
              <a:rPr lang="en-US" dirty="0" smtClean="0"/>
              <a:t>2015</a:t>
            </a:r>
            <a:endParaRPr lang="en-US" dirty="0"/>
          </a:p>
        </p:txBody>
      </p:sp>
    </p:spTree>
    <p:extLst>
      <p:ext uri="{BB962C8B-B14F-4D97-AF65-F5344CB8AC3E}">
        <p14:creationId xmlns:p14="http://schemas.microsoft.com/office/powerpoint/2010/main" val="20303003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Free or Discounted Medical Services - Solution</a:t>
            </a:r>
          </a:p>
        </p:txBody>
      </p:sp>
      <p:sp>
        <p:nvSpPr>
          <p:cNvPr id="3" name="Content Placeholder 2"/>
          <p:cNvSpPr>
            <a:spLocks noGrp="1"/>
          </p:cNvSpPr>
          <p:nvPr>
            <p:ph idx="1"/>
          </p:nvPr>
        </p:nvSpPr>
        <p:spPr/>
        <p:txBody>
          <a:bodyPr>
            <a:normAutofit fontScale="77500" lnSpcReduction="20000"/>
          </a:bodyPr>
          <a:lstStyle/>
          <a:p>
            <a:r>
              <a:rPr lang="en-US" dirty="0"/>
              <a:t>If the employer’s other group health plan is an insured plan, employer may need to create specialized documents to comply with applicable ERISA, </a:t>
            </a:r>
            <a:r>
              <a:rPr lang="en-US" dirty="0" smtClean="0"/>
              <a:t>COBRA, </a:t>
            </a:r>
            <a:r>
              <a:rPr lang="en-US" dirty="0"/>
              <a:t>and HIPAA requirements</a:t>
            </a:r>
          </a:p>
          <a:p>
            <a:r>
              <a:rPr lang="en-US" dirty="0" smtClean="0"/>
              <a:t>All FSA and HRA reimbursements should be made only after the write-off or discount has been made with respect to the benefit (</a:t>
            </a:r>
            <a:r>
              <a:rPr lang="en-US" i="1" dirty="0" smtClean="0"/>
              <a:t>i.e</a:t>
            </a:r>
            <a:r>
              <a:rPr lang="en-US" i="1" dirty="0"/>
              <a:t>.</a:t>
            </a:r>
            <a:r>
              <a:rPr lang="en-US" dirty="0"/>
              <a:t>, no double dipping)</a:t>
            </a:r>
          </a:p>
          <a:p>
            <a:r>
              <a:rPr lang="en-US" dirty="0"/>
              <a:t>Employer should discuss the program with the plan’s insurance provider</a:t>
            </a:r>
          </a:p>
          <a:p>
            <a:r>
              <a:rPr lang="en-US" dirty="0" smtClean="0"/>
              <a:t>Employer should confirm </a:t>
            </a:r>
            <a:r>
              <a:rPr lang="en-US" dirty="0"/>
              <a:t>that this arrangement will not disqualify </a:t>
            </a:r>
            <a:r>
              <a:rPr lang="en-US" dirty="0" smtClean="0"/>
              <a:t>an employee’s </a:t>
            </a:r>
            <a:r>
              <a:rPr lang="en-US" dirty="0"/>
              <a:t>HSA due to the fact that the arrangement may cause the employer’s group health plan to not satisfy the high deductible health plan </a:t>
            </a:r>
            <a:r>
              <a:rPr lang="en-US" dirty="0" smtClean="0"/>
              <a:t>requirements </a:t>
            </a: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20</a:t>
            </a:fld>
            <a:endParaRPr lang="en-US" dirty="0"/>
          </a:p>
        </p:txBody>
      </p:sp>
    </p:spTree>
    <p:extLst>
      <p:ext uri="{BB962C8B-B14F-4D97-AF65-F5344CB8AC3E}">
        <p14:creationId xmlns:p14="http://schemas.microsoft.com/office/powerpoint/2010/main" val="544416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Free or Discounted Medical Services - Solution</a:t>
            </a:r>
          </a:p>
        </p:txBody>
      </p:sp>
      <p:sp>
        <p:nvSpPr>
          <p:cNvPr id="3" name="Content Placeholder 2"/>
          <p:cNvSpPr>
            <a:spLocks noGrp="1"/>
          </p:cNvSpPr>
          <p:nvPr>
            <p:ph idx="1"/>
          </p:nvPr>
        </p:nvSpPr>
        <p:spPr/>
        <p:txBody>
          <a:bodyPr>
            <a:normAutofit fontScale="85000" lnSpcReduction="10000"/>
          </a:bodyPr>
          <a:lstStyle/>
          <a:p>
            <a:r>
              <a:rPr lang="en-US" dirty="0" smtClean="0"/>
              <a:t>To the extent the discount or the value of a write-off does not exceed $500 annually, it may be possible to treat the benefit as an employer FSA credit (similar to the strategy discussed under Discount Card – Solution (above))</a:t>
            </a:r>
          </a:p>
          <a:p>
            <a:r>
              <a:rPr lang="en-US" dirty="0" smtClean="0"/>
              <a:t>To the extent the benefit cannot be characterized as an FSA credit, the arrangement may be structured as an HRA </a:t>
            </a:r>
          </a:p>
          <a:p>
            <a:r>
              <a:rPr lang="en-US" dirty="0" smtClean="0"/>
              <a:t>If the arrangement is structured as an HRA, </a:t>
            </a:r>
            <a:r>
              <a:rPr lang="en-US" dirty="0"/>
              <a:t>the arrangement may only be offered to employees </a:t>
            </a:r>
            <a:r>
              <a:rPr lang="en-US" dirty="0" smtClean="0"/>
              <a:t>actually enrolled </a:t>
            </a:r>
            <a:r>
              <a:rPr lang="en-US" dirty="0"/>
              <a:t>in the employer’s other broad-based group health </a:t>
            </a:r>
            <a:r>
              <a:rPr lang="en-US" dirty="0" smtClean="0"/>
              <a:t>plan</a:t>
            </a:r>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fld id="{A9A2ED87-FC71-44B5-9EDE-04B9F267A4D8}" type="slidenum">
              <a:rPr lang="en-US" smtClean="0"/>
              <a:t>21</a:t>
            </a:fld>
            <a:endParaRPr lang="en-US" dirty="0"/>
          </a:p>
        </p:txBody>
      </p:sp>
    </p:spTree>
    <p:extLst>
      <p:ext uri="{BB962C8B-B14F-4D97-AF65-F5344CB8AC3E}">
        <p14:creationId xmlns:p14="http://schemas.microsoft.com/office/powerpoint/2010/main" val="1048452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Free or Discounted Medical Services - Solution</a:t>
            </a:r>
          </a:p>
        </p:txBody>
      </p:sp>
      <p:sp>
        <p:nvSpPr>
          <p:cNvPr id="3" name="Content Placeholder 2"/>
          <p:cNvSpPr>
            <a:spLocks noGrp="1"/>
          </p:cNvSpPr>
          <p:nvPr>
            <p:ph idx="1"/>
          </p:nvPr>
        </p:nvSpPr>
        <p:spPr/>
        <p:txBody>
          <a:bodyPr>
            <a:normAutofit fontScale="92500" lnSpcReduction="20000"/>
          </a:bodyPr>
          <a:lstStyle/>
          <a:p>
            <a:r>
              <a:rPr lang="en-US" dirty="0"/>
              <a:t>I</a:t>
            </a:r>
            <a:r>
              <a:rPr lang="en-US" dirty="0" smtClean="0"/>
              <a:t>f the employer wants to provide the benefit to all employees, including employees who are not enrolled in the employer’s group health plan (</a:t>
            </a:r>
            <a:r>
              <a:rPr lang="en-US" i="1" dirty="0" smtClean="0"/>
              <a:t>i.e.</a:t>
            </a:r>
            <a:r>
              <a:rPr lang="en-US" dirty="0" smtClean="0"/>
              <a:t>, part-time employees), the arrangement will likely not qualify as a HIPAA excepted benefit and must independently comply with the ACA, COBRA, HIPAA and ERISA</a:t>
            </a:r>
          </a:p>
          <a:p>
            <a:r>
              <a:rPr lang="en-US" dirty="0" smtClean="0"/>
              <a:t>If the benefit is not a HIPAA excepted benefit, any employee who elects to participate in this arrangement would be barred from obtaining tax credits and premium assistance on a health insurance exchange </a:t>
            </a:r>
          </a:p>
        </p:txBody>
      </p:sp>
      <p:sp>
        <p:nvSpPr>
          <p:cNvPr id="4" name="Slide Number Placeholder 3"/>
          <p:cNvSpPr>
            <a:spLocks noGrp="1"/>
          </p:cNvSpPr>
          <p:nvPr>
            <p:ph type="sldNum" sz="quarter" idx="12"/>
          </p:nvPr>
        </p:nvSpPr>
        <p:spPr/>
        <p:txBody>
          <a:bodyPr/>
          <a:lstStyle/>
          <a:p>
            <a:fld id="{A9A2ED87-FC71-44B5-9EDE-04B9F267A4D8}" type="slidenum">
              <a:rPr lang="en-US" smtClean="0"/>
              <a:t>22</a:t>
            </a:fld>
            <a:endParaRPr lang="en-US" dirty="0"/>
          </a:p>
        </p:txBody>
      </p:sp>
    </p:spTree>
    <p:extLst>
      <p:ext uri="{BB962C8B-B14F-4D97-AF65-F5344CB8AC3E}">
        <p14:creationId xmlns:p14="http://schemas.microsoft.com/office/powerpoint/2010/main" val="2779570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On-Site Medical Clinics -Issue</a:t>
            </a:r>
            <a:endParaRPr lang="en-US" dirty="0"/>
          </a:p>
        </p:txBody>
      </p:sp>
      <p:sp>
        <p:nvSpPr>
          <p:cNvPr id="3" name="Content Placeholder 2"/>
          <p:cNvSpPr>
            <a:spLocks noGrp="1"/>
          </p:cNvSpPr>
          <p:nvPr>
            <p:ph idx="1"/>
          </p:nvPr>
        </p:nvSpPr>
        <p:spPr>
          <a:xfrm>
            <a:off x="510540" y="1295400"/>
            <a:ext cx="8229600" cy="4495799"/>
          </a:xfrm>
        </p:spPr>
        <p:txBody>
          <a:bodyPr>
            <a:normAutofit fontScale="70000" lnSpcReduction="20000"/>
          </a:bodyPr>
          <a:lstStyle/>
          <a:p>
            <a:r>
              <a:rPr lang="en-US" dirty="0" smtClean="0"/>
              <a:t>The value of benefits provided through an on-site medical clinic may generally be excluded from an employee’s income </a:t>
            </a:r>
          </a:p>
          <a:p>
            <a:r>
              <a:rPr lang="en-US" dirty="0" smtClean="0"/>
              <a:t>However, the on-site medical clinic will be subject to the Code’s nondiscrimination rules (discussed above)</a:t>
            </a:r>
          </a:p>
          <a:p>
            <a:r>
              <a:rPr lang="en-US" dirty="0" smtClean="0"/>
              <a:t>If an on-site medical clinic provides more than first-aid or other de minimis medical benefits, then the arrangement is subject to ERISA and COBRA</a:t>
            </a:r>
          </a:p>
          <a:p>
            <a:r>
              <a:rPr lang="en-US" dirty="0" smtClean="0"/>
              <a:t>On site medical clinics are a HIPAA excepted benefit and exempt from HIPAA (special enrollment and non-discrimination) and ACA (preventative care, lifetime and annual limit requirements, summary of benefits and coverage requirements, transitional reinsurance fee, PCORI fee, etc.)</a:t>
            </a:r>
          </a:p>
          <a:p>
            <a:r>
              <a:rPr lang="en-US" dirty="0" smtClean="0"/>
              <a:t>On-site medical clinics may be exempt from HIPAA privacy and security, but this is not a well-resolved rule </a:t>
            </a:r>
          </a:p>
          <a:p>
            <a:r>
              <a:rPr lang="en-US" dirty="0" smtClean="0"/>
              <a:t>On site medical clinics that provide more than de minims health care will cause a health plan to fail to be treated as a high-deductible health plan and will disqualify employees’ HSAs</a:t>
            </a:r>
          </a:p>
          <a:p>
            <a:pPr marL="0" indent="0">
              <a:buNone/>
            </a:pP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23</a:t>
            </a:fld>
            <a:endParaRPr lang="en-US" dirty="0"/>
          </a:p>
        </p:txBody>
      </p:sp>
    </p:spTree>
    <p:extLst>
      <p:ext uri="{BB962C8B-B14F-4D97-AF65-F5344CB8AC3E}">
        <p14:creationId xmlns:p14="http://schemas.microsoft.com/office/powerpoint/2010/main" val="454350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On-Site Medical Clinics </a:t>
            </a:r>
            <a:r>
              <a:rPr lang="en-US" dirty="0" smtClean="0"/>
              <a:t>-Solution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Review plan documents and confirm that all ERISA required documents have been provided to eligible employees</a:t>
            </a:r>
          </a:p>
          <a:p>
            <a:r>
              <a:rPr lang="en-US" dirty="0" smtClean="0"/>
              <a:t>Evaluate COBRA notices and confirm that COBRA notices include information about the on-site clinic</a:t>
            </a:r>
          </a:p>
          <a:p>
            <a:r>
              <a:rPr lang="en-US" dirty="0" smtClean="0"/>
              <a:t>Review HIPAA privacy notices and policies and ensure proper privacy compliance measures are observed</a:t>
            </a:r>
          </a:p>
          <a:p>
            <a:r>
              <a:rPr lang="en-US" dirty="0" smtClean="0"/>
              <a:t>Consider the impact of the clinic on employees’ HSA if the employer sponsors a high-deductible health plan </a:t>
            </a:r>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24</a:t>
            </a:fld>
            <a:endParaRPr lang="en-US" dirty="0"/>
          </a:p>
        </p:txBody>
      </p:sp>
    </p:spTree>
    <p:extLst>
      <p:ext uri="{BB962C8B-B14F-4D97-AF65-F5344CB8AC3E}">
        <p14:creationId xmlns:p14="http://schemas.microsoft.com/office/powerpoint/2010/main" val="2190311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Employee Assistance Plan - Issues</a:t>
            </a:r>
            <a:endParaRPr lang="en-US" dirty="0"/>
          </a:p>
        </p:txBody>
      </p:sp>
      <p:sp>
        <p:nvSpPr>
          <p:cNvPr id="3" name="Content Placeholder 2"/>
          <p:cNvSpPr>
            <a:spLocks noGrp="1"/>
          </p:cNvSpPr>
          <p:nvPr>
            <p:ph idx="1"/>
          </p:nvPr>
        </p:nvSpPr>
        <p:spPr>
          <a:xfrm>
            <a:off x="457200" y="1600200"/>
            <a:ext cx="8229600" cy="4419599"/>
          </a:xfrm>
        </p:spPr>
        <p:txBody>
          <a:bodyPr>
            <a:normAutofit fontScale="70000" lnSpcReduction="20000"/>
          </a:bodyPr>
          <a:lstStyle/>
          <a:p>
            <a:r>
              <a:rPr lang="en-US" dirty="0"/>
              <a:t>The value of benefits provided </a:t>
            </a:r>
            <a:r>
              <a:rPr lang="en-US" dirty="0" smtClean="0"/>
              <a:t>through an employee assistance plan (EAP) </a:t>
            </a:r>
            <a:r>
              <a:rPr lang="en-US" dirty="0"/>
              <a:t>may generally be excluded from an employee’s </a:t>
            </a:r>
            <a:r>
              <a:rPr lang="en-US" dirty="0" smtClean="0"/>
              <a:t>income</a:t>
            </a:r>
          </a:p>
          <a:p>
            <a:r>
              <a:rPr lang="en-US" dirty="0" smtClean="0"/>
              <a:t>EAPs must comply with the Code’s non-discrimination requirements (discussed above)</a:t>
            </a:r>
          </a:p>
          <a:p>
            <a:r>
              <a:rPr lang="en-US" dirty="0" smtClean="0"/>
              <a:t>EAPs that are solely a referral service are not subject to ERISA or COBRA</a:t>
            </a:r>
          </a:p>
          <a:p>
            <a:r>
              <a:rPr lang="en-US" dirty="0" smtClean="0"/>
              <a:t>EAPs that provide actual services through staff doctors and counselors are subject to ERISA and COBRA </a:t>
            </a:r>
          </a:p>
          <a:p>
            <a:r>
              <a:rPr lang="en-US" dirty="0" smtClean="0"/>
              <a:t>EAPs may be a HIPAA excepted benefit if the EAP:</a:t>
            </a:r>
          </a:p>
          <a:p>
            <a:pPr lvl="1"/>
            <a:r>
              <a:rPr lang="en-US" dirty="0" smtClean="0"/>
              <a:t>Does not  provide significant medical care </a:t>
            </a:r>
          </a:p>
          <a:p>
            <a:pPr lvl="1"/>
            <a:r>
              <a:rPr lang="en-US" dirty="0" smtClean="0"/>
              <a:t>Does not require the employee to participate in the employer’s group health plan in order to benefit under the EAP</a:t>
            </a:r>
          </a:p>
          <a:p>
            <a:pPr lvl="1"/>
            <a:r>
              <a:rPr lang="en-US" dirty="0" smtClean="0"/>
              <a:t>Is paid for by the employer (</a:t>
            </a:r>
            <a:r>
              <a:rPr lang="en-US" i="1" dirty="0" smtClean="0"/>
              <a:t>i.e.</a:t>
            </a:r>
            <a:r>
              <a:rPr lang="en-US" dirty="0" smtClean="0"/>
              <a:t>, not subsidized by the group health plan or paid for by employees)</a:t>
            </a:r>
          </a:p>
          <a:p>
            <a:endParaRPr lang="en-US" dirty="0"/>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25</a:t>
            </a:fld>
            <a:endParaRPr lang="en-US" dirty="0"/>
          </a:p>
        </p:txBody>
      </p:sp>
    </p:spTree>
    <p:extLst>
      <p:ext uri="{BB962C8B-B14F-4D97-AF65-F5344CB8AC3E}">
        <p14:creationId xmlns:p14="http://schemas.microsoft.com/office/powerpoint/2010/main" val="2278888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Employee Assistance Plan - </a:t>
            </a:r>
            <a:r>
              <a:rPr lang="en-US" sz="3200" dirty="0" smtClean="0"/>
              <a:t>Solution</a:t>
            </a:r>
            <a:endParaRPr lang="en-US" sz="3200" dirty="0"/>
          </a:p>
        </p:txBody>
      </p:sp>
      <p:sp>
        <p:nvSpPr>
          <p:cNvPr id="3" name="Content Placeholder 2"/>
          <p:cNvSpPr>
            <a:spLocks noGrp="1"/>
          </p:cNvSpPr>
          <p:nvPr>
            <p:ph idx="1"/>
          </p:nvPr>
        </p:nvSpPr>
        <p:spPr>
          <a:xfrm>
            <a:off x="457200" y="1600200"/>
            <a:ext cx="8229600" cy="4419599"/>
          </a:xfrm>
        </p:spPr>
        <p:txBody>
          <a:bodyPr>
            <a:normAutofit fontScale="85000" lnSpcReduction="20000"/>
          </a:bodyPr>
          <a:lstStyle/>
          <a:p>
            <a:r>
              <a:rPr lang="en-US" dirty="0" smtClean="0"/>
              <a:t>Review the degree of medical services provided through the EAP</a:t>
            </a:r>
          </a:p>
          <a:p>
            <a:pPr lvl="1"/>
            <a:r>
              <a:rPr lang="en-US" dirty="0" smtClean="0"/>
              <a:t>If more than first aid or de minimis medical benefits are provided, ensure that the plan complies with ERISA and COBRA requirements</a:t>
            </a:r>
          </a:p>
          <a:p>
            <a:pPr lvl="1"/>
            <a:r>
              <a:rPr lang="en-US" dirty="0" smtClean="0"/>
              <a:t>If the plan is structured to provide significant health benefits, the plan must satisfy the requirements of HIPAA and the ACA, including preventative care, no annual and lifetime limit requirements, the summary of benefits and coverage requirements, etc.</a:t>
            </a:r>
          </a:p>
          <a:p>
            <a:r>
              <a:rPr lang="en-US" dirty="0" smtClean="0"/>
              <a:t>Ensure the EAP complies with HIPAA privacy and security, which means entering into a business associate agreement with any service provider to the EAP</a:t>
            </a:r>
          </a:p>
          <a:p>
            <a:pPr lvl="1"/>
            <a:endParaRPr lang="en-US" dirty="0" smtClean="0"/>
          </a:p>
        </p:txBody>
      </p:sp>
      <p:sp>
        <p:nvSpPr>
          <p:cNvPr id="4" name="Slide Number Placeholder 3"/>
          <p:cNvSpPr>
            <a:spLocks noGrp="1"/>
          </p:cNvSpPr>
          <p:nvPr>
            <p:ph type="sldNum" sz="quarter" idx="12"/>
          </p:nvPr>
        </p:nvSpPr>
        <p:spPr/>
        <p:txBody>
          <a:bodyPr/>
          <a:lstStyle/>
          <a:p>
            <a:fld id="{A9A2ED87-FC71-44B5-9EDE-04B9F267A4D8}" type="slidenum">
              <a:rPr lang="en-US" smtClean="0"/>
              <a:t>26</a:t>
            </a:fld>
            <a:endParaRPr lang="en-US" dirty="0"/>
          </a:p>
        </p:txBody>
      </p:sp>
    </p:spTree>
    <p:extLst>
      <p:ext uri="{BB962C8B-B14F-4D97-AF65-F5344CB8AC3E}">
        <p14:creationId xmlns:p14="http://schemas.microsoft.com/office/powerpoint/2010/main" val="1258094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Significance</a:t>
            </a:r>
            <a:endParaRPr lang="en-US" dirty="0"/>
          </a:p>
        </p:txBody>
      </p:sp>
      <p:sp>
        <p:nvSpPr>
          <p:cNvPr id="3" name="Content Placeholder 2"/>
          <p:cNvSpPr>
            <a:spLocks noGrp="1"/>
          </p:cNvSpPr>
          <p:nvPr>
            <p:ph idx="1"/>
          </p:nvPr>
        </p:nvSpPr>
        <p:spPr>
          <a:xfrm>
            <a:off x="457200" y="1600200"/>
            <a:ext cx="8229600" cy="4419600"/>
          </a:xfrm>
        </p:spPr>
        <p:txBody>
          <a:bodyPr>
            <a:normAutofit fontScale="70000" lnSpcReduction="20000"/>
          </a:bodyPr>
          <a:lstStyle/>
          <a:p>
            <a:r>
              <a:rPr lang="en-US" dirty="0" smtClean="0"/>
              <a:t>Failure to comply with ERISA plan document requirements and COBRA notice requirements can result in significant penalties to employers</a:t>
            </a:r>
          </a:p>
          <a:p>
            <a:r>
              <a:rPr lang="en-US" dirty="0" smtClean="0"/>
              <a:t>Failure to comply with ERISA claims procedure requirements can result in a court reviewing a claims decision without the level of deference generally provided to employers under ERISA</a:t>
            </a:r>
          </a:p>
          <a:p>
            <a:r>
              <a:rPr lang="en-US" dirty="0" smtClean="0"/>
              <a:t>Failure to comply with the Code’s non-discrimination rules for a self-insured group health plan may cause the benefits provided under the plan to be treated as taxable to the employee</a:t>
            </a:r>
          </a:p>
          <a:p>
            <a:r>
              <a:rPr lang="en-US" dirty="0" smtClean="0"/>
              <a:t>Failure to comply with the ACA preventative care and annual/lifetime limit requirements can result in significant penalties to employers</a:t>
            </a:r>
          </a:p>
          <a:p>
            <a:r>
              <a:rPr lang="en-US" dirty="0" smtClean="0"/>
              <a:t>Employers are required to self-report violations of COBRA, </a:t>
            </a:r>
            <a:r>
              <a:rPr lang="en-US" dirty="0" err="1" smtClean="0"/>
              <a:t>HIPAA</a:t>
            </a:r>
            <a:r>
              <a:rPr lang="en-US" smtClean="0"/>
              <a:t>, </a:t>
            </a:r>
            <a:r>
              <a:rPr lang="en-US" dirty="0" smtClean="0"/>
              <a:t>and the ACA </a:t>
            </a:r>
          </a:p>
          <a:p>
            <a:r>
              <a:rPr lang="en-US" dirty="0" smtClean="0"/>
              <a:t>Failure to report these failures can result in additional penalties being imposed on the employer</a:t>
            </a: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27</a:t>
            </a:fld>
            <a:endParaRPr lang="en-US" dirty="0"/>
          </a:p>
        </p:txBody>
      </p:sp>
    </p:spTree>
    <p:extLst>
      <p:ext uri="{BB962C8B-B14F-4D97-AF65-F5344CB8AC3E}">
        <p14:creationId xmlns:p14="http://schemas.microsoft.com/office/powerpoint/2010/main" val="1538788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a:r>
              <a:rPr lang="en-US" sz="6000" dirty="0" smtClean="0"/>
              <a:t>Thank You!</a:t>
            </a:r>
            <a:endParaRPr lang="en-US" sz="6000" dirty="0"/>
          </a:p>
        </p:txBody>
      </p:sp>
      <p:sp>
        <p:nvSpPr>
          <p:cNvPr id="2" name="Subtitle 1"/>
          <p:cNvSpPr>
            <a:spLocks noGrp="1"/>
          </p:cNvSpPr>
          <p:nvPr>
            <p:ph type="subTitle" idx="1"/>
          </p:nvPr>
        </p:nvSpPr>
        <p:spPr/>
        <p:txBody>
          <a:bodyPr/>
          <a:lstStyle/>
          <a:p>
            <a:r>
              <a:rPr lang="en-US" dirty="0">
                <a:solidFill>
                  <a:srgbClr val="2B3864"/>
                </a:solidFill>
              </a:rPr>
              <a:t>Bret Busacker</a:t>
            </a:r>
          </a:p>
          <a:p>
            <a:r>
              <a:rPr lang="en-US" dirty="0">
                <a:solidFill>
                  <a:srgbClr val="2B3864"/>
                </a:solidFill>
              </a:rPr>
              <a:t>(208) 383-3922</a:t>
            </a:r>
          </a:p>
          <a:p>
            <a:r>
              <a:rPr lang="en-US" dirty="0" err="1">
                <a:solidFill>
                  <a:srgbClr val="2B3864"/>
                </a:solidFill>
              </a:rPr>
              <a:t>bfbusacker@hollandhart.com</a:t>
            </a:r>
            <a:endParaRPr lang="en-US" dirty="0">
              <a:solidFill>
                <a:srgbClr val="2B3864"/>
              </a:solidFill>
            </a:endParaRPr>
          </a:p>
          <a:p>
            <a:endParaRPr lang="en-US" dirty="0"/>
          </a:p>
        </p:txBody>
      </p:sp>
    </p:spTree>
    <p:extLst>
      <p:ext uri="{BB962C8B-B14F-4D97-AF65-F5344CB8AC3E}">
        <p14:creationId xmlns:p14="http://schemas.microsoft.com/office/powerpoint/2010/main" val="75533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Big Picture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We will discuss the various laws that regulate employee discounts and other unique employee benefits programs established by healthcare providers.</a:t>
            </a:r>
          </a:p>
          <a:p>
            <a:r>
              <a:rPr lang="en-US" b="1" dirty="0" smtClean="0"/>
              <a:t>The focus of our discussion will consider compliance with the following major laws</a:t>
            </a:r>
            <a:r>
              <a:rPr lang="en-US" b="1" dirty="0"/>
              <a:t> </a:t>
            </a:r>
            <a:r>
              <a:rPr lang="en-US" b="1" dirty="0" smtClean="0"/>
              <a:t>that regulate benefits:</a:t>
            </a:r>
          </a:p>
          <a:p>
            <a:pPr lvl="1"/>
            <a:r>
              <a:rPr lang="en-US" b="1" dirty="0" smtClean="0"/>
              <a:t>Internal Revenue Code (Code)</a:t>
            </a:r>
          </a:p>
          <a:p>
            <a:pPr lvl="1"/>
            <a:r>
              <a:rPr lang="en-US" b="1" dirty="0" smtClean="0"/>
              <a:t>Employee </a:t>
            </a:r>
            <a:r>
              <a:rPr lang="en-US" b="1" dirty="0" smtClean="0"/>
              <a:t>Retirement Income Security Act (ERISA)</a:t>
            </a:r>
          </a:p>
          <a:p>
            <a:pPr lvl="1"/>
            <a:r>
              <a:rPr lang="en-US" b="1" dirty="0" smtClean="0"/>
              <a:t>Affordable Care Act (ACA)</a:t>
            </a:r>
          </a:p>
          <a:p>
            <a:pPr lvl="1"/>
            <a:r>
              <a:rPr lang="en-US" b="1" dirty="0" smtClean="0"/>
              <a:t>Consolidated Omnibus Budget Reconciliation Act (COBRA)</a:t>
            </a:r>
          </a:p>
          <a:p>
            <a:pPr lvl="1"/>
            <a:r>
              <a:rPr lang="en-US" b="1" dirty="0" smtClean="0"/>
              <a:t>Health Insurance Portability and Accountability Act (HIPAA)</a:t>
            </a:r>
          </a:p>
          <a:p>
            <a:pPr marL="0" indent="0">
              <a:buNone/>
            </a:pPr>
            <a:endParaRPr lang="en-US" b="1" dirty="0"/>
          </a:p>
        </p:txBody>
      </p:sp>
      <p:sp>
        <p:nvSpPr>
          <p:cNvPr id="5" name="Slide Number Placeholder 4"/>
          <p:cNvSpPr>
            <a:spLocks noGrp="1"/>
          </p:cNvSpPr>
          <p:nvPr>
            <p:ph type="sldNum" sz="quarter" idx="12"/>
          </p:nvPr>
        </p:nvSpPr>
        <p:spPr/>
        <p:txBody>
          <a:bodyPr/>
          <a:lstStyle/>
          <a:p>
            <a:fld id="{A9A2ED87-FC71-44B5-9EDE-04B9F267A4D8}" type="slidenum">
              <a:rPr lang="en-US" smtClean="0"/>
              <a:t>3</a:t>
            </a:fld>
            <a:endParaRPr lang="en-US" dirty="0"/>
          </a:p>
        </p:txBody>
      </p:sp>
    </p:spTree>
    <p:extLst>
      <p:ext uri="{BB962C8B-B14F-4D97-AF65-F5344CB8AC3E}">
        <p14:creationId xmlns:p14="http://schemas.microsoft.com/office/powerpoint/2010/main" val="3670820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Taxation of Benefits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Absent </a:t>
            </a:r>
            <a:r>
              <a:rPr lang="en-US" dirty="0"/>
              <a:t>a special tax rule, the value of the benefits provided by an employer to an employee is taxable to an employee just like </a:t>
            </a:r>
            <a:r>
              <a:rPr lang="en-US" dirty="0" smtClean="0"/>
              <a:t>any other compensation</a:t>
            </a:r>
          </a:p>
          <a:p>
            <a:r>
              <a:rPr lang="en-US" dirty="0" smtClean="0"/>
              <a:t>When an employer offers a benefit of any kind to an employee, the employer must identify the specific exemption/exclusion from this general tax rule </a:t>
            </a:r>
          </a:p>
          <a:p>
            <a:r>
              <a:rPr lang="en-US" dirty="0" smtClean="0"/>
              <a:t>Unlike retirement plans, which only defer the timing of tax on compensation, the Code generally allows an employee to avoid tax entirely on the value of benefits provided so long as an exception/exclusion applies</a:t>
            </a:r>
            <a:endParaRPr lang="en-US" dirty="0"/>
          </a:p>
          <a:p>
            <a:pPr lvl="1"/>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A9A2ED87-FC71-44B5-9EDE-04B9F267A4D8}" type="slidenum">
              <a:rPr lang="en-US" smtClean="0"/>
              <a:t>4</a:t>
            </a:fld>
            <a:endParaRPr lang="en-US" dirty="0"/>
          </a:p>
        </p:txBody>
      </p:sp>
    </p:spTree>
    <p:extLst>
      <p:ext uri="{BB962C8B-B14F-4D97-AF65-F5344CB8AC3E}">
        <p14:creationId xmlns:p14="http://schemas.microsoft.com/office/powerpoint/2010/main" val="3252883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Internal Revenue Code</a:t>
            </a:r>
            <a:endParaRPr lang="en-US" dirty="0"/>
          </a:p>
        </p:txBody>
      </p:sp>
      <p:sp>
        <p:nvSpPr>
          <p:cNvPr id="3" name="Content Placeholder 2"/>
          <p:cNvSpPr>
            <a:spLocks noGrp="1"/>
          </p:cNvSpPr>
          <p:nvPr>
            <p:ph idx="1"/>
          </p:nvPr>
        </p:nvSpPr>
        <p:spPr>
          <a:xfrm>
            <a:off x="457200" y="1371600"/>
            <a:ext cx="8229600" cy="4267200"/>
          </a:xfrm>
        </p:spPr>
        <p:txBody>
          <a:bodyPr>
            <a:normAutofit fontScale="85000" lnSpcReduction="20000"/>
          </a:bodyPr>
          <a:lstStyle/>
          <a:p>
            <a:r>
              <a:rPr lang="en-US" dirty="0" smtClean="0"/>
              <a:t>If an employer provides a benefit that it intends to be exempt from taxation under an applicable Code provision, the employer must satisfy the specific requirements required by the Code to achieve the exemption.</a:t>
            </a:r>
          </a:p>
          <a:p>
            <a:r>
              <a:rPr lang="en-US" dirty="0" smtClean="0"/>
              <a:t>Examples:</a:t>
            </a:r>
          </a:p>
          <a:p>
            <a:pPr lvl="1"/>
            <a:r>
              <a:rPr lang="en-US" dirty="0" smtClean="0"/>
              <a:t>Employee discount programs have limits on the amount of the permissible discount as well broad-based eligibility rules</a:t>
            </a:r>
          </a:p>
          <a:p>
            <a:pPr lvl="1"/>
            <a:r>
              <a:rPr lang="en-US" dirty="0" smtClean="0"/>
              <a:t>Self-insured group health plans must satisfy special non-discrimination rules</a:t>
            </a:r>
          </a:p>
          <a:p>
            <a:pPr lvl="1"/>
            <a:r>
              <a:rPr lang="en-US" dirty="0" smtClean="0"/>
              <a:t>Health FSAs and cafeteria plans must comply with specific plan documentation requirements, discrimination rules and benefits limitations</a:t>
            </a: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5</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28600"/>
            <a:ext cx="6858000" cy="563562"/>
          </a:xfrm>
        </p:spPr>
        <p:txBody>
          <a:bodyPr>
            <a:noAutofit/>
          </a:bodyPr>
          <a:lstStyle/>
          <a:p>
            <a:r>
              <a:rPr lang="en-US" sz="2800" dirty="0" smtClean="0"/>
              <a:t>Employee Discount Programs Under the Code</a:t>
            </a:r>
            <a:endParaRPr lang="en-US" sz="2800" dirty="0"/>
          </a:p>
        </p:txBody>
      </p:sp>
      <p:sp>
        <p:nvSpPr>
          <p:cNvPr id="3" name="Content Placeholder 2"/>
          <p:cNvSpPr>
            <a:spLocks noGrp="1"/>
          </p:cNvSpPr>
          <p:nvPr>
            <p:ph idx="1"/>
          </p:nvPr>
        </p:nvSpPr>
        <p:spPr>
          <a:xfrm>
            <a:off x="457200" y="1447800"/>
            <a:ext cx="8229600" cy="4267200"/>
          </a:xfrm>
        </p:spPr>
        <p:txBody>
          <a:bodyPr>
            <a:normAutofit lnSpcReduction="10000"/>
          </a:bodyPr>
          <a:lstStyle/>
          <a:p>
            <a:r>
              <a:rPr lang="en-US" dirty="0" smtClean="0"/>
              <a:t>Employee </a:t>
            </a:r>
            <a:r>
              <a:rPr lang="en-US" dirty="0"/>
              <a:t>Discount </a:t>
            </a:r>
            <a:r>
              <a:rPr lang="en-US" dirty="0" smtClean="0"/>
              <a:t>Programs -</a:t>
            </a:r>
            <a:r>
              <a:rPr lang="en-US" dirty="0"/>
              <a:t>  The benefits provided under a qualified employee discount program may be excluded from the employee’s </a:t>
            </a:r>
            <a:r>
              <a:rPr lang="en-US" dirty="0" smtClean="0"/>
              <a:t>income if:</a:t>
            </a:r>
          </a:p>
          <a:p>
            <a:pPr lvl="1"/>
            <a:r>
              <a:rPr lang="en-US" dirty="0" smtClean="0"/>
              <a:t>Discount does </a:t>
            </a:r>
            <a:r>
              <a:rPr lang="en-US" dirty="0"/>
              <a:t>not exceed 20% </a:t>
            </a:r>
            <a:r>
              <a:rPr lang="en-US" dirty="0" smtClean="0"/>
              <a:t>of the fee regularly charged for services to customers </a:t>
            </a:r>
          </a:p>
          <a:p>
            <a:pPr lvl="1"/>
            <a:r>
              <a:rPr lang="en-US" dirty="0" smtClean="0"/>
              <a:t>Discount does not exceed the profit margin on goods</a:t>
            </a:r>
          </a:p>
          <a:p>
            <a:pPr lvl="1"/>
            <a:r>
              <a:rPr lang="en-US" dirty="0" smtClean="0"/>
              <a:t>Discount is available to all employees </a:t>
            </a:r>
            <a:r>
              <a:rPr lang="en-US" dirty="0"/>
              <a:t>     </a:t>
            </a:r>
            <a:endParaRPr lang="en-US" dirty="0" smtClean="0"/>
          </a:p>
          <a:p>
            <a:pPr marL="0" indent="0">
              <a:buNone/>
            </a:pPr>
            <a:r>
              <a:rPr lang="en-US" dirty="0"/>
              <a:t>  </a:t>
            </a:r>
          </a:p>
          <a:p>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6</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Group Health Plans Under the Code</a:t>
            </a:r>
            <a:endParaRPr lang="en-US" sz="3200" dirty="0"/>
          </a:p>
        </p:txBody>
      </p:sp>
      <p:sp>
        <p:nvSpPr>
          <p:cNvPr id="3" name="Content Placeholder 2"/>
          <p:cNvSpPr>
            <a:spLocks noGrp="1"/>
          </p:cNvSpPr>
          <p:nvPr>
            <p:ph idx="1"/>
          </p:nvPr>
        </p:nvSpPr>
        <p:spPr>
          <a:xfrm>
            <a:off x="457200" y="1295400"/>
            <a:ext cx="8229600" cy="4495799"/>
          </a:xfrm>
        </p:spPr>
        <p:txBody>
          <a:bodyPr>
            <a:normAutofit fontScale="77500" lnSpcReduction="20000"/>
          </a:bodyPr>
          <a:lstStyle/>
          <a:p>
            <a:r>
              <a:rPr lang="en-US" dirty="0"/>
              <a:t>Accident and Health Plans - Amounts reimbursed by an employer for medical expenses </a:t>
            </a:r>
            <a:r>
              <a:rPr lang="en-US" dirty="0" smtClean="0"/>
              <a:t>incurred </a:t>
            </a:r>
            <a:r>
              <a:rPr lang="en-US" dirty="0"/>
              <a:t>by an employee, spouse and his/her dependents may be excluded from </a:t>
            </a:r>
            <a:r>
              <a:rPr lang="en-US" dirty="0" smtClean="0"/>
              <a:t>the income </a:t>
            </a:r>
            <a:r>
              <a:rPr lang="en-US" dirty="0"/>
              <a:t>of the employee </a:t>
            </a:r>
            <a:r>
              <a:rPr lang="en-US" dirty="0" smtClean="0"/>
              <a:t>if:</a:t>
            </a:r>
          </a:p>
          <a:p>
            <a:pPr lvl="1"/>
            <a:r>
              <a:rPr lang="en-US" dirty="0" smtClean="0"/>
              <a:t>At least 70% of the employer’s employees benefit under the group health plan, or if not, at least 70% of the employer’s employees are covered by the group health plan and at least 80% of those employees actually benefit under the group health plan</a:t>
            </a:r>
          </a:p>
          <a:p>
            <a:r>
              <a:rPr lang="en-US" dirty="0" smtClean="0"/>
              <a:t>These nondiscrimination requirements currently only apply to self-insured plans, but most employer-provided medical discount </a:t>
            </a:r>
            <a:r>
              <a:rPr lang="en-US" dirty="0" smtClean="0"/>
              <a:t>programs </a:t>
            </a:r>
            <a:r>
              <a:rPr lang="en-US" dirty="0" smtClean="0"/>
              <a:t>will be considered self-insured</a:t>
            </a:r>
          </a:p>
          <a:p>
            <a:r>
              <a:rPr lang="en-US" dirty="0" smtClean="0"/>
              <a:t>The ACA extended the group health plan non-discrimination rules to insured health plans,</a:t>
            </a:r>
            <a:r>
              <a:rPr lang="en-US" dirty="0"/>
              <a:t> </a:t>
            </a:r>
            <a:r>
              <a:rPr lang="en-US" dirty="0" smtClean="0"/>
              <a:t>but regulators have yet </a:t>
            </a:r>
            <a:r>
              <a:rPr lang="en-US" dirty="0" smtClean="0"/>
              <a:t>to publish </a:t>
            </a:r>
            <a:r>
              <a:rPr lang="en-US" dirty="0" smtClean="0"/>
              <a:t>guidance on how they apply</a:t>
            </a:r>
            <a:endParaRPr lang="en-US" dirty="0"/>
          </a:p>
        </p:txBody>
      </p:sp>
      <p:sp>
        <p:nvSpPr>
          <p:cNvPr id="4" name="Slide Number Placeholder 3"/>
          <p:cNvSpPr>
            <a:spLocks noGrp="1"/>
          </p:cNvSpPr>
          <p:nvPr>
            <p:ph type="sldNum" sz="quarter" idx="12"/>
          </p:nvPr>
        </p:nvSpPr>
        <p:spPr/>
        <p:txBody>
          <a:bodyPr/>
          <a:lstStyle/>
          <a:p>
            <a:fld id="{A9A2ED87-FC71-44B5-9EDE-04B9F267A4D8}" type="slidenum">
              <a:rPr lang="en-US" smtClean="0"/>
              <a:t>7</a:t>
            </a:fld>
            <a:endParaRPr lang="en-US" dirty="0"/>
          </a:p>
        </p:txBody>
      </p:sp>
    </p:spTree>
    <p:extLst>
      <p:ext uri="{BB962C8B-B14F-4D97-AF65-F5344CB8AC3E}">
        <p14:creationId xmlns:p14="http://schemas.microsoft.com/office/powerpoint/2010/main" val="21817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Benefits Laws -  Application to Different Employers</a:t>
            </a:r>
            <a:endParaRPr lang="en-US" sz="2800" dirty="0"/>
          </a:p>
        </p:txBody>
      </p:sp>
      <p:sp>
        <p:nvSpPr>
          <p:cNvPr id="3" name="Content Placeholder 2"/>
          <p:cNvSpPr>
            <a:spLocks noGrp="1"/>
          </p:cNvSpPr>
          <p:nvPr>
            <p:ph idx="1"/>
          </p:nvPr>
        </p:nvSpPr>
        <p:spPr>
          <a:xfrm>
            <a:off x="457200" y="1600200"/>
            <a:ext cx="8229600" cy="4495800"/>
          </a:xfrm>
        </p:spPr>
        <p:txBody>
          <a:bodyPr>
            <a:normAutofit fontScale="92500" lnSpcReduction="20000"/>
          </a:bodyPr>
          <a:lstStyle/>
          <a:p>
            <a:r>
              <a:rPr lang="en-US" dirty="0" smtClean="0"/>
              <a:t>Benefits laws (other than the Code) apply differently to different employers:</a:t>
            </a:r>
          </a:p>
          <a:p>
            <a:pPr lvl="1"/>
            <a:r>
              <a:rPr lang="en-US" dirty="0" smtClean="0"/>
              <a:t>ERISA applies to private sector, but not governmental plans and non-electing </a:t>
            </a:r>
            <a:r>
              <a:rPr lang="en-US" dirty="0"/>
              <a:t>church </a:t>
            </a:r>
            <a:r>
              <a:rPr lang="en-US" dirty="0" smtClean="0"/>
              <a:t>plans</a:t>
            </a:r>
          </a:p>
          <a:p>
            <a:pPr lvl="1"/>
            <a:r>
              <a:rPr lang="en-US" dirty="0" smtClean="0"/>
              <a:t>COBRA applies to private sector and governmental employers, but not church plans</a:t>
            </a:r>
          </a:p>
          <a:p>
            <a:pPr lvl="1"/>
            <a:r>
              <a:rPr lang="en-US" dirty="0" smtClean="0"/>
              <a:t>COBRA does not apply to any employer with fewer than 20 employees and Idaho does not have a mini-COBRA statute</a:t>
            </a:r>
          </a:p>
          <a:p>
            <a:pPr lvl="1"/>
            <a:r>
              <a:rPr lang="en-US" dirty="0" smtClean="0"/>
              <a:t>HIPAA generally applies to private sector, governmental, and church </a:t>
            </a:r>
            <a:r>
              <a:rPr lang="en-US" dirty="0" smtClean="0"/>
              <a:t>plans </a:t>
            </a:r>
            <a:endParaRPr lang="en-US" dirty="0" smtClean="0"/>
          </a:p>
          <a:p>
            <a:pPr lvl="1"/>
            <a:r>
              <a:rPr lang="en-US" dirty="0" smtClean="0"/>
              <a:t>ACA applies to all employers </a:t>
            </a:r>
          </a:p>
          <a:p>
            <a:pPr lvl="1"/>
            <a:endParaRPr lang="en-US" dirty="0" smtClean="0"/>
          </a:p>
        </p:txBody>
      </p:sp>
      <p:sp>
        <p:nvSpPr>
          <p:cNvPr id="4" name="Slide Number Placeholder 3"/>
          <p:cNvSpPr>
            <a:spLocks noGrp="1"/>
          </p:cNvSpPr>
          <p:nvPr>
            <p:ph type="sldNum" sz="quarter" idx="12"/>
          </p:nvPr>
        </p:nvSpPr>
        <p:spPr/>
        <p:txBody>
          <a:bodyPr/>
          <a:lstStyle/>
          <a:p>
            <a:fld id="{A9A2ED87-FC71-44B5-9EDE-04B9F267A4D8}" type="slidenum">
              <a:rPr lang="en-US" smtClean="0"/>
              <a:t>8</a:t>
            </a:fld>
            <a:endParaRPr lang="en-US" dirty="0"/>
          </a:p>
        </p:txBody>
      </p:sp>
    </p:spTree>
    <p:extLst>
      <p:ext uri="{BB962C8B-B14F-4D97-AF65-F5344CB8AC3E}">
        <p14:creationId xmlns:p14="http://schemas.microsoft.com/office/powerpoint/2010/main" val="919161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Group Health Plans are Broadly Defined</a:t>
            </a:r>
            <a:endParaRPr lang="en-US" sz="3200" dirty="0"/>
          </a:p>
        </p:txBody>
      </p:sp>
      <p:sp>
        <p:nvSpPr>
          <p:cNvPr id="3" name="Content Placeholder 2"/>
          <p:cNvSpPr>
            <a:spLocks noGrp="1"/>
          </p:cNvSpPr>
          <p:nvPr>
            <p:ph idx="1"/>
          </p:nvPr>
        </p:nvSpPr>
        <p:spPr/>
        <p:txBody>
          <a:bodyPr>
            <a:normAutofit fontScale="77500" lnSpcReduction="20000"/>
          </a:bodyPr>
          <a:lstStyle/>
          <a:p>
            <a:r>
              <a:rPr lang="en-US" dirty="0" smtClean="0"/>
              <a:t>Regardless of the tax treatment of an employer-provided medical benefit, the employer must separately determine whether such benefit is a group health plan under applicable benefits laws </a:t>
            </a:r>
          </a:p>
          <a:p>
            <a:pPr lvl="1"/>
            <a:r>
              <a:rPr lang="en-US" dirty="0"/>
              <a:t>COBRA </a:t>
            </a:r>
            <a:r>
              <a:rPr lang="en-US" dirty="0" smtClean="0"/>
              <a:t>generally defines </a:t>
            </a:r>
            <a:r>
              <a:rPr lang="en-US" dirty="0"/>
              <a:t>a group health plan </a:t>
            </a:r>
            <a:r>
              <a:rPr lang="en-US" dirty="0" smtClean="0"/>
              <a:t>very broadly to include </a:t>
            </a:r>
            <a:r>
              <a:rPr lang="en-US" dirty="0"/>
              <a:t>any plan that provides medical benefits to </a:t>
            </a:r>
            <a:r>
              <a:rPr lang="en-US" dirty="0" smtClean="0"/>
              <a:t>employees</a:t>
            </a:r>
            <a:endParaRPr lang="en-US" dirty="0"/>
          </a:p>
          <a:p>
            <a:pPr lvl="1"/>
            <a:r>
              <a:rPr lang="en-US" dirty="0" smtClean="0"/>
              <a:t>ERISA generally defines a group health plan as a plan that </a:t>
            </a:r>
            <a:r>
              <a:rPr lang="en-US" dirty="0"/>
              <a:t>provides medical </a:t>
            </a:r>
            <a:r>
              <a:rPr lang="en-US" dirty="0" smtClean="0"/>
              <a:t>care to </a:t>
            </a:r>
            <a:r>
              <a:rPr lang="en-US" dirty="0"/>
              <a:t>employees or their </a:t>
            </a:r>
            <a:r>
              <a:rPr lang="en-US" dirty="0" smtClean="0"/>
              <a:t>dependents that is a “welfare benefit plan” within the meaning of ERISA (we will discuss more below)</a:t>
            </a:r>
          </a:p>
          <a:p>
            <a:pPr lvl="1"/>
            <a:r>
              <a:rPr lang="en-US" dirty="0" smtClean="0"/>
              <a:t>HIPAA generally defines a group health plan as any plan that provides medical benefits to employees or their dependents that is </a:t>
            </a:r>
            <a:r>
              <a:rPr lang="en-US" u="sng" dirty="0" smtClean="0"/>
              <a:t>not </a:t>
            </a:r>
            <a:r>
              <a:rPr lang="en-US" dirty="0" smtClean="0"/>
              <a:t>a HIPAA </a:t>
            </a:r>
            <a:r>
              <a:rPr lang="en-US" dirty="0"/>
              <a:t>excepted benefit (we will discuss more below</a:t>
            </a:r>
            <a:r>
              <a:rPr lang="en-US" dirty="0" smtClean="0"/>
              <a:t>)</a:t>
            </a:r>
          </a:p>
          <a:p>
            <a:pPr lvl="1"/>
            <a:r>
              <a:rPr lang="en-US" dirty="0" smtClean="0"/>
              <a:t>ACA generally defines a group health plan to track with the ERISA group health plan definition, but has a similar carve-out for HIPAA excepted benefits</a:t>
            </a:r>
          </a:p>
        </p:txBody>
      </p:sp>
      <p:sp>
        <p:nvSpPr>
          <p:cNvPr id="4" name="Slide Number Placeholder 3"/>
          <p:cNvSpPr>
            <a:spLocks noGrp="1"/>
          </p:cNvSpPr>
          <p:nvPr>
            <p:ph type="sldNum" sz="quarter" idx="12"/>
          </p:nvPr>
        </p:nvSpPr>
        <p:spPr/>
        <p:txBody>
          <a:bodyPr/>
          <a:lstStyle/>
          <a:p>
            <a:fld id="{A9A2ED87-FC71-44B5-9EDE-04B9F267A4D8}" type="slidenum">
              <a:rPr lang="en-US" smtClean="0"/>
              <a:t>9</a:t>
            </a:fld>
            <a:endParaRPr lang="en-US" dirty="0"/>
          </a:p>
        </p:txBody>
      </p:sp>
    </p:spTree>
    <p:extLst>
      <p:ext uri="{BB962C8B-B14F-4D97-AF65-F5344CB8AC3E}">
        <p14:creationId xmlns:p14="http://schemas.microsoft.com/office/powerpoint/2010/main" val="919161116"/>
      </p:ext>
    </p:extLst>
  </p:cSld>
  <p:clrMapOvr>
    <a:masterClrMapping/>
  </p:clrMapOvr>
</p:sld>
</file>

<file path=ppt/theme/theme1.xml><?xml version="1.0" encoding="utf-8"?>
<a:theme xmlns:a="http://schemas.openxmlformats.org/drawingml/2006/main" name="Stripped Mount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ight Bottom with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ight Bottom - No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White Gene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Grey Gene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Blue Gener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19077</TotalTime>
  <Words>2586</Words>
  <Application>Microsoft Office PowerPoint</Application>
  <PresentationFormat>On-screen Show (4:3)</PresentationFormat>
  <Paragraphs>179</Paragraphs>
  <Slides>28</Slides>
  <Notes>1</Notes>
  <HiddenSlides>0</HiddenSlides>
  <MMClips>0</MMClips>
  <ScaleCrop>false</ScaleCrop>
  <HeadingPairs>
    <vt:vector size="4" baseType="variant">
      <vt:variant>
        <vt:lpstr>Theme</vt:lpstr>
      </vt:variant>
      <vt:variant>
        <vt:i4>6</vt:i4>
      </vt:variant>
      <vt:variant>
        <vt:lpstr>Slide Titles</vt:lpstr>
      </vt:variant>
      <vt:variant>
        <vt:i4>28</vt:i4>
      </vt:variant>
    </vt:vector>
  </HeadingPairs>
  <TitlesOfParts>
    <vt:vector size="34" baseType="lpstr">
      <vt:lpstr>Stripped Mountain</vt:lpstr>
      <vt:lpstr>Light Bottom with logo</vt:lpstr>
      <vt:lpstr>Light Bottom - No Logo</vt:lpstr>
      <vt:lpstr>White General</vt:lpstr>
      <vt:lpstr>Grey General</vt:lpstr>
      <vt:lpstr>Blue General</vt:lpstr>
      <vt:lpstr>Employee Discounts and Other Unique Employee Benefits Issues for Healthcare Providers</vt:lpstr>
      <vt:lpstr>Important information</vt:lpstr>
      <vt:lpstr>Big Picture</vt:lpstr>
      <vt:lpstr>General Taxation of Benefits</vt:lpstr>
      <vt:lpstr>Internal Revenue Code</vt:lpstr>
      <vt:lpstr>Employee Discount Programs Under the Code</vt:lpstr>
      <vt:lpstr>Group Health Plans Under the Code</vt:lpstr>
      <vt:lpstr>Benefits Laws -  Application to Different Employers</vt:lpstr>
      <vt:lpstr>Group Health Plans are Broadly Defined</vt:lpstr>
      <vt:lpstr>Common ERISA Exemptions</vt:lpstr>
      <vt:lpstr>HIPAA EXCEPTED BENEFITS</vt:lpstr>
      <vt:lpstr>Summary Considerations</vt:lpstr>
      <vt:lpstr>Summary Considerations</vt:lpstr>
      <vt:lpstr>Key Take Away</vt:lpstr>
      <vt:lpstr>Commonly Misunderstood Arrangements</vt:lpstr>
      <vt:lpstr>Discount Cards - Issue</vt:lpstr>
      <vt:lpstr>Discount Card - Solution</vt:lpstr>
      <vt:lpstr>Free or Discounted Medical Services - Issues</vt:lpstr>
      <vt:lpstr>Free or Discounted Medical Services - Solution</vt:lpstr>
      <vt:lpstr>Free or Discounted Medical Services - Solution</vt:lpstr>
      <vt:lpstr>Free or Discounted Medical Services - Solution</vt:lpstr>
      <vt:lpstr>Free or Discounted Medical Services - Solution</vt:lpstr>
      <vt:lpstr>On-Site Medical Clinics -Issue</vt:lpstr>
      <vt:lpstr>On-Site Medical Clinics -Solution</vt:lpstr>
      <vt:lpstr>Employee Assistance Plan - Issues</vt:lpstr>
      <vt:lpstr>Employee Assistance Plan - Solution</vt:lpstr>
      <vt:lpstr>Significance</vt:lpstr>
      <vt:lpstr>Thank You!</vt:lpstr>
    </vt:vector>
  </TitlesOfParts>
  <Company>Holland &amp; Hart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C. Moore</dc:creator>
  <cp:lastModifiedBy>Bret Busacker</cp:lastModifiedBy>
  <cp:revision>214</cp:revision>
  <cp:lastPrinted>2015-05-12T16:16:29Z</cp:lastPrinted>
  <dcterms:created xsi:type="dcterms:W3CDTF">2014-05-02T16:22:16Z</dcterms:created>
  <dcterms:modified xsi:type="dcterms:W3CDTF">2015-05-15T15:51:09Z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0x01010074AFB1608CF07A42BD15190CC281B617</vt:lpwstr>
  </property>
  <property fmtid="{D5CDD505-2E9C-101B-9397-08002B2CF9AE}" pid="3" name="_dlc_DocIdItemGuid">
    <vt:lpwstr>d8820c15-8cf4-48e2-a70b-d2e515536d96</vt:lpwstr>
  </property>
</Properties>
</file>