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4" r:id="rId2"/>
  </p:sldMasterIdLst>
  <p:notesMasterIdLst>
    <p:notesMasterId r:id="rId73"/>
  </p:notesMasterIdLst>
  <p:handoutMasterIdLst>
    <p:handoutMasterId r:id="rId74"/>
  </p:handoutMasterIdLst>
  <p:sldIdLst>
    <p:sldId id="258" r:id="rId3"/>
    <p:sldId id="438" r:id="rId4"/>
    <p:sldId id="419" r:id="rId5"/>
    <p:sldId id="324" r:id="rId6"/>
    <p:sldId id="325" r:id="rId7"/>
    <p:sldId id="363" r:id="rId8"/>
    <p:sldId id="439" r:id="rId9"/>
    <p:sldId id="336" r:id="rId10"/>
    <p:sldId id="326" r:id="rId11"/>
    <p:sldId id="433" r:id="rId12"/>
    <p:sldId id="434" r:id="rId13"/>
    <p:sldId id="435" r:id="rId14"/>
    <p:sldId id="436" r:id="rId15"/>
    <p:sldId id="437" r:id="rId16"/>
    <p:sldId id="328" r:id="rId17"/>
    <p:sldId id="337" r:id="rId18"/>
    <p:sldId id="364" r:id="rId19"/>
    <p:sldId id="327" r:id="rId20"/>
    <p:sldId id="420" r:id="rId21"/>
    <p:sldId id="403" r:id="rId22"/>
    <p:sldId id="291" r:id="rId23"/>
    <p:sldId id="293" r:id="rId24"/>
    <p:sldId id="295" r:id="rId25"/>
    <p:sldId id="440" r:id="rId26"/>
    <p:sldId id="294" r:id="rId27"/>
    <p:sldId id="296" r:id="rId28"/>
    <p:sldId id="300" r:id="rId29"/>
    <p:sldId id="377" r:id="rId30"/>
    <p:sldId id="378" r:id="rId31"/>
    <p:sldId id="379" r:id="rId32"/>
    <p:sldId id="380" r:id="rId33"/>
    <p:sldId id="381" r:id="rId34"/>
    <p:sldId id="382" r:id="rId35"/>
    <p:sldId id="383" r:id="rId36"/>
    <p:sldId id="301" r:id="rId37"/>
    <p:sldId id="401" r:id="rId38"/>
    <p:sldId id="331" r:id="rId39"/>
    <p:sldId id="303" r:id="rId40"/>
    <p:sldId id="304" r:id="rId41"/>
    <p:sldId id="305" r:id="rId42"/>
    <p:sldId id="332" r:id="rId43"/>
    <p:sldId id="405" r:id="rId44"/>
    <p:sldId id="406" r:id="rId45"/>
    <p:sldId id="407" r:id="rId46"/>
    <p:sldId id="297" r:id="rId47"/>
    <p:sldId id="421" r:id="rId48"/>
    <p:sldId id="408" r:id="rId49"/>
    <p:sldId id="422" r:id="rId50"/>
    <p:sldId id="423" r:id="rId51"/>
    <p:sldId id="424" r:id="rId52"/>
    <p:sldId id="425" r:id="rId53"/>
    <p:sldId id="426" r:id="rId54"/>
    <p:sldId id="427" r:id="rId55"/>
    <p:sldId id="428" r:id="rId56"/>
    <p:sldId id="410" r:id="rId57"/>
    <p:sldId id="411" r:id="rId58"/>
    <p:sldId id="412" r:id="rId59"/>
    <p:sldId id="413" r:id="rId60"/>
    <p:sldId id="415" r:id="rId61"/>
    <p:sldId id="334" r:id="rId62"/>
    <p:sldId id="345" r:id="rId63"/>
    <p:sldId id="441" r:id="rId64"/>
    <p:sldId id="395" r:id="rId65"/>
    <p:sldId id="418" r:id="rId66"/>
    <p:sldId id="398" r:id="rId67"/>
    <p:sldId id="399" r:id="rId68"/>
    <p:sldId id="400" r:id="rId69"/>
    <p:sldId id="432" r:id="rId70"/>
    <p:sldId id="442" r:id="rId71"/>
    <p:sldId id="276" r:id="rId72"/>
  </p:sldIdLst>
  <p:sldSz cx="9144000" cy="6858000" type="screen4x3"/>
  <p:notesSz cx="7026275" cy="93122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88" autoAdjust="0"/>
  </p:normalViewPr>
  <p:slideViewPr>
    <p:cSldViewPr>
      <p:cViewPr>
        <p:scale>
          <a:sx n="75" d="100"/>
          <a:sy n="75" d="100"/>
        </p:scale>
        <p:origin x="-1014" y="-6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3234" y="-108"/>
      </p:cViewPr>
      <p:guideLst>
        <p:guide orient="horz" pos="2933"/>
        <p:guide pos="221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3045026" cy="464998"/>
          </a:xfrm>
          <a:prstGeom prst="rect">
            <a:avLst/>
          </a:prstGeom>
        </p:spPr>
        <p:txBody>
          <a:bodyPr vert="horz" lIns="87654" tIns="43827" rIns="87654" bIns="43827" rtlCol="0"/>
          <a:lstStyle>
            <a:lvl1pPr algn="l">
              <a:defRPr sz="1200"/>
            </a:lvl1pPr>
          </a:lstStyle>
          <a:p>
            <a:endParaRPr lang="en-US"/>
          </a:p>
        </p:txBody>
      </p:sp>
      <p:sp>
        <p:nvSpPr>
          <p:cNvPr id="3" name="Date Placeholder 2"/>
          <p:cNvSpPr>
            <a:spLocks noGrp="1"/>
          </p:cNvSpPr>
          <p:nvPr>
            <p:ph type="dt" sz="quarter" idx="1"/>
          </p:nvPr>
        </p:nvSpPr>
        <p:spPr>
          <a:xfrm>
            <a:off x="3979727" y="4"/>
            <a:ext cx="3045026" cy="464998"/>
          </a:xfrm>
          <a:prstGeom prst="rect">
            <a:avLst/>
          </a:prstGeom>
        </p:spPr>
        <p:txBody>
          <a:bodyPr vert="horz" lIns="87654" tIns="43827" rIns="87654" bIns="43827" rtlCol="0"/>
          <a:lstStyle>
            <a:lvl1pPr algn="r">
              <a:defRPr sz="1200"/>
            </a:lvl1pPr>
          </a:lstStyle>
          <a:p>
            <a:fld id="{BE8E05E5-9C1A-4FB7-8E61-42A0B1640B12}" type="datetimeFigureOut">
              <a:rPr lang="en-US" smtClean="0"/>
              <a:pPr/>
              <a:t>5/13/2015</a:t>
            </a:fld>
            <a:endParaRPr lang="en-US"/>
          </a:p>
        </p:txBody>
      </p:sp>
      <p:sp>
        <p:nvSpPr>
          <p:cNvPr id="4" name="Footer Placeholder 3"/>
          <p:cNvSpPr>
            <a:spLocks noGrp="1"/>
          </p:cNvSpPr>
          <p:nvPr>
            <p:ph type="ftr" sz="quarter" idx="2"/>
          </p:nvPr>
        </p:nvSpPr>
        <p:spPr>
          <a:xfrm>
            <a:off x="1" y="8845742"/>
            <a:ext cx="3045026" cy="464998"/>
          </a:xfrm>
          <a:prstGeom prst="rect">
            <a:avLst/>
          </a:prstGeom>
        </p:spPr>
        <p:txBody>
          <a:bodyPr vert="horz" lIns="87654" tIns="43827" rIns="87654" bIns="43827" rtlCol="0" anchor="b"/>
          <a:lstStyle>
            <a:lvl1pPr algn="l">
              <a:defRPr sz="1200"/>
            </a:lvl1pPr>
          </a:lstStyle>
          <a:p>
            <a:endParaRPr lang="en-US"/>
          </a:p>
        </p:txBody>
      </p:sp>
      <p:sp>
        <p:nvSpPr>
          <p:cNvPr id="5" name="Slide Number Placeholder 4"/>
          <p:cNvSpPr>
            <a:spLocks noGrp="1"/>
          </p:cNvSpPr>
          <p:nvPr>
            <p:ph type="sldNum" sz="quarter" idx="3"/>
          </p:nvPr>
        </p:nvSpPr>
        <p:spPr>
          <a:xfrm>
            <a:off x="3979727" y="8845742"/>
            <a:ext cx="3045026" cy="464998"/>
          </a:xfrm>
          <a:prstGeom prst="rect">
            <a:avLst/>
          </a:prstGeom>
        </p:spPr>
        <p:txBody>
          <a:bodyPr vert="horz" lIns="87654" tIns="43827" rIns="87654" bIns="43827" rtlCol="0" anchor="b"/>
          <a:lstStyle>
            <a:lvl1pPr algn="r">
              <a:defRPr sz="1200"/>
            </a:lvl1pPr>
          </a:lstStyle>
          <a:p>
            <a:fld id="{C2A944E4-644D-447F-97A0-8B072CB69979}" type="slidenum">
              <a:rPr lang="en-US" smtClean="0"/>
              <a:pPr/>
              <a:t>‹#›</a:t>
            </a:fld>
            <a:endParaRPr lang="en-US"/>
          </a:p>
        </p:txBody>
      </p:sp>
    </p:spTree>
    <p:extLst>
      <p:ext uri="{BB962C8B-B14F-4D97-AF65-F5344CB8AC3E}">
        <p14:creationId xmlns:p14="http://schemas.microsoft.com/office/powerpoint/2010/main" val="1690885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2" y="0"/>
            <a:ext cx="3044719" cy="465614"/>
          </a:xfrm>
          <a:prstGeom prst="rect">
            <a:avLst/>
          </a:prstGeom>
          <a:noFill/>
          <a:ln w="9525">
            <a:noFill/>
            <a:miter lim="800000"/>
            <a:headEnd/>
            <a:tailEnd/>
          </a:ln>
          <a:effectLst/>
        </p:spPr>
        <p:txBody>
          <a:bodyPr vert="horz" wrap="square" lIns="93526" tIns="46763" rIns="93526" bIns="46763" numCol="1" anchor="t" anchorCtr="0" compatLnSpc="1">
            <a:prstTxWarp prst="textNoShape">
              <a:avLst/>
            </a:prstTxWarp>
          </a:bodyPr>
          <a:lstStyle>
            <a:lvl1pPr>
              <a:defRPr sz="1300"/>
            </a:lvl1pPr>
          </a:lstStyle>
          <a:p>
            <a:pPr>
              <a:defRPr/>
            </a:pPr>
            <a:endParaRPr lang="en-US"/>
          </a:p>
        </p:txBody>
      </p:sp>
      <p:sp>
        <p:nvSpPr>
          <p:cNvPr id="55299" name="Rectangle 3"/>
          <p:cNvSpPr>
            <a:spLocks noGrp="1" noChangeArrowheads="1"/>
          </p:cNvSpPr>
          <p:nvPr>
            <p:ph type="dt" idx="1"/>
          </p:nvPr>
        </p:nvSpPr>
        <p:spPr bwMode="auto">
          <a:xfrm>
            <a:off x="3979932" y="0"/>
            <a:ext cx="3044719" cy="465614"/>
          </a:xfrm>
          <a:prstGeom prst="rect">
            <a:avLst/>
          </a:prstGeom>
          <a:noFill/>
          <a:ln w="9525">
            <a:noFill/>
            <a:miter lim="800000"/>
            <a:headEnd/>
            <a:tailEnd/>
          </a:ln>
          <a:effectLst/>
        </p:spPr>
        <p:txBody>
          <a:bodyPr vert="horz" wrap="square" lIns="93526" tIns="46763" rIns="93526" bIns="46763" numCol="1" anchor="t" anchorCtr="0" compatLnSpc="1">
            <a:prstTxWarp prst="textNoShape">
              <a:avLst/>
            </a:prstTxWarp>
          </a:bodyPr>
          <a:lstStyle>
            <a:lvl1pPr algn="r">
              <a:defRPr sz="1300"/>
            </a:lvl1pPr>
          </a:lstStyle>
          <a:p>
            <a:pPr>
              <a:defRPr/>
            </a:pPr>
            <a:endParaRPr lang="en-US"/>
          </a:p>
        </p:txBody>
      </p:sp>
      <p:sp>
        <p:nvSpPr>
          <p:cNvPr id="7172" name="Rectangle 4"/>
          <p:cNvSpPr>
            <a:spLocks noGrp="1" noRot="1" noChangeAspect="1" noChangeArrowheads="1" noTextEdit="1"/>
          </p:cNvSpPr>
          <p:nvPr>
            <p:ph type="sldImg" idx="2"/>
          </p:nvPr>
        </p:nvSpPr>
        <p:spPr bwMode="auto">
          <a:xfrm>
            <a:off x="1185863" y="696913"/>
            <a:ext cx="4656137" cy="3494087"/>
          </a:xfrm>
          <a:prstGeom prst="rect">
            <a:avLst/>
          </a:prstGeom>
          <a:noFill/>
          <a:ln w="9525">
            <a:solidFill>
              <a:srgbClr val="000000"/>
            </a:solidFill>
            <a:miter lim="800000"/>
            <a:headEnd/>
            <a:tailEnd/>
          </a:ln>
        </p:spPr>
      </p:sp>
      <p:sp>
        <p:nvSpPr>
          <p:cNvPr id="55301" name="Rectangle 5"/>
          <p:cNvSpPr>
            <a:spLocks noGrp="1" noChangeArrowheads="1"/>
          </p:cNvSpPr>
          <p:nvPr>
            <p:ph type="body" sz="quarter" idx="3"/>
          </p:nvPr>
        </p:nvSpPr>
        <p:spPr bwMode="auto">
          <a:xfrm>
            <a:off x="702628" y="4423331"/>
            <a:ext cx="5621020" cy="4190524"/>
          </a:xfrm>
          <a:prstGeom prst="rect">
            <a:avLst/>
          </a:prstGeom>
          <a:noFill/>
          <a:ln w="9525">
            <a:noFill/>
            <a:miter lim="800000"/>
            <a:headEnd/>
            <a:tailEnd/>
          </a:ln>
          <a:effectLst/>
        </p:spPr>
        <p:txBody>
          <a:bodyPr vert="horz" wrap="square" lIns="93526" tIns="46763" rIns="93526" bIns="4676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5302" name="Rectangle 6"/>
          <p:cNvSpPr>
            <a:spLocks noGrp="1" noChangeArrowheads="1"/>
          </p:cNvSpPr>
          <p:nvPr>
            <p:ph type="ftr" sz="quarter" idx="4"/>
          </p:nvPr>
        </p:nvSpPr>
        <p:spPr bwMode="auto">
          <a:xfrm>
            <a:off x="2" y="8845046"/>
            <a:ext cx="3044719" cy="465614"/>
          </a:xfrm>
          <a:prstGeom prst="rect">
            <a:avLst/>
          </a:prstGeom>
          <a:noFill/>
          <a:ln w="9525">
            <a:noFill/>
            <a:miter lim="800000"/>
            <a:headEnd/>
            <a:tailEnd/>
          </a:ln>
          <a:effectLst/>
        </p:spPr>
        <p:txBody>
          <a:bodyPr vert="horz" wrap="square" lIns="93526" tIns="46763" rIns="93526" bIns="46763" numCol="1" anchor="b" anchorCtr="0" compatLnSpc="1">
            <a:prstTxWarp prst="textNoShape">
              <a:avLst/>
            </a:prstTxWarp>
          </a:bodyPr>
          <a:lstStyle>
            <a:lvl1pPr>
              <a:defRPr sz="1300"/>
            </a:lvl1pPr>
          </a:lstStyle>
          <a:p>
            <a:pPr>
              <a:defRPr/>
            </a:pPr>
            <a:endParaRPr lang="en-US"/>
          </a:p>
        </p:txBody>
      </p:sp>
      <p:sp>
        <p:nvSpPr>
          <p:cNvPr id="55303" name="Rectangle 7"/>
          <p:cNvSpPr>
            <a:spLocks noGrp="1" noChangeArrowheads="1"/>
          </p:cNvSpPr>
          <p:nvPr>
            <p:ph type="sldNum" sz="quarter" idx="5"/>
          </p:nvPr>
        </p:nvSpPr>
        <p:spPr bwMode="auto">
          <a:xfrm>
            <a:off x="3979932" y="8845046"/>
            <a:ext cx="3044719" cy="465614"/>
          </a:xfrm>
          <a:prstGeom prst="rect">
            <a:avLst/>
          </a:prstGeom>
          <a:noFill/>
          <a:ln w="9525">
            <a:noFill/>
            <a:miter lim="800000"/>
            <a:headEnd/>
            <a:tailEnd/>
          </a:ln>
          <a:effectLst/>
        </p:spPr>
        <p:txBody>
          <a:bodyPr vert="horz" wrap="square" lIns="93526" tIns="46763" rIns="93526" bIns="46763" numCol="1" anchor="b" anchorCtr="0" compatLnSpc="1">
            <a:prstTxWarp prst="textNoShape">
              <a:avLst/>
            </a:prstTxWarp>
          </a:bodyPr>
          <a:lstStyle>
            <a:lvl1pPr algn="r">
              <a:defRPr sz="1300"/>
            </a:lvl1pPr>
          </a:lstStyle>
          <a:p>
            <a:pPr>
              <a:defRPr/>
            </a:pPr>
            <a:fld id="{866D87E5-6ACA-409B-AF82-B13658349F04}" type="slidenum">
              <a:rPr lang="en-US"/>
              <a:pPr>
                <a:defRPr/>
              </a:pPr>
              <a:t>‹#›</a:t>
            </a:fld>
            <a:endParaRPr lang="en-US"/>
          </a:p>
        </p:txBody>
      </p:sp>
    </p:spTree>
    <p:extLst>
      <p:ext uri="{BB962C8B-B14F-4D97-AF65-F5344CB8AC3E}">
        <p14:creationId xmlns:p14="http://schemas.microsoft.com/office/powerpoint/2010/main" val="1899866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FB9F0C8A-4706-4D07-A99C-3B711B29380B}" type="slidenum">
              <a:rPr lang="en-US" smtClean="0"/>
              <a:pPr/>
              <a:t>1</a:t>
            </a:fld>
            <a:endParaRPr 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66D87E5-6ACA-409B-AF82-B13658349F04}" type="slidenum">
              <a:rPr lang="en-US" smtClean="0"/>
              <a:pPr>
                <a:defRPr/>
              </a:pPr>
              <a:t>8</a:t>
            </a:fld>
            <a:endParaRPr lang="en-US"/>
          </a:p>
        </p:txBody>
      </p:sp>
    </p:spTree>
    <p:extLst>
      <p:ext uri="{BB962C8B-B14F-4D97-AF65-F5344CB8AC3E}">
        <p14:creationId xmlns:p14="http://schemas.microsoft.com/office/powerpoint/2010/main" val="2102758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66D87E5-6ACA-409B-AF82-B13658349F04}" type="slidenum">
              <a:rPr lang="en-US" smtClean="0"/>
              <a:pPr>
                <a:defRPr/>
              </a:pPr>
              <a:t>21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66D87E5-6ACA-409B-AF82-B13658349F04}" type="slidenum">
              <a:rPr lang="en-US" smtClean="0"/>
              <a:pPr>
                <a:defRPr/>
              </a:pPr>
              <a:t>22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66D87E5-6ACA-409B-AF82-B13658349F04}" type="slidenum">
              <a:rPr lang="en-US" smtClean="0"/>
              <a:pPr>
                <a:defRPr/>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2228" name="Rectangle 4"/>
          <p:cNvSpPr>
            <a:spLocks noGrp="1" noChangeArrowheads="1"/>
          </p:cNvSpPr>
          <p:nvPr>
            <p:ph type="ctrTitle"/>
          </p:nvPr>
        </p:nvSpPr>
        <p:spPr>
          <a:xfrm>
            <a:off x="304800" y="4724400"/>
            <a:ext cx="8534400" cy="914400"/>
          </a:xfrm>
        </p:spPr>
        <p:txBody>
          <a:bodyPr/>
          <a:lstStyle>
            <a:lvl1pPr algn="ctr">
              <a:defRPr/>
            </a:lvl1pPr>
          </a:lstStyle>
          <a:p>
            <a:r>
              <a:rPr lang="en-US"/>
              <a:t>Click to edit Master title style</a:t>
            </a:r>
          </a:p>
        </p:txBody>
      </p:sp>
      <p:sp>
        <p:nvSpPr>
          <p:cNvPr id="52229" name="Rectangle 5"/>
          <p:cNvSpPr>
            <a:spLocks noGrp="1" noChangeArrowheads="1"/>
          </p:cNvSpPr>
          <p:nvPr>
            <p:ph type="subTitle" idx="1"/>
          </p:nvPr>
        </p:nvSpPr>
        <p:spPr>
          <a:xfrm>
            <a:off x="304800" y="5105400"/>
            <a:ext cx="8534400" cy="914400"/>
          </a:xfrm>
        </p:spPr>
        <p:txBody>
          <a:bodyPr anchor="ctr"/>
          <a:lstStyle>
            <a:lvl1pPr marL="0" indent="0" algn="ctr">
              <a:buFont typeface="Wingdings" pitchFamily="2" charset="2"/>
              <a:buNone/>
              <a:defRPr>
                <a:solidFill>
                  <a:schemeClr val="tx2"/>
                </a:solidFill>
              </a:defRPr>
            </a:lvl1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CD7847DC-7240-42C9-AF0C-B11893696A0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EA7A5F0A-4171-421D-BA98-A12AD2E36F8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24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5" name="Rectangle 3"/>
          <p:cNvSpPr>
            <a:spLocks noGrp="1" noChangeArrowheads="1"/>
          </p:cNvSpPr>
          <p:nvPr>
            <p:ph type="ctrTitle"/>
          </p:nvPr>
        </p:nvSpPr>
        <p:spPr>
          <a:xfrm>
            <a:off x="309880" y="2438400"/>
            <a:ext cx="8534400" cy="914400"/>
          </a:xfrm>
        </p:spPr>
        <p:txBody>
          <a:bodyPr/>
          <a:lstStyle>
            <a:lvl1pPr algn="ctr">
              <a:defRPr/>
            </a:lvl1p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0CF134F-BF14-405A-8980-3C34D5B57A5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B01B21F4-E16C-4527-8553-0944D88DE1A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4478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871DC39A-507E-4EC4-88E6-0B7D43862CF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72004591-7D9D-4AFD-A195-6C7409FE4340}"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B336FF4C-D864-4D57-AD46-BC044B281E7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A7B0993-AC8C-4154-9565-5B821ECA2FB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A099E4B-29FB-459B-AF43-966F5D5C5F0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92FE2F0E-213C-4A3E-8A92-25A5C8C7F36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33A757D-0420-4E29-A053-E3CBD25EFBFC}"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E7153FF-3F2E-4F38-90CB-575FBEDBE45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B2C480C-F1C9-4E19-BA86-CC31113EB1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1A7E7C2C-410D-46DC-8C1F-AAC26833B5A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4478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6C384A68-2F59-4537-B995-77C4A3730A6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E2455154-2AFC-4E9C-B36E-3D9C4131CF9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326C8B24-32EF-406D-9BCC-38FE2C66610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11B1A97C-2F97-49F2-A8FA-5BAF721BA97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465A45CC-0D5A-4800-BE27-E0BD53EB706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34ED814E-409D-4C47-A311-ED5FC832964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8" name="Rectangle 11"/>
          <p:cNvSpPr>
            <a:spLocks noGrp="1" noChangeArrowheads="1"/>
          </p:cNvSpPr>
          <p:nvPr>
            <p:ph type="title"/>
          </p:nvPr>
        </p:nvSpPr>
        <p:spPr bwMode="auto">
          <a:xfrm>
            <a:off x="304800" y="304800"/>
            <a:ext cx="6477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12"/>
          <p:cNvSpPr>
            <a:spLocks noGrp="1" noChangeArrowheads="1"/>
          </p:cNvSpPr>
          <p:nvPr>
            <p:ph type="body" idx="1"/>
          </p:nvPr>
        </p:nvSpPr>
        <p:spPr bwMode="auto">
          <a:xfrm>
            <a:off x="304800" y="1447800"/>
            <a:ext cx="8534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5" name="Rectangle 13"/>
          <p:cNvSpPr>
            <a:spLocks noGrp="1" noChangeArrowheads="1"/>
          </p:cNvSpPr>
          <p:nvPr>
            <p:ph type="sldNum" sz="quarter" idx="4"/>
          </p:nvPr>
        </p:nvSpPr>
        <p:spPr bwMode="auto">
          <a:xfrm>
            <a:off x="3048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EFFB327D-C7EC-4F1D-88FC-AB7AC5CAC7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2"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23" r:id="rId12"/>
  </p:sldLayoutIdLst>
  <p:hf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Arial" charset="0"/>
        <a:buChar char="–"/>
        <a:defRPr sz="2400">
          <a:solidFill>
            <a:schemeClr val="accent2"/>
          </a:solidFill>
          <a:latin typeface="+mn-lt"/>
        </a:defRPr>
      </a:lvl2pPr>
      <a:lvl3pPr marL="11430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chemeClr val="accent2"/>
        </a:buClr>
        <a:buFont typeface="Arial" charset="0"/>
        <a:buChar char="–"/>
        <a:defRPr>
          <a:solidFill>
            <a:schemeClr val="tx1"/>
          </a:solidFill>
          <a:latin typeface="+mn-lt"/>
        </a:defRPr>
      </a:lvl4pPr>
      <a:lvl5pPr marL="2057400" indent="-228600" algn="l" rtl="0" eaLnBrk="0" fontAlgn="base" hangingPunct="0">
        <a:spcBef>
          <a:spcPct val="20000"/>
        </a:spcBef>
        <a:spcAft>
          <a:spcPct val="0"/>
        </a:spcAft>
        <a:buClr>
          <a:schemeClr val="accent2"/>
        </a:buClr>
        <a:buChar char="•"/>
        <a:defRPr>
          <a:solidFill>
            <a:schemeClr val="tx1"/>
          </a:solidFill>
          <a:latin typeface="+mn-lt"/>
        </a:defRPr>
      </a:lvl5pPr>
      <a:lvl6pPr marL="2514600" indent="-228600" algn="l" rtl="0" fontAlgn="base">
        <a:spcBef>
          <a:spcPct val="20000"/>
        </a:spcBef>
        <a:spcAft>
          <a:spcPct val="0"/>
        </a:spcAft>
        <a:buClr>
          <a:schemeClr val="accent2"/>
        </a:buClr>
        <a:buChar char="•"/>
        <a:defRPr>
          <a:solidFill>
            <a:schemeClr val="tx1"/>
          </a:solidFill>
          <a:latin typeface="+mn-lt"/>
        </a:defRPr>
      </a:lvl6pPr>
      <a:lvl7pPr marL="2971800" indent="-228600" algn="l" rtl="0" fontAlgn="base">
        <a:spcBef>
          <a:spcPct val="20000"/>
        </a:spcBef>
        <a:spcAft>
          <a:spcPct val="0"/>
        </a:spcAft>
        <a:buClr>
          <a:schemeClr val="accent2"/>
        </a:buClr>
        <a:buChar char="•"/>
        <a:defRPr>
          <a:solidFill>
            <a:schemeClr val="tx1"/>
          </a:solidFill>
          <a:latin typeface="+mn-lt"/>
        </a:defRPr>
      </a:lvl7pPr>
      <a:lvl8pPr marL="3429000" indent="-228600" algn="l" rtl="0" fontAlgn="base">
        <a:spcBef>
          <a:spcPct val="20000"/>
        </a:spcBef>
        <a:spcAft>
          <a:spcPct val="0"/>
        </a:spcAft>
        <a:buClr>
          <a:schemeClr val="accent2"/>
        </a:buClr>
        <a:buChar char="•"/>
        <a:defRPr>
          <a:solidFill>
            <a:schemeClr val="tx1"/>
          </a:solidFill>
          <a:latin typeface="+mn-lt"/>
        </a:defRPr>
      </a:lvl8pPr>
      <a:lvl9pPr marL="3886200" indent="-228600" algn="l" rtl="0" fontAlgn="base">
        <a:spcBef>
          <a:spcPct val="20000"/>
        </a:spcBef>
        <a:spcAft>
          <a:spcPct val="0"/>
        </a:spcAft>
        <a:buClr>
          <a:schemeClr val="accent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051" name="Rectangle 4"/>
          <p:cNvSpPr>
            <a:spLocks noGrp="1" noChangeArrowheads="1"/>
          </p:cNvSpPr>
          <p:nvPr>
            <p:ph type="title"/>
          </p:nvPr>
        </p:nvSpPr>
        <p:spPr bwMode="auto">
          <a:xfrm>
            <a:off x="304800" y="304800"/>
            <a:ext cx="6477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5"/>
          <p:cNvSpPr>
            <a:spLocks noGrp="1" noChangeArrowheads="1"/>
          </p:cNvSpPr>
          <p:nvPr>
            <p:ph type="body" idx="1"/>
          </p:nvPr>
        </p:nvSpPr>
        <p:spPr bwMode="auto">
          <a:xfrm>
            <a:off x="304800" y="1447800"/>
            <a:ext cx="8534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254" name="Rectangle 6"/>
          <p:cNvSpPr>
            <a:spLocks noGrp="1" noChangeArrowheads="1"/>
          </p:cNvSpPr>
          <p:nvPr>
            <p:ph type="sldNum" sz="quarter" idx="4"/>
          </p:nvPr>
        </p:nvSpPr>
        <p:spPr bwMode="auto">
          <a:xfrm>
            <a:off x="3048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F3BCE314-568B-4D37-A708-A4C8C56BF5E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Lst>
  <p:hf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Arial" charset="0"/>
        <a:buChar char="–"/>
        <a:defRPr sz="2400">
          <a:solidFill>
            <a:schemeClr val="accent2"/>
          </a:solidFill>
          <a:latin typeface="+mn-lt"/>
        </a:defRPr>
      </a:lvl2pPr>
      <a:lvl3pPr marL="11430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chemeClr val="accent2"/>
        </a:buClr>
        <a:buFont typeface="Arial" charset="0"/>
        <a:buChar char="–"/>
        <a:defRPr>
          <a:solidFill>
            <a:schemeClr val="tx1"/>
          </a:solidFill>
          <a:latin typeface="+mn-lt"/>
        </a:defRPr>
      </a:lvl4pPr>
      <a:lvl5pPr marL="2057400" indent="-228600" algn="l" rtl="0" eaLnBrk="0" fontAlgn="base" hangingPunct="0">
        <a:spcBef>
          <a:spcPct val="20000"/>
        </a:spcBef>
        <a:spcAft>
          <a:spcPct val="0"/>
        </a:spcAft>
        <a:buClr>
          <a:schemeClr val="accent2"/>
        </a:buClr>
        <a:buChar char="•"/>
        <a:defRPr>
          <a:solidFill>
            <a:schemeClr val="tx1"/>
          </a:solidFill>
          <a:latin typeface="+mn-lt"/>
        </a:defRPr>
      </a:lvl5pPr>
      <a:lvl6pPr marL="2514600" indent="-228600" algn="l" rtl="0" fontAlgn="base">
        <a:spcBef>
          <a:spcPct val="20000"/>
        </a:spcBef>
        <a:spcAft>
          <a:spcPct val="0"/>
        </a:spcAft>
        <a:buClr>
          <a:schemeClr val="accent2"/>
        </a:buClr>
        <a:buChar char="•"/>
        <a:defRPr>
          <a:solidFill>
            <a:schemeClr val="tx1"/>
          </a:solidFill>
          <a:latin typeface="+mn-lt"/>
        </a:defRPr>
      </a:lvl6pPr>
      <a:lvl7pPr marL="2971800" indent="-228600" algn="l" rtl="0" fontAlgn="base">
        <a:spcBef>
          <a:spcPct val="20000"/>
        </a:spcBef>
        <a:spcAft>
          <a:spcPct val="0"/>
        </a:spcAft>
        <a:buClr>
          <a:schemeClr val="accent2"/>
        </a:buClr>
        <a:buChar char="•"/>
        <a:defRPr>
          <a:solidFill>
            <a:schemeClr val="tx1"/>
          </a:solidFill>
          <a:latin typeface="+mn-lt"/>
        </a:defRPr>
      </a:lvl7pPr>
      <a:lvl8pPr marL="3429000" indent="-228600" algn="l" rtl="0" fontAlgn="base">
        <a:spcBef>
          <a:spcPct val="20000"/>
        </a:spcBef>
        <a:spcAft>
          <a:spcPct val="0"/>
        </a:spcAft>
        <a:buClr>
          <a:schemeClr val="accent2"/>
        </a:buClr>
        <a:buChar char="•"/>
        <a:defRPr>
          <a:solidFill>
            <a:schemeClr val="tx1"/>
          </a:solidFill>
          <a:latin typeface="+mn-lt"/>
        </a:defRPr>
      </a:lvl8pPr>
      <a:lvl9pPr marL="3886200" indent="-228600" algn="l" rtl="0" fontAlgn="base">
        <a:spcBef>
          <a:spcPct val="20000"/>
        </a:spcBef>
        <a:spcAft>
          <a:spcPct val="0"/>
        </a:spcAft>
        <a:buClr>
          <a:schemeClr val="accent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04800" y="4800600"/>
            <a:ext cx="8534400" cy="914400"/>
          </a:xfrm>
        </p:spPr>
        <p:txBody>
          <a:bodyPr/>
          <a:lstStyle/>
          <a:p>
            <a:pPr eaLnBrk="1" hangingPunct="1"/>
            <a:r>
              <a:rPr lang="en-US" sz="3600" dirty="0" smtClean="0"/>
              <a:t>EMPLOYEE DISCIPLINE AND TERMINATION</a:t>
            </a:r>
          </a:p>
        </p:txBody>
      </p:sp>
      <p:sp>
        <p:nvSpPr>
          <p:cNvPr id="5123" name="Rectangle 3"/>
          <p:cNvSpPr>
            <a:spLocks noGrp="1" noChangeArrowheads="1"/>
          </p:cNvSpPr>
          <p:nvPr>
            <p:ph type="subTitle" idx="4294967295"/>
          </p:nvPr>
        </p:nvSpPr>
        <p:spPr>
          <a:xfrm>
            <a:off x="304800" y="5638800"/>
            <a:ext cx="8534400" cy="914400"/>
          </a:xfrm>
        </p:spPr>
        <p:txBody>
          <a:bodyPr/>
          <a:lstStyle/>
          <a:p>
            <a:pPr eaLnBrk="1" hangingPunct="1"/>
            <a:r>
              <a:rPr lang="en-US" b="1" dirty="0" smtClean="0"/>
              <a:t>Presented by: Pam S. Howland</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19200" y="1765300"/>
            <a:ext cx="6858000" cy="1846659"/>
          </a:xfrm>
          <a:prstGeom prst="rect">
            <a:avLst/>
          </a:prstGeom>
          <a:noFill/>
        </p:spPr>
        <p:txBody>
          <a:bodyPr wrap="square" rtlCol="0">
            <a:spAutoFit/>
          </a:bodyPr>
          <a:lstStyle/>
          <a:p>
            <a:pPr algn="ctr"/>
            <a:r>
              <a:rPr lang="en-US" sz="3600" b="1" dirty="0" smtClean="0"/>
              <a:t>EMPLOYEE DISCIPLINE AND TERMINATION</a:t>
            </a:r>
          </a:p>
          <a:p>
            <a:pPr algn="ctr"/>
            <a:endParaRPr lang="en-US" dirty="0"/>
          </a:p>
          <a:p>
            <a:pPr algn="ctr"/>
            <a:r>
              <a:rPr lang="en-US" sz="2400" b="1" dirty="0" smtClean="0"/>
              <a:t>Presented by: Pam S. Howland</a:t>
            </a:r>
            <a:endParaRPr lang="en-US"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304800" y="1066800"/>
            <a:ext cx="8534400" cy="4724400"/>
          </a:xfrm>
        </p:spPr>
        <p:txBody>
          <a:bodyPr/>
          <a:lstStyle/>
          <a:p>
            <a:pPr indent="0" algn="ctr">
              <a:buNone/>
            </a:pPr>
            <a:endParaRPr lang="en-US" sz="4000" b="1" i="1" dirty="0" smtClean="0"/>
          </a:p>
          <a:p>
            <a:pPr indent="0" algn="ctr">
              <a:buNone/>
            </a:pPr>
            <a:r>
              <a:rPr lang="en-US" sz="4000" b="1" i="1" dirty="0" smtClean="0"/>
              <a:t>Venable</a:t>
            </a:r>
            <a:br>
              <a:rPr lang="en-US" sz="4000" b="1" i="1" dirty="0" smtClean="0"/>
            </a:br>
            <a:r>
              <a:rPr lang="en-US" sz="4000" b="1" i="1" dirty="0" smtClean="0"/>
              <a:t>v.</a:t>
            </a:r>
            <a:br>
              <a:rPr lang="en-US" sz="4000" b="1" i="1" dirty="0" smtClean="0"/>
            </a:br>
            <a:r>
              <a:rPr lang="en-US" sz="4000" b="1" i="1" dirty="0" smtClean="0"/>
              <a:t>Internet Auto Rent &amp; Sales</a:t>
            </a:r>
          </a:p>
          <a:p>
            <a:pPr indent="0" algn="ctr">
              <a:buNone/>
            </a:pPr>
            <a:r>
              <a:rPr lang="en-US" dirty="0" smtClean="0"/>
              <a:t>156 Idaho 574 (2014)</a:t>
            </a:r>
            <a:endParaRPr lang="en-US" i="1" dirty="0" smtClean="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10</a:t>
            </a:fld>
            <a:endParaRPr lang="en-US">
              <a:solidFill>
                <a:schemeClr val="bg1"/>
              </a:solidFill>
            </a:endParaRPr>
          </a:p>
        </p:txBody>
      </p:sp>
    </p:spTree>
    <p:extLst>
      <p:ext uri="{BB962C8B-B14F-4D97-AF65-F5344CB8AC3E}">
        <p14:creationId xmlns:p14="http://schemas.microsoft.com/office/powerpoint/2010/main" val="1786884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i="1" dirty="0" smtClean="0">
                <a:solidFill>
                  <a:schemeClr val="tx1"/>
                </a:solidFill>
              </a:rPr>
              <a:t>Venable</a:t>
            </a:r>
            <a:endParaRPr lang="en-US" i="1" dirty="0">
              <a:solidFill>
                <a:schemeClr val="tx1"/>
              </a:solidFill>
            </a:endParaRPr>
          </a:p>
        </p:txBody>
      </p:sp>
      <p:sp>
        <p:nvSpPr>
          <p:cNvPr id="3" name="Content Placeholder 2"/>
          <p:cNvSpPr>
            <a:spLocks noGrp="1"/>
          </p:cNvSpPr>
          <p:nvPr>
            <p:ph idx="1"/>
          </p:nvPr>
        </p:nvSpPr>
        <p:spPr>
          <a:xfrm>
            <a:off x="304800" y="1066800"/>
            <a:ext cx="8534400" cy="4724400"/>
          </a:xfrm>
        </p:spPr>
        <p:txBody>
          <a:bodyPr/>
          <a:lstStyle/>
          <a:p>
            <a:r>
              <a:rPr lang="en-US" sz="4000" dirty="0" smtClean="0"/>
              <a:t>Claimed she observed violations of Idaho Consumer Protection Act.</a:t>
            </a:r>
          </a:p>
          <a:p>
            <a:r>
              <a:rPr lang="en-US" sz="4000" dirty="0" smtClean="0"/>
              <a:t>Reported them to sales manager and management.</a:t>
            </a:r>
          </a:p>
          <a:p>
            <a:r>
              <a:rPr lang="en-US" sz="4000" dirty="0" smtClean="0"/>
              <a:t>Told to “mind her own business” and “this is how we do business.”</a:t>
            </a:r>
            <a:endParaRPr lang="en-US" sz="4000" dirty="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11</a:t>
            </a:fld>
            <a:endParaRPr lang="en-US">
              <a:solidFill>
                <a:schemeClr val="bg1"/>
              </a:solidFill>
            </a:endParaRPr>
          </a:p>
        </p:txBody>
      </p:sp>
    </p:spTree>
    <p:extLst>
      <p:ext uri="{BB962C8B-B14F-4D97-AF65-F5344CB8AC3E}">
        <p14:creationId xmlns:p14="http://schemas.microsoft.com/office/powerpoint/2010/main" val="1009988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i="1" dirty="0" smtClean="0">
                <a:solidFill>
                  <a:schemeClr val="tx1"/>
                </a:solidFill>
              </a:rPr>
              <a:t>Venable</a:t>
            </a:r>
            <a:endParaRPr lang="en-US" i="1" dirty="0">
              <a:solidFill>
                <a:schemeClr val="tx1"/>
              </a:solidFill>
            </a:endParaRPr>
          </a:p>
        </p:txBody>
      </p:sp>
      <p:sp>
        <p:nvSpPr>
          <p:cNvPr id="3" name="Content Placeholder 2"/>
          <p:cNvSpPr>
            <a:spLocks noGrp="1"/>
          </p:cNvSpPr>
          <p:nvPr>
            <p:ph idx="1"/>
          </p:nvPr>
        </p:nvSpPr>
        <p:spPr>
          <a:xfrm>
            <a:off x="304800" y="1066800"/>
            <a:ext cx="8534400" cy="4724400"/>
          </a:xfrm>
        </p:spPr>
        <p:txBody>
          <a:bodyPr/>
          <a:lstStyle/>
          <a:p>
            <a:pPr marL="0" indent="0">
              <a:buNone/>
            </a:pPr>
            <a:r>
              <a:rPr lang="en-US" dirty="0" smtClean="0"/>
              <a:t>What falls into public policy exception?</a:t>
            </a:r>
          </a:p>
          <a:p>
            <a:pPr marL="514350" indent="-514350">
              <a:buFont typeface="+mj-lt"/>
              <a:buAutoNum type="arabicPeriod"/>
            </a:pPr>
            <a:r>
              <a:rPr lang="en-US" dirty="0" smtClean="0"/>
              <a:t>Participation in union activities.</a:t>
            </a:r>
          </a:p>
          <a:p>
            <a:pPr marL="514350" indent="-514350">
              <a:buFont typeface="+mj-lt"/>
              <a:buAutoNum type="arabicPeriod"/>
            </a:pPr>
            <a:r>
              <a:rPr lang="en-US" dirty="0" smtClean="0"/>
              <a:t>Reporting electrical building code violations.</a:t>
            </a:r>
          </a:p>
          <a:p>
            <a:pPr marL="514350" indent="-514350">
              <a:buFont typeface="+mj-lt"/>
              <a:buAutoNum type="arabicPeriod"/>
            </a:pPr>
            <a:r>
              <a:rPr lang="en-US" dirty="0" smtClean="0"/>
              <a:t>Protecting compliance with a subpoena.</a:t>
            </a:r>
          </a:p>
          <a:p>
            <a:pPr marL="514350" indent="-514350">
              <a:buFont typeface="+mj-lt"/>
              <a:buAutoNum type="arabicPeriod"/>
            </a:pPr>
            <a:r>
              <a:rPr lang="en-US" dirty="0" smtClean="0"/>
              <a:t>Serving on jury duty.</a:t>
            </a:r>
          </a:p>
          <a:p>
            <a:pPr marL="514350" indent="-514350">
              <a:buFont typeface="+mj-lt"/>
              <a:buAutoNum type="arabicPeriod"/>
            </a:pPr>
            <a:r>
              <a:rPr lang="en-US" dirty="0" smtClean="0"/>
              <a:t>Filing a worker’s compensation claim.</a:t>
            </a:r>
          </a:p>
          <a:p>
            <a:pPr marL="514350" indent="-514350">
              <a:buFont typeface="+mj-lt"/>
              <a:buAutoNum type="arabicPeriod"/>
            </a:pPr>
            <a:r>
              <a:rPr lang="en-US" dirty="0" smtClean="0"/>
              <a:t>Refusing to date a supervisor.</a:t>
            </a:r>
            <a:endParaRPr lang="en-US" dirty="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12</a:t>
            </a:fld>
            <a:endParaRPr lang="en-US" dirty="0">
              <a:solidFill>
                <a:schemeClr val="bg1"/>
              </a:solidFill>
            </a:endParaRPr>
          </a:p>
        </p:txBody>
      </p:sp>
    </p:spTree>
    <p:extLst>
      <p:ext uri="{BB962C8B-B14F-4D97-AF65-F5344CB8AC3E}">
        <p14:creationId xmlns:p14="http://schemas.microsoft.com/office/powerpoint/2010/main" val="2137130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i="1" dirty="0" smtClean="0">
                <a:solidFill>
                  <a:schemeClr val="tx1"/>
                </a:solidFill>
              </a:rPr>
              <a:t>Venable</a:t>
            </a:r>
            <a:endParaRPr lang="en-US" i="1" dirty="0">
              <a:solidFill>
                <a:schemeClr val="tx1"/>
              </a:solidFill>
            </a:endParaRPr>
          </a:p>
        </p:txBody>
      </p:sp>
      <p:sp>
        <p:nvSpPr>
          <p:cNvPr id="3" name="Content Placeholder 2"/>
          <p:cNvSpPr>
            <a:spLocks noGrp="1"/>
          </p:cNvSpPr>
          <p:nvPr>
            <p:ph idx="1"/>
          </p:nvPr>
        </p:nvSpPr>
        <p:spPr>
          <a:xfrm>
            <a:off x="304800" y="1066800"/>
            <a:ext cx="8534400" cy="4724400"/>
          </a:xfrm>
        </p:spPr>
        <p:txBody>
          <a:bodyPr/>
          <a:lstStyle/>
          <a:p>
            <a:r>
              <a:rPr lang="en-US" dirty="0" smtClean="0"/>
              <a:t>2-part analysis:</a:t>
            </a:r>
          </a:p>
          <a:p>
            <a:pPr marL="514350" indent="-514350">
              <a:buFont typeface="+mj-lt"/>
              <a:buAutoNum type="arabicPeriod"/>
            </a:pPr>
            <a:r>
              <a:rPr lang="en-US" dirty="0" smtClean="0"/>
              <a:t>Whether there is a public policy at stake sufficient to trigger exception.</a:t>
            </a:r>
          </a:p>
          <a:p>
            <a:pPr marL="514350" indent="-514350">
              <a:buFont typeface="+mj-lt"/>
              <a:buAutoNum type="arabicPeriod"/>
            </a:pPr>
            <a:r>
              <a:rPr lang="en-US" dirty="0" smtClean="0"/>
              <a:t>Whether employee acted in furtherance of that policy.</a:t>
            </a:r>
          </a:p>
          <a:p>
            <a:r>
              <a:rPr lang="en-US" dirty="0" smtClean="0"/>
              <a:t>Employee must present:</a:t>
            </a:r>
          </a:p>
          <a:p>
            <a:pPr marL="514350" indent="-514350">
              <a:buFont typeface="+mj-lt"/>
              <a:buAutoNum type="arabicPeriod"/>
            </a:pPr>
            <a:r>
              <a:rPr lang="en-US" dirty="0" smtClean="0"/>
              <a:t>Evidence of employer’s misconduct.</a:t>
            </a:r>
          </a:p>
          <a:p>
            <a:pPr marL="514350" indent="-514350">
              <a:buFont typeface="+mj-lt"/>
              <a:buAutoNum type="arabicPeriod"/>
            </a:pPr>
            <a:r>
              <a:rPr lang="en-US" dirty="0" smtClean="0"/>
              <a:t>Evidence of employee’s conduct in furtherance of public policy.</a:t>
            </a:r>
            <a:endParaRPr lang="en-US" dirty="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13</a:t>
            </a:fld>
            <a:endParaRPr lang="en-US" dirty="0">
              <a:solidFill>
                <a:schemeClr val="bg1"/>
              </a:solidFill>
            </a:endParaRPr>
          </a:p>
        </p:txBody>
      </p:sp>
    </p:spTree>
    <p:extLst>
      <p:ext uri="{BB962C8B-B14F-4D97-AF65-F5344CB8AC3E}">
        <p14:creationId xmlns:p14="http://schemas.microsoft.com/office/powerpoint/2010/main" val="2365466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i="1" dirty="0" smtClean="0">
                <a:solidFill>
                  <a:schemeClr val="tx1"/>
                </a:solidFill>
              </a:rPr>
              <a:t>Venable Take-</a:t>
            </a:r>
            <a:r>
              <a:rPr lang="en-US" i="1" dirty="0" err="1" smtClean="0">
                <a:solidFill>
                  <a:schemeClr val="tx1"/>
                </a:solidFill>
              </a:rPr>
              <a:t>aways</a:t>
            </a:r>
            <a:endParaRPr lang="en-US" i="1" dirty="0">
              <a:solidFill>
                <a:schemeClr val="tx1"/>
              </a:solidFill>
            </a:endParaRPr>
          </a:p>
        </p:txBody>
      </p:sp>
      <p:sp>
        <p:nvSpPr>
          <p:cNvPr id="3" name="Content Placeholder 2"/>
          <p:cNvSpPr>
            <a:spLocks noGrp="1"/>
          </p:cNvSpPr>
          <p:nvPr>
            <p:ph idx="1"/>
          </p:nvPr>
        </p:nvSpPr>
        <p:spPr>
          <a:xfrm>
            <a:off x="304800" y="1066800"/>
            <a:ext cx="8534400" cy="4724400"/>
          </a:xfrm>
        </p:spPr>
        <p:txBody>
          <a:bodyPr/>
          <a:lstStyle/>
          <a:p>
            <a:r>
              <a:rPr lang="en-US" sz="4400" dirty="0" smtClean="0"/>
              <a:t>Vague allegations are not enough.</a:t>
            </a:r>
          </a:p>
          <a:p>
            <a:r>
              <a:rPr lang="en-US" sz="4400" dirty="0" smtClean="0"/>
              <a:t>Need details of violation.</a:t>
            </a:r>
          </a:p>
          <a:p>
            <a:r>
              <a:rPr lang="en-US" sz="4400" dirty="0" smtClean="0"/>
              <a:t>Employers can recover attorney fees.</a:t>
            </a:r>
            <a:endParaRPr lang="en-US" sz="4400" dirty="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14</a:t>
            </a:fld>
            <a:endParaRPr lang="en-US" dirty="0">
              <a:solidFill>
                <a:schemeClr val="bg1"/>
              </a:solidFill>
            </a:endParaRPr>
          </a:p>
        </p:txBody>
      </p:sp>
    </p:spTree>
    <p:extLst>
      <p:ext uri="{BB962C8B-B14F-4D97-AF65-F5344CB8AC3E}">
        <p14:creationId xmlns:p14="http://schemas.microsoft.com/office/powerpoint/2010/main" val="1801456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solidFill>
                  <a:schemeClr val="tx1"/>
                </a:solidFill>
              </a:rPr>
              <a:t>At-Will Basics</a:t>
            </a:r>
            <a:endParaRPr lang="en-US" dirty="0">
              <a:solidFill>
                <a:schemeClr val="tx1"/>
              </a:solidFill>
            </a:endParaRPr>
          </a:p>
        </p:txBody>
      </p:sp>
      <p:sp>
        <p:nvSpPr>
          <p:cNvPr id="3" name="Content Placeholder 2"/>
          <p:cNvSpPr>
            <a:spLocks noGrp="1"/>
          </p:cNvSpPr>
          <p:nvPr>
            <p:ph idx="1"/>
          </p:nvPr>
        </p:nvSpPr>
        <p:spPr>
          <a:xfrm>
            <a:off x="304800" y="1066800"/>
            <a:ext cx="8534400" cy="4724400"/>
          </a:xfrm>
        </p:spPr>
        <p:txBody>
          <a:bodyPr/>
          <a:lstStyle/>
          <a:p>
            <a:pPr algn="ctr">
              <a:buNone/>
            </a:pPr>
            <a:endParaRPr lang="en-US" dirty="0" smtClean="0"/>
          </a:p>
          <a:p>
            <a:pPr algn="ctr">
              <a:buNone/>
            </a:pPr>
            <a:r>
              <a:rPr lang="en-US" sz="4000" dirty="0" smtClean="0"/>
              <a:t>Whistleblower Act</a:t>
            </a:r>
          </a:p>
          <a:p>
            <a:pPr algn="ctr">
              <a:buNone/>
            </a:pPr>
            <a:r>
              <a:rPr lang="en-US" sz="4000" dirty="0" err="1" smtClean="0"/>
              <a:t>I.C.</a:t>
            </a:r>
            <a:r>
              <a:rPr lang="en-US" sz="4000" dirty="0" smtClean="0"/>
              <a:t>§ 6-2104</a:t>
            </a:r>
          </a:p>
          <a:p>
            <a:pPr algn="ctr">
              <a:buNone/>
            </a:pPr>
            <a:endParaRPr lang="en-US" sz="4000" dirty="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15</a:t>
            </a:fld>
            <a:endParaRPr lang="en-US" dirty="0">
              <a:solidFill>
                <a:schemeClr val="bg1"/>
              </a:solidFill>
            </a:endParaRPr>
          </a:p>
        </p:txBody>
      </p:sp>
      <p:pic>
        <p:nvPicPr>
          <p:cNvPr id="5" name="Picture 4" descr="iStock_000029745984Medium.jpg"/>
          <p:cNvPicPr>
            <a:picLocks noChangeAspect="1"/>
          </p:cNvPicPr>
          <p:nvPr/>
        </p:nvPicPr>
        <p:blipFill>
          <a:blip r:embed="rId2" cstate="print"/>
          <a:stretch>
            <a:fillRect/>
          </a:stretch>
        </p:blipFill>
        <p:spPr>
          <a:xfrm>
            <a:off x="2895600" y="3657600"/>
            <a:ext cx="3505201" cy="233473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00"/>
            <a:ext cx="9156700" cy="825500"/>
          </a:xfrm>
        </p:spPr>
        <p:txBody>
          <a:bodyPr/>
          <a:lstStyle/>
          <a:p>
            <a:r>
              <a:rPr lang="en-US" dirty="0" smtClean="0">
                <a:solidFill>
                  <a:schemeClr val="tx1"/>
                </a:solidFill>
              </a:rPr>
              <a:t>At-Will Basics</a:t>
            </a:r>
            <a:endParaRPr lang="en-US" dirty="0">
              <a:solidFill>
                <a:schemeClr val="tx1"/>
              </a:solidFill>
            </a:endParaRPr>
          </a:p>
        </p:txBody>
      </p:sp>
      <p:sp>
        <p:nvSpPr>
          <p:cNvPr id="3" name="Content Placeholder 2"/>
          <p:cNvSpPr>
            <a:spLocks noGrp="1"/>
          </p:cNvSpPr>
          <p:nvPr>
            <p:ph idx="1"/>
          </p:nvPr>
        </p:nvSpPr>
        <p:spPr>
          <a:xfrm>
            <a:off x="304800" y="990600"/>
            <a:ext cx="8534400" cy="4724400"/>
          </a:xfrm>
        </p:spPr>
        <p:txBody>
          <a:bodyPr/>
          <a:lstStyle/>
          <a:p>
            <a:endParaRPr lang="en-US" dirty="0" smtClean="0"/>
          </a:p>
          <a:p>
            <a:endParaRPr lang="en-US" dirty="0" smtClean="0"/>
          </a:p>
          <a:p>
            <a:pPr algn="ctr">
              <a:buNone/>
            </a:pPr>
            <a:r>
              <a:rPr lang="en-US" sz="5400" dirty="0" smtClean="0"/>
              <a:t>Idaho Public Policy Cases</a:t>
            </a:r>
            <a:endParaRPr lang="en-US" sz="5400" dirty="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16</a:t>
            </a:fld>
            <a:endParaRPr lang="en-US"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3657600" y="1219200"/>
            <a:ext cx="5334000" cy="4876800"/>
          </a:xfrm>
        </p:spPr>
        <p:txBody>
          <a:bodyPr/>
          <a:lstStyle/>
          <a:p>
            <a:pPr algn="ctr">
              <a:buNone/>
            </a:pPr>
            <a:endParaRPr lang="en-US" sz="4000" i="1" dirty="0" smtClean="0"/>
          </a:p>
          <a:p>
            <a:pPr algn="ctr">
              <a:buNone/>
            </a:pPr>
            <a:r>
              <a:rPr lang="en-US" sz="4000" i="1" dirty="0" err="1" smtClean="0"/>
              <a:t>Mallonee</a:t>
            </a:r>
            <a:r>
              <a:rPr lang="en-US" sz="4000" i="1" dirty="0" smtClean="0"/>
              <a:t> v. State</a:t>
            </a:r>
          </a:p>
          <a:p>
            <a:pPr algn="ctr">
              <a:buNone/>
            </a:pPr>
            <a:r>
              <a:rPr lang="en-US" sz="4000" dirty="0" smtClean="0"/>
              <a:t>139 Idaho 615 (2004)</a:t>
            </a:r>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17</a:t>
            </a:fld>
            <a:endParaRPr lang="en-US" dirty="0">
              <a:solidFill>
                <a:schemeClr val="bg1"/>
              </a:solidFill>
            </a:endParaRPr>
          </a:p>
        </p:txBody>
      </p:sp>
      <p:pic>
        <p:nvPicPr>
          <p:cNvPr id="5" name="Picture 4" descr="iStock_000001802467Medium.jpg"/>
          <p:cNvPicPr>
            <a:picLocks noChangeAspect="1"/>
          </p:cNvPicPr>
          <p:nvPr/>
        </p:nvPicPr>
        <p:blipFill>
          <a:blip r:embed="rId2" cstate="print"/>
          <a:stretch>
            <a:fillRect/>
          </a:stretch>
        </p:blipFill>
        <p:spPr>
          <a:xfrm>
            <a:off x="304800" y="1295400"/>
            <a:ext cx="2990144" cy="4495800"/>
          </a:xfrm>
          <a:prstGeom prst="rect">
            <a:avLst/>
          </a:prstGeom>
        </p:spPr>
      </p:pic>
      <p:sp>
        <p:nvSpPr>
          <p:cNvPr id="6" name="TextBox 5"/>
          <p:cNvSpPr txBox="1"/>
          <p:nvPr/>
        </p:nvSpPr>
        <p:spPr>
          <a:xfrm>
            <a:off x="0" y="0"/>
            <a:ext cx="9144000" cy="584775"/>
          </a:xfrm>
          <a:prstGeom prst="rect">
            <a:avLst/>
          </a:prstGeom>
          <a:noFill/>
        </p:spPr>
        <p:txBody>
          <a:bodyPr wrap="square" rtlCol="0">
            <a:spAutoFit/>
          </a:bodyPr>
          <a:lstStyle/>
          <a:p>
            <a:r>
              <a:rPr lang="en-US" sz="3200" b="1" dirty="0" smtClean="0">
                <a:latin typeface="+mj-lt"/>
              </a:rPr>
              <a:t>At-Will Basics</a:t>
            </a:r>
            <a:endParaRPr lang="en-US" sz="3200" b="1" dirty="0">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solidFill>
                  <a:schemeClr val="tx1"/>
                </a:solidFill>
              </a:rPr>
              <a:t>At-Will Basics</a:t>
            </a:r>
            <a:endParaRPr lang="en-US" dirty="0">
              <a:solidFill>
                <a:schemeClr val="tx1"/>
              </a:solidFill>
            </a:endParaRPr>
          </a:p>
        </p:txBody>
      </p:sp>
      <p:sp>
        <p:nvSpPr>
          <p:cNvPr id="3" name="Content Placeholder 2"/>
          <p:cNvSpPr>
            <a:spLocks noGrp="1"/>
          </p:cNvSpPr>
          <p:nvPr>
            <p:ph idx="1"/>
          </p:nvPr>
        </p:nvSpPr>
        <p:spPr>
          <a:xfrm>
            <a:off x="381000" y="1066800"/>
            <a:ext cx="8534400" cy="2133600"/>
          </a:xfrm>
        </p:spPr>
        <p:txBody>
          <a:bodyPr/>
          <a:lstStyle/>
          <a:p>
            <a:pPr algn="ctr">
              <a:buNone/>
            </a:pPr>
            <a:endParaRPr lang="en-US" sz="4000" i="1" dirty="0" smtClean="0"/>
          </a:p>
          <a:p>
            <a:pPr algn="ctr">
              <a:buNone/>
            </a:pPr>
            <a:r>
              <a:rPr lang="en-US" sz="4000" i="1" dirty="0" smtClean="0"/>
              <a:t>Van v. </a:t>
            </a:r>
            <a:r>
              <a:rPr lang="en-US" sz="4000" i="1" dirty="0" err="1" smtClean="0"/>
              <a:t>Portneuf</a:t>
            </a:r>
            <a:r>
              <a:rPr lang="en-US" sz="4000" i="1" dirty="0" smtClean="0"/>
              <a:t> Medical Center</a:t>
            </a:r>
          </a:p>
          <a:p>
            <a:pPr algn="ctr">
              <a:buNone/>
            </a:pPr>
            <a:r>
              <a:rPr lang="en-US" sz="4000" dirty="0" smtClean="0"/>
              <a:t>147 Idaho 552 (2009)</a:t>
            </a:r>
          </a:p>
          <a:p>
            <a:pPr algn="ctr">
              <a:buNone/>
            </a:pPr>
            <a:endParaRPr lang="en-US" sz="4000" dirty="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18</a:t>
            </a:fld>
            <a:endParaRPr lang="en-US" dirty="0">
              <a:solidFill>
                <a:schemeClr val="bg1"/>
              </a:solidFill>
            </a:endParaRPr>
          </a:p>
        </p:txBody>
      </p:sp>
      <p:pic>
        <p:nvPicPr>
          <p:cNvPr id="5" name="Picture 4" descr="iStock_000000827222Medium.jpg"/>
          <p:cNvPicPr>
            <a:picLocks noChangeAspect="1"/>
          </p:cNvPicPr>
          <p:nvPr/>
        </p:nvPicPr>
        <p:blipFill>
          <a:blip r:embed="rId2" cstate="print"/>
          <a:stretch>
            <a:fillRect/>
          </a:stretch>
        </p:blipFill>
        <p:spPr>
          <a:xfrm>
            <a:off x="2844800" y="3429000"/>
            <a:ext cx="3657600" cy="243624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0"/>
            <a:ext cx="9156700" cy="838200"/>
          </a:xfrm>
        </p:spPr>
        <p:txBody>
          <a:bodyPr/>
          <a:lstStyle/>
          <a:p>
            <a:r>
              <a:rPr lang="en-US" dirty="0" smtClean="0">
                <a:solidFill>
                  <a:schemeClr val="tx1"/>
                </a:solidFill>
              </a:rPr>
              <a:t>At-Will</a:t>
            </a:r>
            <a:endParaRPr lang="en-US" dirty="0">
              <a:solidFill>
                <a:schemeClr val="tx1"/>
              </a:solidFill>
            </a:endParaRPr>
          </a:p>
        </p:txBody>
      </p:sp>
      <p:sp>
        <p:nvSpPr>
          <p:cNvPr id="3" name="Content Placeholder 2"/>
          <p:cNvSpPr>
            <a:spLocks noGrp="1"/>
          </p:cNvSpPr>
          <p:nvPr>
            <p:ph idx="1"/>
          </p:nvPr>
        </p:nvSpPr>
        <p:spPr>
          <a:xfrm>
            <a:off x="304800" y="1143000"/>
            <a:ext cx="8534400" cy="4724400"/>
          </a:xfrm>
        </p:spPr>
        <p:txBody>
          <a:bodyPr/>
          <a:lstStyle/>
          <a:p>
            <a:pPr marL="0" indent="0" algn="ctr">
              <a:buNone/>
            </a:pPr>
            <a:endParaRPr lang="en-US" dirty="0" smtClean="0"/>
          </a:p>
          <a:p>
            <a:pPr marL="0" indent="0" algn="ctr">
              <a:buNone/>
            </a:pPr>
            <a:endParaRPr lang="en-US" dirty="0"/>
          </a:p>
          <a:p>
            <a:pPr marL="0" indent="0" algn="ctr">
              <a:buNone/>
            </a:pPr>
            <a:r>
              <a:rPr lang="en-US" sz="4000" dirty="0" smtClean="0"/>
              <a:t>What about . . .</a:t>
            </a:r>
          </a:p>
          <a:p>
            <a:pPr marL="0" indent="0" algn="ctr">
              <a:buNone/>
            </a:pPr>
            <a:r>
              <a:rPr lang="en-US" sz="4000" dirty="0" smtClean="0"/>
              <a:t>Idaho is a right to work state?</a:t>
            </a:r>
            <a:endParaRPr lang="en-US" sz="4000" dirty="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19</a:t>
            </a:fld>
            <a:endParaRPr lang="en-US" dirty="0">
              <a:solidFill>
                <a:schemeClr val="bg1"/>
              </a:solidFill>
            </a:endParaRPr>
          </a:p>
        </p:txBody>
      </p:sp>
    </p:spTree>
    <p:extLst>
      <p:ext uri="{BB962C8B-B14F-4D97-AF65-F5344CB8AC3E}">
        <p14:creationId xmlns:p14="http://schemas.microsoft.com/office/powerpoint/2010/main" val="3895097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838200"/>
          </a:xfrm>
        </p:spPr>
        <p:txBody>
          <a:bodyPr>
            <a:normAutofit/>
          </a:bodyPr>
          <a:lstStyle/>
          <a:p>
            <a:r>
              <a:rPr lang="en-US" dirty="0" smtClean="0">
                <a:solidFill>
                  <a:schemeClr val="tx1"/>
                </a:solidFill>
              </a:rPr>
              <a:t>Important Information</a:t>
            </a:r>
            <a:endParaRPr lang="en-US" dirty="0">
              <a:solidFill>
                <a:schemeClr val="tx1"/>
              </a:solidFill>
            </a:endParaRPr>
          </a:p>
        </p:txBody>
      </p:sp>
      <p:sp>
        <p:nvSpPr>
          <p:cNvPr id="3" name="Content Placeholder 2"/>
          <p:cNvSpPr>
            <a:spLocks noGrp="1"/>
          </p:cNvSpPr>
          <p:nvPr>
            <p:ph idx="1"/>
          </p:nvPr>
        </p:nvSpPr>
        <p:spPr/>
        <p:txBody>
          <a:bodyPr>
            <a:normAutofit fontScale="85000" lnSpcReduction="20000"/>
          </a:bodyPr>
          <a:lstStyle/>
          <a:p>
            <a:pPr marL="0" indent="0" algn="just">
              <a:buNone/>
            </a:pPr>
            <a:r>
              <a:rPr lang="en-US" dirty="0"/>
              <a:t>This presentation is similar to any other seminar designed to provide general information on pertinent legal topics. The statements made and any materials distributed as part of this presentation are provided for educational purposes only. They do not constitute legal advice nor  do they necessarily reflect the views of Holland &amp; Hart LLP or any of its attorneys other than the speakers. This presentation is not intended to create an attorney-client relationship between you and Holland &amp; Hart LLP. If you have specific questions as to the application of the law to your activities, you should seek the advice of your legal counsel</a:t>
            </a:r>
            <a:r>
              <a:rPr lang="en-US" dirty="0" smtClean="0"/>
              <a:t>.</a:t>
            </a:r>
          </a:p>
          <a:p>
            <a:pPr marL="0" indent="0">
              <a:buNone/>
            </a:pPr>
            <a:endParaRPr lang="en-US" dirty="0"/>
          </a:p>
          <a:p>
            <a:pPr marL="0" indent="0" algn="just">
              <a:buNone/>
            </a:pPr>
            <a:r>
              <a:rPr lang="en-US" dirty="0"/>
              <a:t>All Presentations and Other Materials © Holland &amp; </a:t>
            </a:r>
            <a:r>
              <a:rPr lang="en-US" dirty="0" smtClean="0"/>
              <a:t>Hart</a:t>
            </a:r>
            <a:r>
              <a:rPr lang="en-US" cap="small" dirty="0" smtClean="0"/>
              <a:t> LLP </a:t>
            </a:r>
            <a:r>
              <a:rPr lang="en-US" dirty="0" smtClean="0"/>
              <a:t>2015</a:t>
            </a:r>
            <a:endParaRPr lang="en-US" dirty="0"/>
          </a:p>
        </p:txBody>
      </p:sp>
      <p:sp>
        <p:nvSpPr>
          <p:cNvPr id="4" name="Slide Number Placeholder 3"/>
          <p:cNvSpPr>
            <a:spLocks noGrp="1"/>
          </p:cNvSpPr>
          <p:nvPr>
            <p:ph type="sldNum" sz="quarter" idx="10"/>
          </p:nvPr>
        </p:nvSpPr>
        <p:spPr/>
        <p:txBody>
          <a:bodyPr/>
          <a:lstStyle/>
          <a:p>
            <a:pPr>
              <a:defRPr/>
            </a:pPr>
            <a:fld id="{92FE2F0E-213C-4A3E-8A92-25A5C8C7F365}" type="slidenum">
              <a:rPr lang="en-US" smtClean="0">
                <a:solidFill>
                  <a:schemeClr val="bg1"/>
                </a:solidFill>
              </a:rPr>
              <a:pPr>
                <a:defRPr/>
              </a:pPr>
              <a:t>2</a:t>
            </a:fld>
            <a:endParaRPr lang="en-US">
              <a:solidFill>
                <a:schemeClr val="bg1"/>
              </a:solidFill>
            </a:endParaRPr>
          </a:p>
        </p:txBody>
      </p:sp>
    </p:spTree>
    <p:extLst>
      <p:ext uri="{BB962C8B-B14F-4D97-AF65-F5344CB8AC3E}">
        <p14:creationId xmlns:p14="http://schemas.microsoft.com/office/powerpoint/2010/main" val="420876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00"/>
            <a:ext cx="9144000" cy="774700"/>
          </a:xfrm>
        </p:spPr>
        <p:txBody>
          <a:bodyPr/>
          <a:lstStyle/>
          <a:p>
            <a:r>
              <a:rPr lang="en-US" dirty="0" smtClean="0">
                <a:solidFill>
                  <a:schemeClr val="tx1"/>
                </a:solidFill>
              </a:rPr>
              <a:t>Four Rules to Employment Law Defense</a:t>
            </a:r>
            <a:endParaRPr lang="en-US" dirty="0">
              <a:solidFill>
                <a:schemeClr val="tx1"/>
              </a:solidFill>
            </a:endParaRPr>
          </a:p>
        </p:txBody>
      </p:sp>
      <p:sp>
        <p:nvSpPr>
          <p:cNvPr id="3" name="Content Placeholder 2"/>
          <p:cNvSpPr>
            <a:spLocks noGrp="1"/>
          </p:cNvSpPr>
          <p:nvPr>
            <p:ph idx="1"/>
          </p:nvPr>
        </p:nvSpPr>
        <p:spPr>
          <a:xfrm>
            <a:off x="304800" y="1066800"/>
            <a:ext cx="8534400" cy="4724400"/>
          </a:xfrm>
        </p:spPr>
        <p:txBody>
          <a:bodyPr/>
          <a:lstStyle/>
          <a:p>
            <a:pPr marL="514350" indent="-514350">
              <a:buFont typeface="+mj-lt"/>
              <a:buAutoNum type="arabicPeriod"/>
            </a:pPr>
            <a:r>
              <a:rPr lang="en-US" sz="4400" dirty="0" smtClean="0"/>
              <a:t>Be fair and show good faith.</a:t>
            </a:r>
          </a:p>
          <a:p>
            <a:pPr marL="514350" indent="-514350">
              <a:buFont typeface="+mj-lt"/>
              <a:buAutoNum type="arabicPeriod"/>
            </a:pPr>
            <a:r>
              <a:rPr lang="en-US" sz="4400" dirty="0" smtClean="0"/>
              <a:t>Consistently apply good policies.</a:t>
            </a:r>
          </a:p>
          <a:p>
            <a:pPr marL="514350" indent="-514350">
              <a:buFont typeface="+mj-lt"/>
              <a:buAutoNum type="arabicPeriod"/>
            </a:pPr>
            <a:r>
              <a:rPr lang="en-US" sz="4400" dirty="0" smtClean="0"/>
              <a:t>Document, document, document.</a:t>
            </a:r>
          </a:p>
          <a:p>
            <a:pPr marL="514350" indent="-514350">
              <a:buFont typeface="+mj-lt"/>
              <a:buAutoNum type="arabicPeriod"/>
            </a:pPr>
            <a:r>
              <a:rPr lang="en-US" sz="4400" dirty="0" smtClean="0"/>
              <a:t>Train.</a:t>
            </a:r>
            <a:endParaRPr lang="en-US" sz="4400" dirty="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20</a:t>
            </a:fld>
            <a:endParaRPr lang="en-US" dirty="0">
              <a:solidFill>
                <a:schemeClr val="bg1"/>
              </a:solidFill>
            </a:endParaRPr>
          </a:p>
        </p:txBody>
      </p:sp>
    </p:spTree>
    <p:extLst>
      <p:ext uri="{BB962C8B-B14F-4D97-AF65-F5344CB8AC3E}">
        <p14:creationId xmlns:p14="http://schemas.microsoft.com/office/powerpoint/2010/main" val="931257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solidFill>
                  <a:schemeClr val="tx1"/>
                </a:solidFill>
              </a:rPr>
              <a:t>Employee Evaluations</a:t>
            </a:r>
            <a:endParaRPr lang="en-US" dirty="0">
              <a:solidFill>
                <a:schemeClr val="tx1"/>
              </a:solidFill>
            </a:endParaRPr>
          </a:p>
        </p:txBody>
      </p:sp>
      <p:pic>
        <p:nvPicPr>
          <p:cNvPr id="4" name="Content Placeholder 3" descr="iStock_000016530485Large.jpg"/>
          <p:cNvPicPr>
            <a:picLocks noGrp="1" noChangeAspect="1"/>
          </p:cNvPicPr>
          <p:nvPr>
            <p:ph idx="1"/>
          </p:nvPr>
        </p:nvPicPr>
        <p:blipFill>
          <a:blip r:embed="rId3" cstate="print"/>
          <a:stretch>
            <a:fillRect/>
          </a:stretch>
        </p:blipFill>
        <p:spPr>
          <a:xfrm>
            <a:off x="990600" y="1066800"/>
            <a:ext cx="7089210" cy="4724400"/>
          </a:xfrm>
        </p:spPr>
      </p:pic>
      <p:sp>
        <p:nvSpPr>
          <p:cNvPr id="5" name="Slide Number Placeholder 4"/>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21</a:t>
            </a:fld>
            <a:endParaRPr lang="en-US"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Stock_000011223283Large.jpg"/>
          <p:cNvPicPr>
            <a:picLocks noGrp="1" noChangeAspect="1"/>
          </p:cNvPicPr>
          <p:nvPr>
            <p:ph idx="1"/>
          </p:nvPr>
        </p:nvPicPr>
        <p:blipFill>
          <a:blip r:embed="rId3" cstate="print"/>
          <a:stretch>
            <a:fillRect/>
          </a:stretch>
        </p:blipFill>
        <p:spPr>
          <a:xfrm>
            <a:off x="1143000" y="1143000"/>
            <a:ext cx="6894792" cy="4724400"/>
          </a:xfrm>
        </p:spPr>
      </p:pic>
      <p:sp>
        <p:nvSpPr>
          <p:cNvPr id="5" name="Title 4"/>
          <p:cNvSpPr>
            <a:spLocks noGrp="1"/>
          </p:cNvSpPr>
          <p:nvPr>
            <p:ph type="title"/>
          </p:nvPr>
        </p:nvSpPr>
        <p:spPr>
          <a:xfrm>
            <a:off x="0" y="25400"/>
            <a:ext cx="9144000" cy="812800"/>
          </a:xfrm>
        </p:spPr>
        <p:txBody>
          <a:bodyPr/>
          <a:lstStyle/>
          <a:p>
            <a:r>
              <a:rPr lang="en-US" dirty="0" smtClean="0">
                <a:solidFill>
                  <a:schemeClr val="tx1"/>
                </a:solidFill>
              </a:rPr>
              <a:t>Why Do Evaluations?</a:t>
            </a:r>
            <a:endParaRPr lang="en-US" dirty="0">
              <a:solidFill>
                <a:schemeClr val="tx1"/>
              </a:solidFill>
            </a:endParaRPr>
          </a:p>
        </p:txBody>
      </p:sp>
      <p:sp>
        <p:nvSpPr>
          <p:cNvPr id="6" name="Slide Number Placeholder 5"/>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22</a:t>
            </a:fld>
            <a:endParaRPr lang="en-US"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0"/>
            <a:ext cx="9156700" cy="914400"/>
          </a:xfrm>
        </p:spPr>
        <p:txBody>
          <a:bodyPr/>
          <a:lstStyle/>
          <a:p>
            <a:r>
              <a:rPr lang="en-US" dirty="0" smtClean="0">
                <a:solidFill>
                  <a:schemeClr val="tx1"/>
                </a:solidFill>
              </a:rPr>
              <a:t>Evaluations</a:t>
            </a:r>
            <a:endParaRPr lang="en-US" dirty="0">
              <a:solidFill>
                <a:schemeClr val="tx1"/>
              </a:solidFill>
            </a:endParaRPr>
          </a:p>
        </p:txBody>
      </p:sp>
      <p:sp>
        <p:nvSpPr>
          <p:cNvPr id="3" name="Content Placeholder 2"/>
          <p:cNvSpPr>
            <a:spLocks noGrp="1"/>
          </p:cNvSpPr>
          <p:nvPr>
            <p:ph idx="1"/>
          </p:nvPr>
        </p:nvSpPr>
        <p:spPr>
          <a:xfrm>
            <a:off x="304800" y="1143000"/>
            <a:ext cx="8534400" cy="4724400"/>
          </a:xfrm>
        </p:spPr>
        <p:txBody>
          <a:bodyPr/>
          <a:lstStyle/>
          <a:p>
            <a:endParaRPr lang="en-US" dirty="0" smtClean="0"/>
          </a:p>
          <a:p>
            <a:endParaRPr lang="en-US" dirty="0" smtClean="0"/>
          </a:p>
          <a:p>
            <a:pPr algn="ctr">
              <a:buNone/>
            </a:pPr>
            <a:r>
              <a:rPr lang="en-US" sz="5000" b="1" dirty="0" smtClean="0"/>
              <a:t>Why not?</a:t>
            </a:r>
            <a:endParaRPr lang="en-US" sz="5000" b="1" dirty="0"/>
          </a:p>
        </p:txBody>
      </p:sp>
      <p:sp>
        <p:nvSpPr>
          <p:cNvPr id="4" name="Slide Number Placeholder 3"/>
          <p:cNvSpPr>
            <a:spLocks noGrp="1"/>
          </p:cNvSpPr>
          <p:nvPr>
            <p:ph type="sldNum" sz="quarter" idx="10"/>
          </p:nvPr>
        </p:nvSpPr>
        <p:spPr/>
        <p:txBody>
          <a:bodyPr/>
          <a:lstStyle/>
          <a:p>
            <a:pPr>
              <a:defRPr/>
            </a:pPr>
            <a:fld id="{92FE2F0E-213C-4A3E-8A92-25A5C8C7F365}" type="slidenum">
              <a:rPr lang="en-US" smtClean="0">
                <a:solidFill>
                  <a:schemeClr val="bg1"/>
                </a:solidFill>
              </a:rPr>
              <a:pPr>
                <a:defRPr/>
              </a:pPr>
              <a:t>23</a:t>
            </a:fld>
            <a:endParaRPr lang="en-US"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400"/>
            <a:ext cx="9144000" cy="812800"/>
          </a:xfrm>
        </p:spPr>
        <p:txBody>
          <a:bodyPr/>
          <a:lstStyle/>
          <a:p>
            <a:r>
              <a:rPr lang="en-US" dirty="0" smtClean="0">
                <a:solidFill>
                  <a:schemeClr val="tx1"/>
                </a:solidFill>
              </a:rPr>
              <a:t>Evaluations</a:t>
            </a:r>
            <a:endParaRPr lang="en-US" dirty="0">
              <a:solidFill>
                <a:schemeClr val="tx1"/>
              </a:solidFill>
            </a:endParaRPr>
          </a:p>
        </p:txBody>
      </p:sp>
      <p:sp>
        <p:nvSpPr>
          <p:cNvPr id="3" name="Content Placeholder 2"/>
          <p:cNvSpPr>
            <a:spLocks noGrp="1"/>
          </p:cNvSpPr>
          <p:nvPr>
            <p:ph idx="1"/>
          </p:nvPr>
        </p:nvSpPr>
        <p:spPr>
          <a:xfrm>
            <a:off x="304800" y="990600"/>
            <a:ext cx="8534400" cy="4724400"/>
          </a:xfrm>
        </p:spPr>
        <p:txBody>
          <a:bodyPr/>
          <a:lstStyle/>
          <a:p>
            <a:r>
              <a:rPr lang="en-US" dirty="0" smtClean="0"/>
              <a:t>What type of language should you include in your employee’s evaluations?</a:t>
            </a:r>
          </a:p>
          <a:p>
            <a:pPr marL="914400" lvl="1" indent="-457200">
              <a:buFont typeface="+mj-lt"/>
              <a:buAutoNum type="alphaLcPeriod"/>
            </a:pPr>
            <a:r>
              <a:rPr lang="en-US" dirty="0" smtClean="0"/>
              <a:t>Specific times and dates of problematic conduct – the more detail the better.</a:t>
            </a:r>
          </a:p>
          <a:p>
            <a:pPr marL="914400" lvl="1" indent="-457200">
              <a:buFont typeface="+mj-lt"/>
              <a:buAutoNum type="alphaLcPeriod"/>
            </a:pPr>
            <a:r>
              <a:rPr lang="en-US" dirty="0" smtClean="0"/>
              <a:t>Information about the employee’s protected class.</a:t>
            </a:r>
          </a:p>
          <a:p>
            <a:pPr marL="914400" lvl="1" indent="-457200">
              <a:buFont typeface="+mj-lt"/>
              <a:buAutoNum type="alphaLcPeriod"/>
            </a:pPr>
            <a:r>
              <a:rPr lang="en-US" dirty="0" smtClean="0"/>
              <a:t>Be vague – don’t box yourself in.</a:t>
            </a:r>
          </a:p>
          <a:p>
            <a:pPr marL="914400" lvl="1" indent="-457200">
              <a:buFont typeface="+mj-lt"/>
              <a:buAutoNum type="alphaLcPeriod"/>
            </a:pPr>
            <a:r>
              <a:rPr lang="en-US" dirty="0" smtClean="0"/>
              <a:t>Positive language highlighting what the employee is doing right.</a:t>
            </a:r>
            <a:endParaRPr lang="en-US" dirty="0"/>
          </a:p>
        </p:txBody>
      </p:sp>
      <p:sp>
        <p:nvSpPr>
          <p:cNvPr id="4" name="Slide Number Placeholder 3"/>
          <p:cNvSpPr>
            <a:spLocks noGrp="1"/>
          </p:cNvSpPr>
          <p:nvPr>
            <p:ph type="sldNum" sz="quarter" idx="10"/>
          </p:nvPr>
        </p:nvSpPr>
        <p:spPr/>
        <p:txBody>
          <a:bodyPr/>
          <a:lstStyle/>
          <a:p>
            <a:pPr>
              <a:defRPr/>
            </a:pPr>
            <a:fld id="{92FE2F0E-213C-4A3E-8A92-25A5C8C7F365}" type="slidenum">
              <a:rPr lang="en-US" smtClean="0">
                <a:solidFill>
                  <a:schemeClr val="bg1"/>
                </a:solidFill>
              </a:rPr>
              <a:pPr>
                <a:defRPr/>
              </a:pPr>
              <a:t>24</a:t>
            </a:fld>
            <a:endParaRPr lang="en-US" dirty="0">
              <a:solidFill>
                <a:schemeClr val="bg1"/>
              </a:solidFill>
            </a:endParaRPr>
          </a:p>
        </p:txBody>
      </p:sp>
    </p:spTree>
    <p:extLst>
      <p:ext uri="{BB962C8B-B14F-4D97-AF65-F5344CB8AC3E}">
        <p14:creationId xmlns:p14="http://schemas.microsoft.com/office/powerpoint/2010/main" val="1580300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solidFill>
                  <a:schemeClr val="tx1"/>
                </a:solidFill>
              </a:rPr>
              <a:t>Protect Your Work Place!</a:t>
            </a:r>
            <a:endParaRPr lang="en-US" dirty="0">
              <a:solidFill>
                <a:schemeClr val="tx1"/>
              </a:solidFill>
            </a:endParaRPr>
          </a:p>
        </p:txBody>
      </p:sp>
      <p:pic>
        <p:nvPicPr>
          <p:cNvPr id="4" name="Content Placeholder 3" descr="iStock_000017529105Large.jpg"/>
          <p:cNvPicPr>
            <a:picLocks noGrp="1" noChangeAspect="1"/>
          </p:cNvPicPr>
          <p:nvPr>
            <p:ph idx="1"/>
          </p:nvPr>
        </p:nvPicPr>
        <p:blipFill>
          <a:blip r:embed="rId2" cstate="print"/>
          <a:stretch>
            <a:fillRect/>
          </a:stretch>
        </p:blipFill>
        <p:spPr>
          <a:xfrm>
            <a:off x="2209800" y="1066800"/>
            <a:ext cx="4728664" cy="4724400"/>
          </a:xfrm>
        </p:spPr>
      </p:pic>
      <p:sp>
        <p:nvSpPr>
          <p:cNvPr id="5" name="Slide Number Placeholder 4"/>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25</a:t>
            </a:fld>
            <a:endParaRPr lang="en-US"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304800" y="1066800"/>
            <a:ext cx="8534400" cy="4724400"/>
          </a:xfrm>
        </p:spPr>
        <p:txBody>
          <a:bodyPr/>
          <a:lstStyle/>
          <a:p>
            <a:endParaRPr lang="en-US" dirty="0" smtClean="0"/>
          </a:p>
          <a:p>
            <a:endParaRPr lang="en-US" dirty="0" smtClean="0"/>
          </a:p>
          <a:p>
            <a:r>
              <a:rPr lang="en-US" sz="3600" dirty="0" smtClean="0"/>
              <a:t>What type of language to include.</a:t>
            </a:r>
          </a:p>
          <a:p>
            <a:pPr lvl="1"/>
            <a:r>
              <a:rPr lang="en-US" sz="3600" dirty="0" smtClean="0"/>
              <a:t>Detail specifics.</a:t>
            </a:r>
          </a:p>
          <a:p>
            <a:pPr lvl="1"/>
            <a:r>
              <a:rPr lang="en-US" sz="3600" dirty="0" smtClean="0"/>
              <a:t>Do not include language about protected class.</a:t>
            </a:r>
          </a:p>
          <a:p>
            <a:pPr>
              <a:buNone/>
            </a:pPr>
            <a:endParaRPr lang="en-US" dirty="0" smtClean="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26</a:t>
            </a:fld>
            <a:endParaRPr lang="en-US" dirty="0">
              <a:solidFill>
                <a:schemeClr val="bg1"/>
              </a:solidFill>
            </a:endParaRPr>
          </a:p>
        </p:txBody>
      </p:sp>
      <p:sp>
        <p:nvSpPr>
          <p:cNvPr id="5" name="TextBox 4"/>
          <p:cNvSpPr txBox="1"/>
          <p:nvPr/>
        </p:nvSpPr>
        <p:spPr>
          <a:xfrm>
            <a:off x="0" y="152400"/>
            <a:ext cx="9144000" cy="584775"/>
          </a:xfrm>
          <a:prstGeom prst="rect">
            <a:avLst/>
          </a:prstGeom>
          <a:noFill/>
        </p:spPr>
        <p:txBody>
          <a:bodyPr wrap="square" rtlCol="0">
            <a:spAutoFit/>
          </a:bodyPr>
          <a:lstStyle/>
          <a:p>
            <a:r>
              <a:rPr lang="en-US" sz="3200" b="1" dirty="0" smtClean="0">
                <a:latin typeface="+mj-lt"/>
              </a:rPr>
              <a:t>Evaluations</a:t>
            </a:r>
            <a:endParaRPr lang="en-US" sz="3200" b="1" dirty="0">
              <a:latin typeface="+mj-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534400" cy="4724400"/>
          </a:xfrm>
        </p:spPr>
        <p:txBody>
          <a:bodyPr/>
          <a:lstStyle/>
          <a:p>
            <a:endParaRPr lang="en-US" dirty="0" smtClean="0"/>
          </a:p>
          <a:p>
            <a:r>
              <a:rPr lang="en-US" dirty="0" smtClean="0"/>
              <a:t>Request employee signature at bottom of review.</a:t>
            </a:r>
          </a:p>
          <a:p>
            <a:r>
              <a:rPr lang="en-US" dirty="0" smtClean="0"/>
              <a:t>Who should perform?  Supervisor.  It is hard, but essential, to be honest.</a:t>
            </a:r>
          </a:p>
          <a:p>
            <a:r>
              <a:rPr lang="en-US" dirty="0" smtClean="0"/>
              <a:t>Appeal process.</a:t>
            </a:r>
          </a:p>
          <a:p>
            <a:r>
              <a:rPr lang="en-US" dirty="0" smtClean="0"/>
              <a:t>Should not be the first time the employee hears of a problem.</a:t>
            </a:r>
            <a:endParaRPr lang="en-US" dirty="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27</a:t>
            </a:fld>
            <a:endParaRPr lang="en-US" dirty="0">
              <a:solidFill>
                <a:schemeClr val="bg1"/>
              </a:solidFill>
            </a:endParaRPr>
          </a:p>
        </p:txBody>
      </p:sp>
      <p:sp>
        <p:nvSpPr>
          <p:cNvPr id="5" name="Title 4"/>
          <p:cNvSpPr>
            <a:spLocks noGrp="1"/>
          </p:cNvSpPr>
          <p:nvPr>
            <p:ph type="title"/>
          </p:nvPr>
        </p:nvSpPr>
        <p:spPr>
          <a:xfrm>
            <a:off x="0" y="0"/>
            <a:ext cx="9144000" cy="838200"/>
          </a:xfrm>
        </p:spPr>
        <p:txBody>
          <a:bodyPr/>
          <a:lstStyle/>
          <a:p>
            <a:r>
              <a:rPr lang="en-US" dirty="0" smtClean="0">
                <a:solidFill>
                  <a:schemeClr val="tx1"/>
                </a:solidFill>
              </a:rPr>
              <a:t>Evaluations</a:t>
            </a:r>
            <a:endParaRPr lang="en-US"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solidFill>
                  <a:schemeClr val="tx1"/>
                </a:solidFill>
              </a:rPr>
              <a:t>Evaluations</a:t>
            </a:r>
            <a:endParaRPr lang="en-US" dirty="0">
              <a:solidFill>
                <a:schemeClr val="tx1"/>
              </a:solidFill>
            </a:endParaRPr>
          </a:p>
        </p:txBody>
      </p:sp>
      <p:sp>
        <p:nvSpPr>
          <p:cNvPr id="3" name="Content Placeholder 2"/>
          <p:cNvSpPr>
            <a:spLocks noGrp="1"/>
          </p:cNvSpPr>
          <p:nvPr>
            <p:ph idx="1"/>
          </p:nvPr>
        </p:nvSpPr>
        <p:spPr>
          <a:xfrm>
            <a:off x="304800" y="1066800"/>
            <a:ext cx="8534400" cy="4724400"/>
          </a:xfrm>
        </p:spPr>
        <p:txBody>
          <a:bodyPr/>
          <a:lstStyle/>
          <a:p>
            <a:pPr indent="0" algn="ctr">
              <a:buNone/>
            </a:pPr>
            <a:endParaRPr lang="en-US" sz="4000" b="1" i="1" dirty="0" smtClean="0"/>
          </a:p>
          <a:p>
            <a:pPr indent="0" algn="ctr">
              <a:buNone/>
            </a:pPr>
            <a:r>
              <a:rPr lang="en-US" sz="4000" b="1" i="1" dirty="0" err="1" smtClean="0"/>
              <a:t>Hatheway</a:t>
            </a:r>
            <a:r>
              <a:rPr lang="en-US" sz="4000" b="1" i="1" dirty="0" smtClean="0"/>
              <a:t> v. Board of Regents of University of Idaho</a:t>
            </a:r>
          </a:p>
          <a:p>
            <a:pPr indent="0" algn="ctr">
              <a:buNone/>
            </a:pPr>
            <a:r>
              <a:rPr lang="en-US" sz="4000" dirty="0" smtClean="0"/>
              <a:t>2013 WL 4768311 (2013).</a:t>
            </a:r>
            <a:endParaRPr lang="en-US" sz="4000" i="1" dirty="0" smtClean="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28</a:t>
            </a:fld>
            <a:endParaRPr lang="en-US"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0"/>
            <a:ext cx="9169400" cy="838200"/>
          </a:xfrm>
        </p:spPr>
        <p:txBody>
          <a:bodyPr/>
          <a:lstStyle/>
          <a:p>
            <a:r>
              <a:rPr lang="en-US" dirty="0" smtClean="0">
                <a:solidFill>
                  <a:schemeClr val="tx1"/>
                </a:solidFill>
              </a:rPr>
              <a:t>Evaluations</a:t>
            </a:r>
            <a:endParaRPr lang="en-US" dirty="0">
              <a:solidFill>
                <a:schemeClr val="tx1"/>
              </a:solidFill>
            </a:endParaRPr>
          </a:p>
        </p:txBody>
      </p:sp>
      <p:pic>
        <p:nvPicPr>
          <p:cNvPr id="6" name="Content Placeholder 5" descr="iStock_000010428885SmallUniversityOfIdaho.jpg"/>
          <p:cNvPicPr>
            <a:picLocks noGrp="1" noChangeAspect="1"/>
          </p:cNvPicPr>
          <p:nvPr>
            <p:ph idx="1"/>
          </p:nvPr>
        </p:nvPicPr>
        <p:blipFill>
          <a:blip r:embed="rId2" cstate="print"/>
          <a:stretch>
            <a:fillRect/>
          </a:stretch>
        </p:blipFill>
        <p:spPr>
          <a:xfrm>
            <a:off x="2895600" y="1066800"/>
            <a:ext cx="3162615" cy="4724400"/>
          </a:xfrm>
        </p:spPr>
      </p:pic>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29</a:t>
            </a:fld>
            <a:endParaRPr lang="en-US"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228600" y="1066800"/>
            <a:ext cx="8534400" cy="4724400"/>
          </a:xfrm>
        </p:spPr>
        <p:txBody>
          <a:bodyPr/>
          <a:lstStyle/>
          <a:p>
            <a:pPr marL="514350" indent="-514350">
              <a:buFont typeface="+mj-lt"/>
              <a:buAutoNum type="arabicPeriod"/>
            </a:pPr>
            <a:r>
              <a:rPr lang="en-US" sz="3200" dirty="0" smtClean="0"/>
              <a:t>At-will employment and exceptions.</a:t>
            </a:r>
          </a:p>
          <a:p>
            <a:pPr marL="514350" indent="-514350">
              <a:buFont typeface="+mj-lt"/>
              <a:buAutoNum type="arabicPeriod"/>
            </a:pPr>
            <a:r>
              <a:rPr lang="en-US" sz="3200" dirty="0" smtClean="0"/>
              <a:t>How to show good faith and how to create a defense through documentation.</a:t>
            </a:r>
          </a:p>
          <a:p>
            <a:pPr marL="514350" indent="-514350">
              <a:buFont typeface="+mj-lt"/>
              <a:buAutoNum type="arabicPeriod"/>
            </a:pPr>
            <a:r>
              <a:rPr lang="en-US" sz="3200" dirty="0" smtClean="0"/>
              <a:t>Training.</a:t>
            </a:r>
          </a:p>
          <a:p>
            <a:pPr marL="514350" indent="-514350">
              <a:buFont typeface="+mj-lt"/>
              <a:buAutoNum type="arabicPeriod"/>
            </a:pPr>
            <a:r>
              <a:rPr lang="en-US" sz="3200" dirty="0" smtClean="0"/>
              <a:t>Where things can go wrong (and key cases).</a:t>
            </a:r>
          </a:p>
          <a:p>
            <a:pPr marL="514350" indent="-514350">
              <a:buFont typeface="+mj-lt"/>
              <a:buAutoNum type="arabicPeriod"/>
            </a:pPr>
            <a:r>
              <a:rPr lang="en-US" sz="3200" dirty="0" smtClean="0"/>
              <a:t>Check lists!</a:t>
            </a:r>
            <a:endParaRPr lang="en-US" sz="3200" dirty="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3</a:t>
            </a:fld>
            <a:endParaRPr lang="en-US">
              <a:solidFill>
                <a:schemeClr val="bg1"/>
              </a:solidFill>
            </a:endParaRPr>
          </a:p>
        </p:txBody>
      </p:sp>
    </p:spTree>
    <p:extLst>
      <p:ext uri="{BB962C8B-B14F-4D97-AF65-F5344CB8AC3E}">
        <p14:creationId xmlns:p14="http://schemas.microsoft.com/office/powerpoint/2010/main" val="1777236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i="1" dirty="0" err="1" smtClean="0">
                <a:solidFill>
                  <a:schemeClr val="tx1"/>
                </a:solidFill>
              </a:rPr>
              <a:t>Hatheway</a:t>
            </a:r>
            <a:endParaRPr lang="en-US" i="1" dirty="0">
              <a:solidFill>
                <a:schemeClr val="tx1"/>
              </a:solidFill>
            </a:endParaRPr>
          </a:p>
        </p:txBody>
      </p:sp>
      <p:sp>
        <p:nvSpPr>
          <p:cNvPr id="3" name="Content Placeholder 2"/>
          <p:cNvSpPr>
            <a:spLocks noGrp="1"/>
          </p:cNvSpPr>
          <p:nvPr>
            <p:ph idx="1"/>
          </p:nvPr>
        </p:nvSpPr>
        <p:spPr>
          <a:xfrm>
            <a:off x="304800" y="1143000"/>
            <a:ext cx="8534400" cy="4724400"/>
          </a:xfrm>
        </p:spPr>
        <p:txBody>
          <a:bodyPr/>
          <a:lstStyle/>
          <a:p>
            <a:r>
              <a:rPr lang="en-US" sz="3600" dirty="0" smtClean="0"/>
              <a:t>Co-worker paid more.</a:t>
            </a:r>
          </a:p>
          <a:p>
            <a:r>
              <a:rPr lang="en-US" sz="3600" dirty="0" smtClean="0"/>
              <a:t>President’s speech:</a:t>
            </a:r>
          </a:p>
          <a:p>
            <a:pPr indent="0">
              <a:buNone/>
            </a:pPr>
            <a:r>
              <a:rPr lang="en-US" sz="3200" dirty="0" smtClean="0"/>
              <a:t>“We have a responsibility to retire when we’re not as productive . . . .  It’s time to get out of the way.”</a:t>
            </a:r>
          </a:p>
          <a:p>
            <a:r>
              <a:rPr lang="en-US" sz="3600" dirty="0" smtClean="0"/>
              <a:t>Negative evaluation.</a:t>
            </a:r>
          </a:p>
          <a:p>
            <a:r>
              <a:rPr lang="en-US" sz="3600" dirty="0" smtClean="0"/>
              <a:t>No raise.</a:t>
            </a:r>
          </a:p>
          <a:p>
            <a:endParaRPr lang="en-US" dirty="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30</a:t>
            </a:fld>
            <a:endParaRPr lang="en-US"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i="1" dirty="0" err="1" smtClean="0">
                <a:solidFill>
                  <a:schemeClr val="tx1"/>
                </a:solidFill>
              </a:rPr>
              <a:t>Hatheway</a:t>
            </a:r>
            <a:endParaRPr lang="en-US" i="1" dirty="0">
              <a:solidFill>
                <a:schemeClr val="tx1"/>
              </a:solidFill>
            </a:endParaRPr>
          </a:p>
        </p:txBody>
      </p:sp>
      <p:sp>
        <p:nvSpPr>
          <p:cNvPr id="3" name="Content Placeholder 2"/>
          <p:cNvSpPr>
            <a:spLocks noGrp="1"/>
          </p:cNvSpPr>
          <p:nvPr>
            <p:ph idx="1"/>
          </p:nvPr>
        </p:nvSpPr>
        <p:spPr>
          <a:xfrm>
            <a:off x="304800" y="1066800"/>
            <a:ext cx="8534400" cy="4724400"/>
          </a:xfrm>
        </p:spPr>
        <p:txBody>
          <a:bodyPr/>
          <a:lstStyle/>
          <a:p>
            <a:pPr indent="0">
              <a:buNone/>
            </a:pPr>
            <a:r>
              <a:rPr lang="en-US" dirty="0" smtClean="0"/>
              <a:t>“[T]his year there have been repeated instances of Lillian acting unprofessionally toward another staff member, and in venting about that person and the department chair in front of others in the unit.  Against her co-worker, often when I have been away from the office, she has repeatedly launched tirades, it appears without provocation.  These confrontations have not reflected civility or respect; they have sometimes merely been hurtful.”</a:t>
            </a:r>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31</a:t>
            </a:fld>
            <a:endParaRPr lang="en-US"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i="1" dirty="0" err="1" smtClean="0">
                <a:solidFill>
                  <a:schemeClr val="tx1"/>
                </a:solidFill>
              </a:rPr>
              <a:t>Hatheway</a:t>
            </a:r>
            <a:endParaRPr lang="en-US" i="1" dirty="0">
              <a:solidFill>
                <a:schemeClr val="tx1"/>
              </a:solidFill>
            </a:endParaRPr>
          </a:p>
        </p:txBody>
      </p:sp>
      <p:sp>
        <p:nvSpPr>
          <p:cNvPr id="3" name="Content Placeholder 2"/>
          <p:cNvSpPr>
            <a:spLocks noGrp="1"/>
          </p:cNvSpPr>
          <p:nvPr>
            <p:ph idx="1"/>
          </p:nvPr>
        </p:nvSpPr>
        <p:spPr>
          <a:xfrm>
            <a:off x="304800" y="990600"/>
            <a:ext cx="8534400" cy="4724400"/>
          </a:xfrm>
        </p:spPr>
        <p:txBody>
          <a:bodyPr/>
          <a:lstStyle/>
          <a:p>
            <a:r>
              <a:rPr lang="en-US" sz="3200" dirty="0" smtClean="0"/>
              <a:t>Clarifies requirements of prima facie case of age discrimination.</a:t>
            </a:r>
          </a:p>
          <a:p>
            <a:r>
              <a:rPr lang="en-US" sz="3200" dirty="0" smtClean="0"/>
              <a:t>Poor evaluation that results in no raise can be an adverse action.</a:t>
            </a:r>
          </a:p>
          <a:p>
            <a:r>
              <a:rPr lang="en-US" sz="3200" dirty="0" smtClean="0"/>
              <a:t>Mere ostracism in workplace not adverse action – not enough to be “kept out of the loop.”</a:t>
            </a:r>
          </a:p>
          <a:p>
            <a:r>
              <a:rPr lang="en-US" sz="3200" dirty="0" smtClean="0"/>
              <a:t>Mere inconveniences or alterations of job responsibilities are not adverse actions.</a:t>
            </a:r>
            <a:endParaRPr lang="en-US" sz="3200" dirty="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32</a:t>
            </a:fld>
            <a:endParaRPr lang="en-US"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00"/>
            <a:ext cx="9144000" cy="825500"/>
          </a:xfrm>
        </p:spPr>
        <p:txBody>
          <a:bodyPr/>
          <a:lstStyle/>
          <a:p>
            <a:r>
              <a:rPr lang="en-US" i="1" dirty="0" err="1" smtClean="0">
                <a:solidFill>
                  <a:schemeClr val="tx1"/>
                </a:solidFill>
              </a:rPr>
              <a:t>Hatheway</a:t>
            </a:r>
            <a:endParaRPr lang="en-US" i="1" dirty="0">
              <a:solidFill>
                <a:schemeClr val="tx1"/>
              </a:solidFill>
            </a:endParaRPr>
          </a:p>
        </p:txBody>
      </p:sp>
      <p:sp>
        <p:nvSpPr>
          <p:cNvPr id="3" name="Content Placeholder 2"/>
          <p:cNvSpPr>
            <a:spLocks noGrp="1"/>
          </p:cNvSpPr>
          <p:nvPr>
            <p:ph idx="1"/>
          </p:nvPr>
        </p:nvSpPr>
        <p:spPr>
          <a:xfrm>
            <a:off x="304800" y="1066800"/>
            <a:ext cx="8534400" cy="4724400"/>
          </a:xfrm>
        </p:spPr>
        <p:txBody>
          <a:bodyPr/>
          <a:lstStyle/>
          <a:p>
            <a:endParaRPr lang="en-US" sz="4000" i="1" dirty="0" smtClean="0"/>
          </a:p>
          <a:p>
            <a:r>
              <a:rPr lang="en-US" sz="4000" i="1" dirty="0" err="1" smtClean="0"/>
              <a:t>Hatheway</a:t>
            </a:r>
            <a:r>
              <a:rPr lang="en-US" sz="4000" i="1" dirty="0" smtClean="0"/>
              <a:t> </a:t>
            </a:r>
            <a:r>
              <a:rPr lang="en-US" sz="4000" dirty="0" smtClean="0"/>
              <a:t>failed to show pretext.</a:t>
            </a:r>
          </a:p>
          <a:p>
            <a:r>
              <a:rPr lang="en-US" sz="4000" dirty="0" smtClean="0"/>
              <a:t>Performance evaluation is very specific as to how she failed to meet expectations.</a:t>
            </a:r>
            <a:endParaRPr lang="en-US" sz="4000" dirty="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33</a:t>
            </a:fld>
            <a:endParaRPr lang="en-US"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solidFill>
                  <a:schemeClr val="tx1"/>
                </a:solidFill>
              </a:rPr>
              <a:t>Take-</a:t>
            </a:r>
            <a:r>
              <a:rPr lang="en-US" dirty="0" err="1" smtClean="0">
                <a:solidFill>
                  <a:schemeClr val="tx1"/>
                </a:solidFill>
              </a:rPr>
              <a:t>aways</a:t>
            </a:r>
            <a:endParaRPr lang="en-US" dirty="0">
              <a:solidFill>
                <a:schemeClr val="tx1"/>
              </a:solidFill>
            </a:endParaRPr>
          </a:p>
        </p:txBody>
      </p:sp>
      <p:sp>
        <p:nvSpPr>
          <p:cNvPr id="3" name="Content Placeholder 2"/>
          <p:cNvSpPr>
            <a:spLocks noGrp="1"/>
          </p:cNvSpPr>
          <p:nvPr>
            <p:ph idx="1"/>
          </p:nvPr>
        </p:nvSpPr>
        <p:spPr>
          <a:xfrm>
            <a:off x="304800" y="1066800"/>
            <a:ext cx="8534400" cy="4724400"/>
          </a:xfrm>
        </p:spPr>
        <p:txBody>
          <a:bodyPr/>
          <a:lstStyle/>
          <a:p>
            <a:r>
              <a:rPr lang="en-US" sz="4000" dirty="0" smtClean="0"/>
              <a:t>Regular and honest evaluations detailing performance issues can protect you from discrimination claims.</a:t>
            </a:r>
          </a:p>
          <a:p>
            <a:r>
              <a:rPr lang="en-US" sz="4000" dirty="0" smtClean="0"/>
              <a:t>Keep HR files updated.</a:t>
            </a:r>
          </a:p>
          <a:p>
            <a:r>
              <a:rPr lang="en-US" sz="4000" dirty="0" smtClean="0"/>
              <a:t>Document progressive discipline.</a:t>
            </a:r>
            <a:endParaRPr lang="en-US" sz="4000" dirty="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34</a:t>
            </a:fld>
            <a:endParaRPr lang="en-US" dirty="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solidFill>
                  <a:schemeClr val="tx1"/>
                </a:solidFill>
              </a:rPr>
              <a:t>Progressive Discipline</a:t>
            </a:r>
            <a:endParaRPr lang="en-US" dirty="0">
              <a:solidFill>
                <a:schemeClr val="tx1"/>
              </a:solidFill>
            </a:endParaRPr>
          </a:p>
        </p:txBody>
      </p:sp>
      <p:pic>
        <p:nvPicPr>
          <p:cNvPr id="4" name="Content Placeholder 3" descr="iStock_000015646708Large.jpg"/>
          <p:cNvPicPr>
            <a:picLocks noGrp="1" noChangeAspect="1"/>
          </p:cNvPicPr>
          <p:nvPr>
            <p:ph idx="1"/>
          </p:nvPr>
        </p:nvPicPr>
        <p:blipFill>
          <a:blip r:embed="rId2" cstate="print"/>
          <a:stretch>
            <a:fillRect/>
          </a:stretch>
        </p:blipFill>
        <p:spPr>
          <a:xfrm>
            <a:off x="2971800" y="1066800"/>
            <a:ext cx="3152501" cy="4724400"/>
          </a:xfrm>
        </p:spPr>
      </p:pic>
      <p:sp>
        <p:nvSpPr>
          <p:cNvPr id="5" name="Slide Number Placeholder 4"/>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35</a:t>
            </a:fld>
            <a:endParaRPr lang="en-US"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38100"/>
            <a:ext cx="9131300" cy="800100"/>
          </a:xfrm>
        </p:spPr>
        <p:txBody>
          <a:bodyPr/>
          <a:lstStyle/>
          <a:p>
            <a:r>
              <a:rPr lang="en-US" i="1" dirty="0" smtClean="0">
                <a:solidFill>
                  <a:schemeClr val="tx1"/>
                </a:solidFill>
              </a:rPr>
              <a:t>Peterson v. Exide Technologies</a:t>
            </a:r>
            <a:endParaRPr lang="en-US" i="1" dirty="0">
              <a:solidFill>
                <a:schemeClr val="tx1"/>
              </a:solidFill>
            </a:endParaRPr>
          </a:p>
        </p:txBody>
      </p:sp>
      <p:pic>
        <p:nvPicPr>
          <p:cNvPr id="5" name="Content Placeholder 4" descr="iStock_000020297654Medium.jpg"/>
          <p:cNvPicPr>
            <a:picLocks noGrp="1" noChangeAspect="1"/>
          </p:cNvPicPr>
          <p:nvPr>
            <p:ph idx="1"/>
          </p:nvPr>
        </p:nvPicPr>
        <p:blipFill>
          <a:blip r:embed="rId2" cstate="print"/>
          <a:stretch>
            <a:fillRect/>
          </a:stretch>
        </p:blipFill>
        <p:spPr>
          <a:xfrm>
            <a:off x="990600" y="1066800"/>
            <a:ext cx="7092866" cy="4724400"/>
          </a:xfrm>
        </p:spPr>
      </p:pic>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36</a:t>
            </a:fld>
            <a:endParaRPr lang="en-US" dirty="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9144000" cy="914400"/>
          </a:xfrm>
        </p:spPr>
        <p:txBody>
          <a:bodyPr/>
          <a:lstStyle/>
          <a:p>
            <a:r>
              <a:rPr lang="en-US" sz="2400" i="1" dirty="0" smtClean="0">
                <a:solidFill>
                  <a:schemeClr val="tx1"/>
                </a:solidFill>
              </a:rPr>
              <a:t>Peterson v. Exide Technologies</a:t>
            </a:r>
            <a:br>
              <a:rPr lang="en-US" sz="2400" i="1" dirty="0" smtClean="0">
                <a:solidFill>
                  <a:schemeClr val="tx1"/>
                </a:solidFill>
              </a:rPr>
            </a:br>
            <a:r>
              <a:rPr lang="en-US" sz="2400" dirty="0" smtClean="0">
                <a:solidFill>
                  <a:schemeClr val="tx1"/>
                </a:solidFill>
              </a:rPr>
              <a:t>2012 WL 1184001 (10</a:t>
            </a:r>
            <a:r>
              <a:rPr lang="en-US" sz="2400" baseline="30000" dirty="0" smtClean="0">
                <a:solidFill>
                  <a:schemeClr val="tx1"/>
                </a:solidFill>
              </a:rPr>
              <a:t>th</a:t>
            </a:r>
            <a:r>
              <a:rPr lang="en-US" sz="2400" dirty="0" smtClean="0">
                <a:solidFill>
                  <a:schemeClr val="tx1"/>
                </a:solidFill>
              </a:rPr>
              <a:t> Cir. 2012)</a:t>
            </a:r>
            <a:endParaRPr lang="en-US" sz="2400" i="1" dirty="0">
              <a:solidFill>
                <a:schemeClr val="tx1"/>
              </a:solidFill>
            </a:endParaRPr>
          </a:p>
        </p:txBody>
      </p:sp>
      <p:sp>
        <p:nvSpPr>
          <p:cNvPr id="3" name="Content Placeholder 2"/>
          <p:cNvSpPr>
            <a:spLocks noGrp="1"/>
          </p:cNvSpPr>
          <p:nvPr>
            <p:ph idx="1"/>
          </p:nvPr>
        </p:nvSpPr>
        <p:spPr>
          <a:xfrm>
            <a:off x="304800" y="1143000"/>
            <a:ext cx="8534400" cy="4724400"/>
          </a:xfrm>
        </p:spPr>
        <p:txBody>
          <a:bodyPr/>
          <a:lstStyle/>
          <a:p>
            <a:pPr marL="0" indent="0">
              <a:buNone/>
            </a:pPr>
            <a:r>
              <a:rPr lang="en-US" sz="3600" dirty="0" smtClean="0"/>
              <a:t>“[E]</a:t>
            </a:r>
            <a:r>
              <a:rPr lang="en-US" sz="3600" dirty="0" err="1" smtClean="0"/>
              <a:t>mployees</a:t>
            </a:r>
            <a:r>
              <a:rPr lang="en-US" sz="3600" dirty="0" smtClean="0"/>
              <a:t> should clearly understand that the extent to which progressive discipline is imposed is in the sole and exclusive discretion of management.  Nothing in this policy shall be deemed to limit the right of the company to terminate an employee at any time for any reason.”</a:t>
            </a:r>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37</a:t>
            </a:fld>
            <a:endParaRPr lang="en-US" dirty="0">
              <a:solidFill>
                <a:schemeClr val="bg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00"/>
            <a:ext cx="9144000" cy="825500"/>
          </a:xfrm>
        </p:spPr>
        <p:txBody>
          <a:bodyPr/>
          <a:lstStyle/>
          <a:p>
            <a:r>
              <a:rPr lang="en-US" dirty="0" smtClean="0">
                <a:solidFill>
                  <a:schemeClr val="tx1"/>
                </a:solidFill>
              </a:rPr>
              <a:t>Verbal Warning</a:t>
            </a:r>
            <a:endParaRPr lang="en-US" dirty="0">
              <a:solidFill>
                <a:schemeClr val="tx1"/>
              </a:solidFill>
            </a:endParaRPr>
          </a:p>
        </p:txBody>
      </p:sp>
      <p:pic>
        <p:nvPicPr>
          <p:cNvPr id="4" name="Content Placeholder 3" descr="iStock_000012091831Large.jpg"/>
          <p:cNvPicPr>
            <a:picLocks noGrp="1" noChangeAspect="1"/>
          </p:cNvPicPr>
          <p:nvPr>
            <p:ph idx="1"/>
          </p:nvPr>
        </p:nvPicPr>
        <p:blipFill>
          <a:blip r:embed="rId2" cstate="print"/>
          <a:stretch>
            <a:fillRect/>
          </a:stretch>
        </p:blipFill>
        <p:spPr>
          <a:xfrm>
            <a:off x="1295400" y="1066800"/>
            <a:ext cx="6522025" cy="4724400"/>
          </a:xfrm>
        </p:spPr>
      </p:pic>
      <p:sp>
        <p:nvSpPr>
          <p:cNvPr id="5" name="Slide Number Placeholder 4"/>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38</a:t>
            </a:fld>
            <a:endParaRPr lang="en-US" dirty="0">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534400" cy="4724400"/>
          </a:xfrm>
        </p:spPr>
        <p:txBody>
          <a:bodyPr/>
          <a:lstStyle/>
          <a:p>
            <a:endParaRPr lang="en-US" dirty="0" smtClean="0"/>
          </a:p>
          <a:p>
            <a:endParaRPr lang="en-US" dirty="0" smtClean="0"/>
          </a:p>
          <a:p>
            <a:r>
              <a:rPr lang="en-US" sz="4000" dirty="0" smtClean="0"/>
              <a:t>Written reprimand.</a:t>
            </a:r>
            <a:endParaRPr lang="en-US" sz="4000" dirty="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39</a:t>
            </a:fld>
            <a:endParaRPr lang="en-US" dirty="0">
              <a:solidFill>
                <a:schemeClr val="bg1"/>
              </a:solidFill>
            </a:endParaRPr>
          </a:p>
        </p:txBody>
      </p:sp>
      <p:sp>
        <p:nvSpPr>
          <p:cNvPr id="5" name="Title 4"/>
          <p:cNvSpPr>
            <a:spLocks noGrp="1"/>
          </p:cNvSpPr>
          <p:nvPr>
            <p:ph type="title"/>
          </p:nvPr>
        </p:nvSpPr>
        <p:spPr>
          <a:xfrm>
            <a:off x="0" y="12700"/>
            <a:ext cx="9144000" cy="825500"/>
          </a:xfrm>
        </p:spPr>
        <p:txBody>
          <a:bodyPr/>
          <a:lstStyle/>
          <a:p>
            <a:r>
              <a:rPr lang="en-US" dirty="0" smtClean="0">
                <a:solidFill>
                  <a:schemeClr val="tx1"/>
                </a:solidFill>
              </a:rPr>
              <a:t>Progressive Discipline</a:t>
            </a:r>
            <a:endParaRPr lang="en-US"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534400" cy="4724400"/>
          </a:xfrm>
        </p:spPr>
        <p:txBody>
          <a:bodyPr/>
          <a:lstStyle/>
          <a:p>
            <a:pPr>
              <a:buNone/>
            </a:pPr>
            <a:endParaRPr lang="en-US" dirty="0" smtClean="0"/>
          </a:p>
          <a:p>
            <a:pPr>
              <a:buNone/>
            </a:pPr>
            <a:endParaRPr lang="en-US" dirty="0" smtClean="0"/>
          </a:p>
          <a:p>
            <a:pPr>
              <a:buNone/>
            </a:pPr>
            <a:endParaRPr lang="en-US" dirty="0" smtClean="0"/>
          </a:p>
          <a:p>
            <a:pPr algn="ctr">
              <a:buNone/>
            </a:pPr>
            <a:r>
              <a:rPr lang="en-US" sz="5000" b="1" dirty="0" smtClean="0"/>
              <a:t>At-Will Basics</a:t>
            </a:r>
            <a:endParaRPr lang="en-US" sz="5000" b="1" dirty="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4</a:t>
            </a:fld>
            <a:endParaRPr lang="en-US">
              <a:solidFill>
                <a:schemeClr val="bg1"/>
              </a:solidFill>
            </a:endParaRPr>
          </a:p>
        </p:txBody>
      </p:sp>
      <p:sp>
        <p:nvSpPr>
          <p:cNvPr id="5" name="Title 4"/>
          <p:cNvSpPr>
            <a:spLocks noGrp="1"/>
          </p:cNvSpPr>
          <p:nvPr>
            <p:ph type="title"/>
          </p:nvPr>
        </p:nvSpPr>
        <p:spPr>
          <a:xfrm>
            <a:off x="0" y="0"/>
            <a:ext cx="9118600" cy="762000"/>
          </a:xfrm>
        </p:spPr>
        <p:txBody>
          <a:bodyPr/>
          <a:lstStyle/>
          <a:p>
            <a:r>
              <a:rPr lang="en-US" dirty="0" smtClean="0">
                <a:solidFill>
                  <a:schemeClr val="tx1"/>
                </a:solidFill>
              </a:rPr>
              <a:t>Discipline and Termination</a:t>
            </a:r>
            <a:endParaRPr lang="en-US" dirty="0">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solidFill>
                  <a:schemeClr val="tx1"/>
                </a:solidFill>
              </a:rPr>
              <a:t>Performance Improvement Plan (PIP)</a:t>
            </a:r>
            <a:endParaRPr lang="en-US" dirty="0">
              <a:solidFill>
                <a:schemeClr val="tx1"/>
              </a:solidFill>
            </a:endParaRPr>
          </a:p>
        </p:txBody>
      </p:sp>
      <p:pic>
        <p:nvPicPr>
          <p:cNvPr id="4" name="Content Placeholder 3" descr="iStock_000025538757Large.jpg"/>
          <p:cNvPicPr>
            <a:picLocks noGrp="1" noChangeAspect="1"/>
          </p:cNvPicPr>
          <p:nvPr>
            <p:ph idx="1"/>
          </p:nvPr>
        </p:nvPicPr>
        <p:blipFill>
          <a:blip r:embed="rId2" cstate="print"/>
          <a:stretch>
            <a:fillRect/>
          </a:stretch>
        </p:blipFill>
        <p:spPr>
          <a:xfrm>
            <a:off x="990600" y="1143000"/>
            <a:ext cx="7089210" cy="4724400"/>
          </a:xfrm>
        </p:spPr>
      </p:pic>
      <p:sp>
        <p:nvSpPr>
          <p:cNvPr id="5" name="Slide Number Placeholder 4"/>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40</a:t>
            </a:fld>
            <a:endParaRPr lang="en-US" dirty="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0"/>
            <a:ext cx="9131300" cy="838200"/>
          </a:xfrm>
        </p:spPr>
        <p:txBody>
          <a:bodyPr/>
          <a:lstStyle/>
          <a:p>
            <a:r>
              <a:rPr lang="en-US" dirty="0" smtClean="0">
                <a:solidFill>
                  <a:schemeClr val="tx1"/>
                </a:solidFill>
              </a:rPr>
              <a:t>Progressive Discipline</a:t>
            </a:r>
            <a:endParaRPr lang="en-US" dirty="0">
              <a:solidFill>
                <a:schemeClr val="tx1"/>
              </a:solidFill>
            </a:endParaRPr>
          </a:p>
        </p:txBody>
      </p:sp>
      <p:sp>
        <p:nvSpPr>
          <p:cNvPr id="3" name="Content Placeholder 2"/>
          <p:cNvSpPr>
            <a:spLocks noGrp="1"/>
          </p:cNvSpPr>
          <p:nvPr>
            <p:ph idx="1"/>
          </p:nvPr>
        </p:nvSpPr>
        <p:spPr>
          <a:xfrm>
            <a:off x="304800" y="1066800"/>
            <a:ext cx="8534400" cy="4724400"/>
          </a:xfrm>
        </p:spPr>
        <p:txBody>
          <a:bodyPr/>
          <a:lstStyle/>
          <a:p>
            <a:r>
              <a:rPr lang="en-US" sz="2000" dirty="0" smtClean="0"/>
              <a:t>“GTE took no action to send a message that such graffiti was intolerable, or to recognize that it differed in kind from other graffiti prevalent in the bathrooms. . . .  GTE could have heavily emphasized to all employees that serious punishment would result if the perpetrators of this or future incidents were caught, underlining the fact that such behavior was neither tolerated or condoned. . . .  At a minimum, GTE could have informed the offended employees that it would make efforts to prevent the reappearance of such graffiti, and had a manager check the areas in question on a regular basis to ensure that this problem did not recur. . . .  On the record before us, GTE did none of these things.”</a:t>
            </a:r>
          </a:p>
          <a:p>
            <a:r>
              <a:rPr lang="en-US" sz="2000" i="1" dirty="0" err="1" smtClean="0"/>
              <a:t>McGinest</a:t>
            </a:r>
            <a:r>
              <a:rPr lang="en-US" sz="2000" i="1" dirty="0" smtClean="0"/>
              <a:t> v. GTE Service Corp.</a:t>
            </a:r>
            <a:r>
              <a:rPr lang="en-US" sz="2000" dirty="0" smtClean="0"/>
              <a:t>, 360 F.3d 1103 (9</a:t>
            </a:r>
            <a:r>
              <a:rPr lang="en-US" sz="2000" baseline="30000" dirty="0" smtClean="0"/>
              <a:t>th</a:t>
            </a:r>
            <a:r>
              <a:rPr lang="en-US" sz="2000" dirty="0" smtClean="0"/>
              <a:t> Cir. 2004).</a:t>
            </a:r>
            <a:endParaRPr lang="en-US" sz="2000" dirty="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41</a:t>
            </a:fld>
            <a:endParaRPr lang="en-US" dirty="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304800" y="1143000"/>
            <a:ext cx="8534400" cy="4724400"/>
          </a:xfrm>
        </p:spPr>
        <p:txBody>
          <a:bodyPr/>
          <a:lstStyle/>
          <a:p>
            <a:pPr indent="0" algn="ctr">
              <a:buNone/>
            </a:pPr>
            <a:endParaRPr lang="en-US" sz="4000" b="1" i="1" dirty="0" smtClean="0"/>
          </a:p>
          <a:p>
            <a:pPr indent="0" algn="ctr">
              <a:buNone/>
            </a:pPr>
            <a:endParaRPr lang="en-US" sz="4000" b="1" i="1" dirty="0" smtClean="0"/>
          </a:p>
          <a:p>
            <a:pPr indent="0" algn="ctr">
              <a:buNone/>
            </a:pPr>
            <a:r>
              <a:rPr lang="en-US" sz="4000" b="1" i="1" dirty="0" smtClean="0"/>
              <a:t>Garcia v. Health &amp; Welfare</a:t>
            </a:r>
          </a:p>
          <a:p>
            <a:pPr indent="0" algn="ctr">
              <a:buNone/>
            </a:pPr>
            <a:r>
              <a:rPr lang="en-US" dirty="0" smtClean="0"/>
              <a:t>2014 WL 5810516 (D. Idaho, November 7, 2014)</a:t>
            </a:r>
            <a:endParaRPr lang="en-US" i="1" dirty="0" smtClean="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42</a:t>
            </a:fld>
            <a:endParaRPr lang="en-US" dirty="0">
              <a:solidFill>
                <a:schemeClr val="bg1"/>
              </a:solidFill>
            </a:endParaRPr>
          </a:p>
        </p:txBody>
      </p:sp>
    </p:spTree>
    <p:extLst>
      <p:ext uri="{BB962C8B-B14F-4D97-AF65-F5344CB8AC3E}">
        <p14:creationId xmlns:p14="http://schemas.microsoft.com/office/powerpoint/2010/main" val="19184316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err="1" smtClean="0">
                <a:solidFill>
                  <a:schemeClr val="tx1"/>
                </a:solidFill>
              </a:rPr>
              <a:t>Oralia</a:t>
            </a:r>
            <a:r>
              <a:rPr lang="en-US" dirty="0" smtClean="0">
                <a:solidFill>
                  <a:schemeClr val="tx1"/>
                </a:solidFill>
              </a:rPr>
              <a:t> Garcia</a:t>
            </a:r>
            <a:endParaRPr lang="en-US" dirty="0">
              <a:solidFill>
                <a:schemeClr val="tx1"/>
              </a:solidFill>
            </a:endParaRPr>
          </a:p>
        </p:txBody>
      </p:sp>
      <p:sp>
        <p:nvSpPr>
          <p:cNvPr id="3" name="Content Placeholder 2"/>
          <p:cNvSpPr>
            <a:spLocks noGrp="1"/>
          </p:cNvSpPr>
          <p:nvPr>
            <p:ph idx="1"/>
          </p:nvPr>
        </p:nvSpPr>
        <p:spPr>
          <a:xfrm>
            <a:off x="304800" y="1066800"/>
            <a:ext cx="8534400" cy="4724400"/>
          </a:xfrm>
        </p:spPr>
        <p:txBody>
          <a:bodyPr/>
          <a:lstStyle/>
          <a:p>
            <a:r>
              <a:rPr lang="en-US" sz="4000" dirty="0" smtClean="0"/>
              <a:t>56-year-old Hispanic woman.</a:t>
            </a:r>
          </a:p>
          <a:p>
            <a:r>
              <a:rPr lang="en-US" sz="4000" dirty="0" smtClean="0"/>
              <a:t>32 years of service.</a:t>
            </a:r>
          </a:p>
          <a:p>
            <a:r>
              <a:rPr lang="en-US" sz="4000" dirty="0" smtClean="0"/>
              <a:t>Real estate agent.</a:t>
            </a:r>
          </a:p>
          <a:p>
            <a:r>
              <a:rPr lang="en-US" sz="4000" dirty="0" smtClean="0"/>
              <a:t>Single complaint.</a:t>
            </a:r>
          </a:p>
          <a:p>
            <a:r>
              <a:rPr lang="en-US" sz="4000" dirty="0" smtClean="0"/>
              <a:t>Email audit.</a:t>
            </a:r>
            <a:endParaRPr lang="en-US" sz="4000" dirty="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43</a:t>
            </a:fld>
            <a:endParaRPr lang="en-US" dirty="0">
              <a:solidFill>
                <a:schemeClr val="bg1"/>
              </a:solidFill>
            </a:endParaRPr>
          </a:p>
        </p:txBody>
      </p:sp>
    </p:spTree>
    <p:extLst>
      <p:ext uri="{BB962C8B-B14F-4D97-AF65-F5344CB8AC3E}">
        <p14:creationId xmlns:p14="http://schemas.microsoft.com/office/powerpoint/2010/main" val="23822625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0"/>
            <a:ext cx="9131300" cy="838200"/>
          </a:xfrm>
        </p:spPr>
        <p:txBody>
          <a:bodyPr/>
          <a:lstStyle/>
          <a:p>
            <a:r>
              <a:rPr lang="en-US" dirty="0" err="1" smtClean="0">
                <a:solidFill>
                  <a:schemeClr val="tx1"/>
                </a:solidFill>
              </a:rPr>
              <a:t>Oralia</a:t>
            </a:r>
            <a:r>
              <a:rPr lang="en-US" dirty="0" smtClean="0">
                <a:solidFill>
                  <a:schemeClr val="tx1"/>
                </a:solidFill>
              </a:rPr>
              <a:t> Garcia</a:t>
            </a:r>
            <a:endParaRPr lang="en-US" dirty="0">
              <a:solidFill>
                <a:schemeClr val="tx1"/>
              </a:solidFill>
            </a:endParaRPr>
          </a:p>
        </p:txBody>
      </p:sp>
      <p:sp>
        <p:nvSpPr>
          <p:cNvPr id="3" name="Content Placeholder 2"/>
          <p:cNvSpPr>
            <a:spLocks noGrp="1"/>
          </p:cNvSpPr>
          <p:nvPr>
            <p:ph idx="1"/>
          </p:nvPr>
        </p:nvSpPr>
        <p:spPr>
          <a:xfrm>
            <a:off x="304800" y="1143000"/>
            <a:ext cx="8534400" cy="4724400"/>
          </a:xfrm>
        </p:spPr>
        <p:txBody>
          <a:bodyPr/>
          <a:lstStyle/>
          <a:p>
            <a:endParaRPr lang="en-US" sz="4000" dirty="0" smtClean="0"/>
          </a:p>
          <a:p>
            <a:r>
              <a:rPr lang="en-US" sz="4000" dirty="0" smtClean="0"/>
              <a:t>Progressive Discipline: None.</a:t>
            </a:r>
          </a:p>
          <a:p>
            <a:pPr marL="0" indent="0">
              <a:buNone/>
            </a:pPr>
            <a:endParaRPr lang="en-US" sz="4000" dirty="0" smtClean="0"/>
          </a:p>
          <a:p>
            <a:r>
              <a:rPr lang="en-US" sz="4000" dirty="0" smtClean="0"/>
              <a:t>Evaluations: All good.</a:t>
            </a:r>
            <a:endParaRPr lang="en-US" sz="4000" dirty="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44</a:t>
            </a:fld>
            <a:endParaRPr lang="en-US" dirty="0">
              <a:solidFill>
                <a:schemeClr val="bg1"/>
              </a:solidFill>
            </a:endParaRPr>
          </a:p>
        </p:txBody>
      </p:sp>
    </p:spTree>
    <p:extLst>
      <p:ext uri="{BB962C8B-B14F-4D97-AF65-F5344CB8AC3E}">
        <p14:creationId xmlns:p14="http://schemas.microsoft.com/office/powerpoint/2010/main" val="26415226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solidFill>
                  <a:schemeClr val="tx1"/>
                </a:solidFill>
              </a:rPr>
              <a:t>Get HR Involved Or Train</a:t>
            </a:r>
            <a:endParaRPr lang="en-US" dirty="0">
              <a:solidFill>
                <a:schemeClr val="tx1"/>
              </a:solidFill>
            </a:endParaRPr>
          </a:p>
        </p:txBody>
      </p:sp>
      <p:pic>
        <p:nvPicPr>
          <p:cNvPr id="4" name="Content Placeholder 3" descr="iStock_000026397311Large.jpg"/>
          <p:cNvPicPr>
            <a:picLocks noGrp="1" noChangeAspect="1"/>
          </p:cNvPicPr>
          <p:nvPr>
            <p:ph idx="1"/>
          </p:nvPr>
        </p:nvPicPr>
        <p:blipFill>
          <a:blip r:embed="rId2" cstate="print"/>
          <a:stretch>
            <a:fillRect/>
          </a:stretch>
        </p:blipFill>
        <p:spPr>
          <a:xfrm>
            <a:off x="1066800" y="1066800"/>
            <a:ext cx="7089210" cy="4724400"/>
          </a:xfrm>
        </p:spPr>
      </p:pic>
      <p:sp>
        <p:nvSpPr>
          <p:cNvPr id="5" name="Slide Number Placeholder 4"/>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45</a:t>
            </a:fld>
            <a:endParaRPr lang="en-US" dirty="0">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solidFill>
                  <a:schemeClr val="tx1"/>
                </a:solidFill>
              </a:rPr>
              <a:t>Training</a:t>
            </a:r>
            <a:endParaRPr lang="en-US" dirty="0">
              <a:solidFill>
                <a:schemeClr val="tx1"/>
              </a:solidFill>
            </a:endParaRPr>
          </a:p>
        </p:txBody>
      </p:sp>
      <p:sp>
        <p:nvSpPr>
          <p:cNvPr id="3" name="Content Placeholder 2"/>
          <p:cNvSpPr>
            <a:spLocks noGrp="1"/>
          </p:cNvSpPr>
          <p:nvPr>
            <p:ph idx="1"/>
          </p:nvPr>
        </p:nvSpPr>
        <p:spPr>
          <a:xfrm>
            <a:off x="304800" y="1066800"/>
            <a:ext cx="8534400" cy="4724400"/>
          </a:xfrm>
        </p:spPr>
        <p:txBody>
          <a:bodyPr/>
          <a:lstStyle/>
          <a:p>
            <a:pPr marL="514350" indent="-514350">
              <a:buFont typeface="+mj-lt"/>
              <a:buAutoNum type="arabicPeriod"/>
            </a:pPr>
            <a:r>
              <a:rPr lang="en-US" sz="4000" dirty="0" smtClean="0"/>
              <a:t>Why supervisors need to know the law.</a:t>
            </a:r>
          </a:p>
          <a:p>
            <a:pPr marL="514350" indent="-514350">
              <a:buFont typeface="+mj-lt"/>
              <a:buAutoNum type="arabicPeriod"/>
            </a:pPr>
            <a:r>
              <a:rPr lang="en-US" sz="4000" dirty="0" smtClean="0"/>
              <a:t>Why documentation is important and how to do it.</a:t>
            </a:r>
          </a:p>
          <a:p>
            <a:pPr marL="514350" indent="-514350">
              <a:buFont typeface="+mj-lt"/>
              <a:buAutoNum type="arabicPeriod"/>
            </a:pPr>
            <a:r>
              <a:rPr lang="en-US" sz="4000" dirty="0" smtClean="0"/>
              <a:t>Discrimination update.</a:t>
            </a:r>
          </a:p>
          <a:p>
            <a:pPr marL="514350" indent="-514350">
              <a:buFont typeface="+mj-lt"/>
              <a:buAutoNum type="arabicPeriod"/>
            </a:pPr>
            <a:r>
              <a:rPr lang="en-US" sz="4000" dirty="0" smtClean="0"/>
              <a:t>ADA update.</a:t>
            </a:r>
            <a:endParaRPr lang="en-US" sz="4000" dirty="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46</a:t>
            </a:fld>
            <a:endParaRPr lang="en-US" dirty="0">
              <a:solidFill>
                <a:schemeClr val="bg1"/>
              </a:solidFill>
            </a:endParaRPr>
          </a:p>
        </p:txBody>
      </p:sp>
    </p:spTree>
    <p:extLst>
      <p:ext uri="{BB962C8B-B14F-4D97-AF65-F5344CB8AC3E}">
        <p14:creationId xmlns:p14="http://schemas.microsoft.com/office/powerpoint/2010/main" val="19915978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solidFill>
                  <a:schemeClr val="tx1"/>
                </a:solidFill>
              </a:rPr>
              <a:t>Idaho Discrimination Statistics</a:t>
            </a:r>
            <a:endParaRPr lang="en-US" dirty="0">
              <a:solidFill>
                <a:schemeClr val="tx1"/>
              </a:solidFill>
            </a:endParaRPr>
          </a:p>
        </p:txBody>
      </p:sp>
      <p:sp>
        <p:nvSpPr>
          <p:cNvPr id="3" name="Content Placeholder 2"/>
          <p:cNvSpPr>
            <a:spLocks noGrp="1"/>
          </p:cNvSpPr>
          <p:nvPr>
            <p:ph idx="1"/>
          </p:nvPr>
        </p:nvSpPr>
        <p:spPr>
          <a:xfrm>
            <a:off x="304800" y="1066800"/>
            <a:ext cx="8534400" cy="4724400"/>
          </a:xfrm>
        </p:spPr>
        <p:txBody>
          <a:bodyPr/>
          <a:lstStyle/>
          <a:p>
            <a:r>
              <a:rPr lang="en-US" sz="3200" dirty="0" smtClean="0"/>
              <a:t>442 claims filed with the Idaho Human Rights Commission in 2014</a:t>
            </a:r>
          </a:p>
          <a:p>
            <a:pPr lvl="1"/>
            <a:r>
              <a:rPr lang="en-US" sz="2800" dirty="0" smtClean="0"/>
              <a:t>Age – 78</a:t>
            </a:r>
          </a:p>
          <a:p>
            <a:pPr lvl="1"/>
            <a:r>
              <a:rPr lang="en-US" sz="2800" dirty="0" smtClean="0"/>
              <a:t>Religion – 19</a:t>
            </a:r>
          </a:p>
          <a:p>
            <a:pPr lvl="1"/>
            <a:r>
              <a:rPr lang="en-US" sz="2800" dirty="0" smtClean="0"/>
              <a:t>Sex – 156</a:t>
            </a:r>
          </a:p>
          <a:p>
            <a:pPr lvl="1"/>
            <a:r>
              <a:rPr lang="en-US" sz="2800" dirty="0" smtClean="0"/>
              <a:t>Disability – 185</a:t>
            </a:r>
          </a:p>
          <a:p>
            <a:pPr lvl="1"/>
            <a:r>
              <a:rPr lang="en-US" sz="2800" dirty="0" smtClean="0"/>
              <a:t>Race – 22</a:t>
            </a:r>
          </a:p>
          <a:p>
            <a:pPr lvl="1"/>
            <a:r>
              <a:rPr lang="en-US" sz="2800" dirty="0" smtClean="0"/>
              <a:t>National Origin – 47</a:t>
            </a:r>
          </a:p>
          <a:p>
            <a:pPr lvl="1"/>
            <a:r>
              <a:rPr lang="en-US" sz="2800" dirty="0" smtClean="0"/>
              <a:t>Retaliation - 126</a:t>
            </a:r>
            <a:endParaRPr lang="en-US" sz="2800" dirty="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47</a:t>
            </a:fld>
            <a:endParaRPr lang="en-US" dirty="0">
              <a:solidFill>
                <a:schemeClr val="bg1"/>
              </a:solidFill>
            </a:endParaRPr>
          </a:p>
        </p:txBody>
      </p:sp>
    </p:spTree>
    <p:extLst>
      <p:ext uri="{BB962C8B-B14F-4D97-AF65-F5344CB8AC3E}">
        <p14:creationId xmlns:p14="http://schemas.microsoft.com/office/powerpoint/2010/main" val="14043220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i="1" dirty="0" smtClean="0">
                <a:solidFill>
                  <a:schemeClr val="tx1"/>
                </a:solidFill>
              </a:rPr>
              <a:t>VANCE</a:t>
            </a:r>
            <a:endParaRPr lang="en-US" i="1" dirty="0">
              <a:solidFill>
                <a:schemeClr val="tx1"/>
              </a:solidFill>
            </a:endParaRPr>
          </a:p>
        </p:txBody>
      </p:sp>
      <p:pic>
        <p:nvPicPr>
          <p:cNvPr id="4" name="Content Placeholder 3" descr="iStock_000010034990Large.jpg"/>
          <p:cNvPicPr>
            <a:picLocks noGrp="1" noChangeAspect="1"/>
          </p:cNvPicPr>
          <p:nvPr>
            <p:ph idx="1"/>
          </p:nvPr>
        </p:nvPicPr>
        <p:blipFill>
          <a:blip r:embed="rId2" cstate="print"/>
          <a:stretch>
            <a:fillRect/>
          </a:stretch>
        </p:blipFill>
        <p:spPr>
          <a:xfrm>
            <a:off x="3048000" y="1066800"/>
            <a:ext cx="3152501" cy="4724400"/>
          </a:xfrm>
        </p:spPr>
      </p:pic>
      <p:sp>
        <p:nvSpPr>
          <p:cNvPr id="5" name="Slide Number Placeholder 4"/>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48</a:t>
            </a:fld>
            <a:endParaRPr lang="en-US" dirty="0">
              <a:solidFill>
                <a:schemeClr val="bg1"/>
              </a:solidFill>
            </a:endParaRPr>
          </a:p>
        </p:txBody>
      </p:sp>
    </p:spTree>
    <p:extLst>
      <p:ext uri="{BB962C8B-B14F-4D97-AF65-F5344CB8AC3E}">
        <p14:creationId xmlns:p14="http://schemas.microsoft.com/office/powerpoint/2010/main" val="233914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304800" y="1066800"/>
            <a:ext cx="8534400" cy="4724400"/>
          </a:xfrm>
        </p:spPr>
        <p:txBody>
          <a:bodyPr/>
          <a:lstStyle/>
          <a:p>
            <a:pPr algn="ctr">
              <a:buNone/>
            </a:pPr>
            <a:endParaRPr lang="en-US" sz="5000" b="1" u="sng" dirty="0" smtClean="0"/>
          </a:p>
          <a:p>
            <a:pPr algn="ctr">
              <a:buNone/>
            </a:pPr>
            <a:r>
              <a:rPr lang="en-US" sz="4000" b="1" i="1" dirty="0" smtClean="0"/>
              <a:t>Vance v. Ball State University</a:t>
            </a:r>
          </a:p>
          <a:p>
            <a:pPr algn="ctr">
              <a:buNone/>
            </a:pPr>
            <a:r>
              <a:rPr lang="en-US" sz="4000" dirty="0" smtClean="0"/>
              <a:t>133 S. Ct. 2434 (2013)</a:t>
            </a:r>
            <a:r>
              <a:rPr lang="en-US" sz="4000" i="1" dirty="0" smtClean="0"/>
              <a:t> </a:t>
            </a:r>
            <a:endParaRPr lang="en-US" sz="4000" i="1" dirty="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49</a:t>
            </a:fld>
            <a:endParaRPr lang="en-US" dirty="0">
              <a:solidFill>
                <a:schemeClr val="bg1"/>
              </a:solidFill>
            </a:endParaRPr>
          </a:p>
        </p:txBody>
      </p:sp>
    </p:spTree>
    <p:extLst>
      <p:ext uri="{BB962C8B-B14F-4D97-AF65-F5344CB8AC3E}">
        <p14:creationId xmlns:p14="http://schemas.microsoft.com/office/powerpoint/2010/main" val="394593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400"/>
            <a:ext cx="9118600" cy="812800"/>
          </a:xfrm>
        </p:spPr>
        <p:txBody>
          <a:bodyPr/>
          <a:lstStyle/>
          <a:p>
            <a:r>
              <a:rPr lang="en-US" dirty="0" smtClean="0">
                <a:solidFill>
                  <a:schemeClr val="tx1"/>
                </a:solidFill>
              </a:rPr>
              <a:t>Employee</a:t>
            </a:r>
            <a:r>
              <a:rPr lang="en-US" dirty="0" smtClean="0"/>
              <a:t> </a:t>
            </a:r>
            <a:r>
              <a:rPr lang="en-US" dirty="0" smtClean="0">
                <a:solidFill>
                  <a:schemeClr val="tx1"/>
                </a:solidFill>
              </a:rPr>
              <a:t>Relationship</a:t>
            </a:r>
            <a:endParaRPr lang="en-US" dirty="0">
              <a:solidFill>
                <a:schemeClr val="tx1"/>
              </a:solidFill>
            </a:endParaRPr>
          </a:p>
        </p:txBody>
      </p:sp>
      <p:sp>
        <p:nvSpPr>
          <p:cNvPr id="3" name="Content Placeholder 2"/>
          <p:cNvSpPr>
            <a:spLocks noGrp="1"/>
          </p:cNvSpPr>
          <p:nvPr>
            <p:ph idx="1"/>
          </p:nvPr>
        </p:nvSpPr>
        <p:spPr>
          <a:xfrm>
            <a:off x="304800" y="990600"/>
            <a:ext cx="8534400" cy="4724400"/>
          </a:xfrm>
        </p:spPr>
        <p:txBody>
          <a:bodyPr/>
          <a:lstStyle/>
          <a:p>
            <a:endParaRPr lang="en-US" sz="3600" dirty="0" smtClean="0"/>
          </a:p>
          <a:p>
            <a:r>
              <a:rPr lang="en-US" sz="3600" dirty="0" smtClean="0"/>
              <a:t>At-Will Employment:</a:t>
            </a:r>
          </a:p>
          <a:p>
            <a:pPr lvl="1"/>
            <a:r>
              <a:rPr lang="en-US" sz="3600" dirty="0" smtClean="0"/>
              <a:t>In absence of a contract, employment can be terminated at any time with or without cause and with or without notice.</a:t>
            </a:r>
            <a:endParaRPr lang="en-US" sz="3600" dirty="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5</a:t>
            </a:fld>
            <a:endParaRPr lang="en-US" dirty="0">
              <a:solidFill>
                <a:schemeClr val="bg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00"/>
            <a:ext cx="9144000" cy="850900"/>
          </a:xfrm>
        </p:spPr>
        <p:txBody>
          <a:bodyPr/>
          <a:lstStyle/>
          <a:p>
            <a:r>
              <a:rPr lang="en-US" i="1" dirty="0" smtClean="0">
                <a:solidFill>
                  <a:schemeClr val="tx1"/>
                </a:solidFill>
              </a:rPr>
              <a:t>Vance v. Ball State</a:t>
            </a:r>
            <a:endParaRPr lang="en-US" i="1" dirty="0">
              <a:solidFill>
                <a:schemeClr val="tx1"/>
              </a:solidFill>
            </a:endParaRPr>
          </a:p>
        </p:txBody>
      </p:sp>
      <p:sp>
        <p:nvSpPr>
          <p:cNvPr id="3" name="Content Placeholder 2"/>
          <p:cNvSpPr>
            <a:spLocks noGrp="1"/>
          </p:cNvSpPr>
          <p:nvPr>
            <p:ph idx="1"/>
          </p:nvPr>
        </p:nvSpPr>
        <p:spPr>
          <a:xfrm>
            <a:off x="304800" y="1143000"/>
            <a:ext cx="8534400" cy="4724400"/>
          </a:xfrm>
        </p:spPr>
        <p:txBody>
          <a:bodyPr/>
          <a:lstStyle/>
          <a:p>
            <a:r>
              <a:rPr lang="en-US" sz="4000" dirty="0" smtClean="0"/>
              <a:t>Vance (banquet worker) claimed Davis (co-worker) was a supervisor who discriminated against her.</a:t>
            </a:r>
          </a:p>
          <a:p>
            <a:r>
              <a:rPr lang="en-US" sz="4000" dirty="0" smtClean="0"/>
              <a:t>Claimed Davis glared, blocked her exit on elevator, slammed pots and pans.</a:t>
            </a:r>
            <a:endParaRPr lang="en-US" sz="4000" dirty="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50</a:t>
            </a:fld>
            <a:endParaRPr lang="en-US" dirty="0">
              <a:solidFill>
                <a:schemeClr val="bg1"/>
              </a:solidFill>
            </a:endParaRPr>
          </a:p>
        </p:txBody>
      </p:sp>
    </p:spTree>
    <p:extLst>
      <p:ext uri="{BB962C8B-B14F-4D97-AF65-F5344CB8AC3E}">
        <p14:creationId xmlns:p14="http://schemas.microsoft.com/office/powerpoint/2010/main" val="28665572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00"/>
            <a:ext cx="9144000" cy="850900"/>
          </a:xfrm>
        </p:spPr>
        <p:txBody>
          <a:bodyPr/>
          <a:lstStyle/>
          <a:p>
            <a:r>
              <a:rPr lang="en-US" i="1" dirty="0" smtClean="0">
                <a:solidFill>
                  <a:schemeClr val="tx1"/>
                </a:solidFill>
              </a:rPr>
              <a:t>Vance v. Ball State</a:t>
            </a:r>
            <a:endParaRPr lang="en-US" i="1" dirty="0">
              <a:solidFill>
                <a:schemeClr val="tx1"/>
              </a:solidFill>
            </a:endParaRPr>
          </a:p>
        </p:txBody>
      </p:sp>
      <p:sp>
        <p:nvSpPr>
          <p:cNvPr id="3" name="Content Placeholder 2"/>
          <p:cNvSpPr>
            <a:spLocks noGrp="1"/>
          </p:cNvSpPr>
          <p:nvPr>
            <p:ph idx="1"/>
          </p:nvPr>
        </p:nvSpPr>
        <p:spPr>
          <a:xfrm>
            <a:off x="304800" y="1143000"/>
            <a:ext cx="8534400" cy="4724400"/>
          </a:xfrm>
        </p:spPr>
        <p:txBody>
          <a:bodyPr/>
          <a:lstStyle/>
          <a:p>
            <a:endParaRPr lang="en-US" sz="4000" dirty="0" smtClean="0"/>
          </a:p>
          <a:p>
            <a:r>
              <a:rPr lang="en-US" sz="4000" dirty="0" smtClean="0"/>
              <a:t>Davis did not hire and fire.</a:t>
            </a:r>
          </a:p>
          <a:p>
            <a:r>
              <a:rPr lang="en-US" sz="4000" dirty="0" smtClean="0"/>
              <a:t>Was she a supervisor?</a:t>
            </a:r>
          </a:p>
          <a:p>
            <a:r>
              <a:rPr lang="en-US" sz="4000" dirty="0" smtClean="0"/>
              <a:t>Why does it matter?</a:t>
            </a:r>
            <a:endParaRPr lang="en-US" sz="4000" dirty="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51</a:t>
            </a:fld>
            <a:endParaRPr lang="en-US" dirty="0">
              <a:solidFill>
                <a:schemeClr val="bg1"/>
              </a:solidFill>
            </a:endParaRPr>
          </a:p>
        </p:txBody>
      </p:sp>
    </p:spTree>
    <p:extLst>
      <p:ext uri="{BB962C8B-B14F-4D97-AF65-F5344CB8AC3E}">
        <p14:creationId xmlns:p14="http://schemas.microsoft.com/office/powerpoint/2010/main" val="36552469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i="1" dirty="0" smtClean="0">
                <a:solidFill>
                  <a:schemeClr val="tx1"/>
                </a:solidFill>
              </a:rPr>
              <a:t>Vance v. Ball State</a:t>
            </a:r>
            <a:endParaRPr lang="en-US" i="1" dirty="0">
              <a:solidFill>
                <a:schemeClr val="tx1"/>
              </a:solidFill>
            </a:endParaRPr>
          </a:p>
        </p:txBody>
      </p:sp>
      <p:sp>
        <p:nvSpPr>
          <p:cNvPr id="3" name="Content Placeholder 2"/>
          <p:cNvSpPr>
            <a:spLocks noGrp="1"/>
          </p:cNvSpPr>
          <p:nvPr>
            <p:ph idx="1"/>
          </p:nvPr>
        </p:nvSpPr>
        <p:spPr>
          <a:xfrm>
            <a:off x="304800" y="1143000"/>
            <a:ext cx="8534400" cy="4724400"/>
          </a:xfrm>
        </p:spPr>
        <p:txBody>
          <a:bodyPr/>
          <a:lstStyle/>
          <a:p>
            <a:r>
              <a:rPr lang="en-US" sz="4000" dirty="0" smtClean="0"/>
              <a:t>Higher burden of proof for employees who sue employers for alleged discrimination of co-worker.</a:t>
            </a:r>
          </a:p>
          <a:p>
            <a:r>
              <a:rPr lang="en-US" sz="4000" dirty="0" smtClean="0"/>
              <a:t>Easier for an employee to win a case if a supervisor discriminates.</a:t>
            </a:r>
            <a:endParaRPr lang="en-US" sz="4000" dirty="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52</a:t>
            </a:fld>
            <a:endParaRPr lang="en-US" dirty="0">
              <a:solidFill>
                <a:schemeClr val="bg1"/>
              </a:solidFill>
            </a:endParaRPr>
          </a:p>
        </p:txBody>
      </p:sp>
    </p:spTree>
    <p:extLst>
      <p:ext uri="{BB962C8B-B14F-4D97-AF65-F5344CB8AC3E}">
        <p14:creationId xmlns:p14="http://schemas.microsoft.com/office/powerpoint/2010/main" val="28559139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solidFill>
                  <a:schemeClr val="tx1"/>
                </a:solidFill>
              </a:rPr>
              <a:t>Standards</a:t>
            </a:r>
            <a:endParaRPr lang="en-US" dirty="0">
              <a:solidFill>
                <a:schemeClr val="tx1"/>
              </a:solidFill>
            </a:endParaRPr>
          </a:p>
        </p:txBody>
      </p:sp>
      <p:sp>
        <p:nvSpPr>
          <p:cNvPr id="3" name="Content Placeholder 2"/>
          <p:cNvSpPr>
            <a:spLocks noGrp="1"/>
          </p:cNvSpPr>
          <p:nvPr>
            <p:ph idx="1"/>
          </p:nvPr>
        </p:nvSpPr>
        <p:spPr>
          <a:xfrm>
            <a:off x="304800" y="1143000"/>
            <a:ext cx="8534400" cy="4724400"/>
          </a:xfrm>
        </p:spPr>
        <p:txBody>
          <a:bodyPr/>
          <a:lstStyle/>
          <a:p>
            <a:r>
              <a:rPr lang="en-US" sz="3600" dirty="0" smtClean="0"/>
              <a:t>If supervisor discriminates, employer is strictly liable if harassment resulted in a tangible employment action.</a:t>
            </a:r>
          </a:p>
          <a:p>
            <a:r>
              <a:rPr lang="en-US" sz="3600" dirty="0" smtClean="0"/>
              <a:t>If co-worker discriminates, employer is liable only if they </a:t>
            </a:r>
            <a:r>
              <a:rPr lang="en-US" sz="3600" u="sng" dirty="0" smtClean="0"/>
              <a:t>knew</a:t>
            </a:r>
            <a:r>
              <a:rPr lang="en-US" sz="3600" dirty="0" smtClean="0"/>
              <a:t> or </a:t>
            </a:r>
            <a:r>
              <a:rPr lang="en-US" sz="3600" u="sng" dirty="0" smtClean="0"/>
              <a:t>should have known</a:t>
            </a:r>
            <a:r>
              <a:rPr lang="en-US" sz="3600" dirty="0" smtClean="0"/>
              <a:t> of harassment and if they were negligent in addressing conduct.</a:t>
            </a:r>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53</a:t>
            </a:fld>
            <a:endParaRPr lang="en-US" dirty="0">
              <a:solidFill>
                <a:schemeClr val="bg1"/>
              </a:solidFill>
            </a:endParaRPr>
          </a:p>
        </p:txBody>
      </p:sp>
    </p:spTree>
    <p:extLst>
      <p:ext uri="{BB962C8B-B14F-4D97-AF65-F5344CB8AC3E}">
        <p14:creationId xmlns:p14="http://schemas.microsoft.com/office/powerpoint/2010/main" val="42723725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400"/>
            <a:ext cx="9144000" cy="863600"/>
          </a:xfrm>
        </p:spPr>
        <p:txBody>
          <a:bodyPr/>
          <a:lstStyle/>
          <a:p>
            <a:r>
              <a:rPr lang="en-US" i="1" dirty="0" smtClean="0">
                <a:solidFill>
                  <a:schemeClr val="tx1"/>
                </a:solidFill>
              </a:rPr>
              <a:t>Vance v. Ball State</a:t>
            </a:r>
            <a:endParaRPr lang="en-US" i="1" dirty="0">
              <a:solidFill>
                <a:schemeClr val="tx1"/>
              </a:solidFill>
            </a:endParaRPr>
          </a:p>
        </p:txBody>
      </p:sp>
      <p:sp>
        <p:nvSpPr>
          <p:cNvPr id="3" name="Content Placeholder 2"/>
          <p:cNvSpPr>
            <a:spLocks noGrp="1"/>
          </p:cNvSpPr>
          <p:nvPr>
            <p:ph idx="1"/>
          </p:nvPr>
        </p:nvSpPr>
        <p:spPr>
          <a:xfrm>
            <a:off x="304800" y="1066800"/>
            <a:ext cx="8534400" cy="4724400"/>
          </a:xfrm>
        </p:spPr>
        <p:txBody>
          <a:bodyPr/>
          <a:lstStyle/>
          <a:p>
            <a:pPr indent="0">
              <a:buNone/>
            </a:pPr>
            <a:endParaRPr lang="en-US" sz="4000" dirty="0" smtClean="0"/>
          </a:p>
          <a:p>
            <a:pPr indent="0">
              <a:buNone/>
            </a:pPr>
            <a:r>
              <a:rPr lang="en-US" sz="4000" dirty="0" smtClean="0"/>
              <a:t>Court – narrowed definition of supervisor to only those who hire and fire.  It’s a supervisor if they are “empowered to take tangible employment actions.”</a:t>
            </a:r>
            <a:endParaRPr lang="en-US" sz="4000" dirty="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54</a:t>
            </a:fld>
            <a:endParaRPr lang="en-US" dirty="0">
              <a:solidFill>
                <a:schemeClr val="bg1"/>
              </a:solidFill>
            </a:endParaRPr>
          </a:p>
        </p:txBody>
      </p:sp>
    </p:spTree>
    <p:extLst>
      <p:ext uri="{BB962C8B-B14F-4D97-AF65-F5344CB8AC3E}">
        <p14:creationId xmlns:p14="http://schemas.microsoft.com/office/powerpoint/2010/main" val="1557996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304800" y="1066800"/>
            <a:ext cx="8534400" cy="4724400"/>
          </a:xfrm>
        </p:spPr>
        <p:txBody>
          <a:bodyPr/>
          <a:lstStyle/>
          <a:p>
            <a:endParaRPr lang="en-US" dirty="0" smtClean="0"/>
          </a:p>
          <a:p>
            <a:endParaRPr lang="en-US" dirty="0" smtClean="0"/>
          </a:p>
          <a:p>
            <a:pPr marL="0" indent="0" algn="ctr">
              <a:buNone/>
            </a:pPr>
            <a:r>
              <a:rPr lang="en-US" sz="5000" b="1" dirty="0" smtClean="0"/>
              <a:t>ADA Issues</a:t>
            </a:r>
            <a:endParaRPr lang="en-US" sz="5000" b="1" dirty="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55</a:t>
            </a:fld>
            <a:endParaRPr lang="en-US" dirty="0">
              <a:solidFill>
                <a:schemeClr val="bg1"/>
              </a:solidFill>
            </a:endParaRPr>
          </a:p>
        </p:txBody>
      </p:sp>
    </p:spTree>
    <p:extLst>
      <p:ext uri="{BB962C8B-B14F-4D97-AF65-F5344CB8AC3E}">
        <p14:creationId xmlns:p14="http://schemas.microsoft.com/office/powerpoint/2010/main" val="11450162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0"/>
            <a:ext cx="9144000" cy="838200"/>
          </a:xfrm>
        </p:spPr>
        <p:txBody>
          <a:bodyPr/>
          <a:lstStyle/>
          <a:p>
            <a:r>
              <a:rPr lang="en-US" altLang="en-US" dirty="0" smtClean="0">
                <a:solidFill>
                  <a:schemeClr val="tx1"/>
                </a:solidFill>
              </a:rPr>
              <a:t>Pregnancy</a:t>
            </a:r>
          </a:p>
        </p:txBody>
      </p:sp>
      <p:pic>
        <p:nvPicPr>
          <p:cNvPr id="5017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1066800"/>
            <a:ext cx="6721475" cy="4724400"/>
          </a:xfrm>
        </p:spPr>
      </p:pic>
      <p:sp>
        <p:nvSpPr>
          <p:cNvPr id="2" name="Slide Number Placeholder 1"/>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56</a:t>
            </a:fld>
            <a:endParaRPr lang="en-US" dirty="0">
              <a:solidFill>
                <a:schemeClr val="bg1"/>
              </a:solidFill>
            </a:endParaRPr>
          </a:p>
        </p:txBody>
      </p:sp>
    </p:spTree>
    <p:extLst>
      <p:ext uri="{BB962C8B-B14F-4D97-AF65-F5344CB8AC3E}">
        <p14:creationId xmlns:p14="http://schemas.microsoft.com/office/powerpoint/2010/main" val="12368981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0" y="0"/>
            <a:ext cx="9144000" cy="838200"/>
          </a:xfrm>
        </p:spPr>
        <p:txBody>
          <a:bodyPr/>
          <a:lstStyle/>
          <a:p>
            <a:r>
              <a:rPr lang="en-US" altLang="en-US" dirty="0" smtClean="0">
                <a:solidFill>
                  <a:schemeClr val="tx1"/>
                </a:solidFill>
              </a:rPr>
              <a:t>Pregnancy</a:t>
            </a:r>
          </a:p>
        </p:txBody>
      </p:sp>
      <p:sp>
        <p:nvSpPr>
          <p:cNvPr id="3" name="Content Placeholder 2"/>
          <p:cNvSpPr>
            <a:spLocks noGrp="1"/>
          </p:cNvSpPr>
          <p:nvPr>
            <p:ph idx="1"/>
          </p:nvPr>
        </p:nvSpPr>
        <p:spPr>
          <a:xfrm>
            <a:off x="304800" y="1066800"/>
            <a:ext cx="8534400" cy="4724400"/>
          </a:xfrm>
        </p:spPr>
        <p:txBody>
          <a:bodyPr/>
          <a:lstStyle/>
          <a:p>
            <a:pPr>
              <a:defRPr/>
            </a:pPr>
            <a:endParaRPr lang="en-US" dirty="0" smtClean="0"/>
          </a:p>
          <a:p>
            <a:pPr marL="0" indent="0">
              <a:buNone/>
              <a:defRPr/>
            </a:pPr>
            <a:endParaRPr lang="en-US" dirty="0" smtClean="0"/>
          </a:p>
          <a:p>
            <a:pPr indent="0" algn="ctr">
              <a:buNone/>
            </a:pPr>
            <a:r>
              <a:rPr lang="en-US" sz="4000" b="1" i="1" dirty="0" smtClean="0"/>
              <a:t>Young v. UPS</a:t>
            </a:r>
            <a:endParaRPr lang="en-US" sz="4000" b="1" i="1" dirty="0"/>
          </a:p>
          <a:p>
            <a:pPr indent="0" algn="ctr">
              <a:buNone/>
            </a:pPr>
            <a:r>
              <a:rPr lang="en-US" sz="4000" smtClean="0"/>
              <a:t>2015 </a:t>
            </a:r>
            <a:r>
              <a:rPr lang="en-US" sz="4000" dirty="0" smtClean="0"/>
              <a:t>WL 1600406 (4</a:t>
            </a:r>
            <a:r>
              <a:rPr lang="en-US" sz="4000" baseline="30000" dirty="0" smtClean="0"/>
              <a:t>th</a:t>
            </a:r>
            <a:r>
              <a:rPr lang="en-US" sz="4000" dirty="0" smtClean="0"/>
              <a:t> Cir. 2015)</a:t>
            </a:r>
            <a:endParaRPr lang="en-US" sz="4000" i="1" dirty="0"/>
          </a:p>
        </p:txBody>
      </p:sp>
      <p:sp>
        <p:nvSpPr>
          <p:cNvPr id="2" name="Slide Number Placeholder 1"/>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57</a:t>
            </a:fld>
            <a:endParaRPr lang="en-US" dirty="0">
              <a:solidFill>
                <a:schemeClr val="bg1"/>
              </a:solidFill>
            </a:endParaRPr>
          </a:p>
        </p:txBody>
      </p:sp>
    </p:spTree>
    <p:extLst>
      <p:ext uri="{BB962C8B-B14F-4D97-AF65-F5344CB8AC3E}">
        <p14:creationId xmlns:p14="http://schemas.microsoft.com/office/powerpoint/2010/main" val="36276908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0"/>
            <a:ext cx="9144000" cy="914400"/>
          </a:xfrm>
        </p:spPr>
        <p:txBody>
          <a:bodyPr/>
          <a:lstStyle/>
          <a:p>
            <a:r>
              <a:rPr lang="en-US" altLang="en-US" sz="2800" dirty="0" smtClean="0">
                <a:solidFill>
                  <a:schemeClr val="tx1"/>
                </a:solidFill>
              </a:rPr>
              <a:t>Examples of Reasonable Accommodations </a:t>
            </a:r>
            <a:br>
              <a:rPr lang="en-US" altLang="en-US" sz="2800" dirty="0" smtClean="0">
                <a:solidFill>
                  <a:schemeClr val="tx1"/>
                </a:solidFill>
              </a:rPr>
            </a:br>
            <a:r>
              <a:rPr lang="en-US" altLang="en-US" sz="2800" dirty="0" smtClean="0">
                <a:solidFill>
                  <a:schemeClr val="tx1"/>
                </a:solidFill>
              </a:rPr>
              <a:t>for Pregnancy</a:t>
            </a:r>
          </a:p>
        </p:txBody>
      </p:sp>
      <p:sp>
        <p:nvSpPr>
          <p:cNvPr id="51203" name="Content Placeholder 2"/>
          <p:cNvSpPr>
            <a:spLocks noGrp="1"/>
          </p:cNvSpPr>
          <p:nvPr>
            <p:ph idx="1"/>
          </p:nvPr>
        </p:nvSpPr>
        <p:spPr>
          <a:xfrm>
            <a:off x="304800" y="1143000"/>
            <a:ext cx="8534400" cy="4724400"/>
          </a:xfrm>
        </p:spPr>
        <p:txBody>
          <a:bodyPr/>
          <a:lstStyle/>
          <a:p>
            <a:pPr marL="514350" indent="-514350">
              <a:buFont typeface="Arial" charset="0"/>
              <a:buAutoNum type="arabicPeriod"/>
            </a:pPr>
            <a:r>
              <a:rPr lang="en-US" altLang="en-US" sz="3000" dirty="0" smtClean="0"/>
              <a:t>Redistributing marginal functions.</a:t>
            </a:r>
          </a:p>
          <a:p>
            <a:pPr marL="514350" indent="-514350">
              <a:buFont typeface="Arial" charset="0"/>
              <a:buAutoNum type="arabicPeriod"/>
            </a:pPr>
            <a:r>
              <a:rPr lang="en-US" altLang="en-US" sz="3000" dirty="0" smtClean="0"/>
              <a:t>Alter how essential functions are performed.</a:t>
            </a:r>
          </a:p>
          <a:p>
            <a:pPr marL="514350" indent="-514350">
              <a:buFont typeface="Arial" charset="0"/>
              <a:buAutoNum type="arabicPeriod"/>
            </a:pPr>
            <a:r>
              <a:rPr lang="en-US" altLang="en-US" sz="3000" dirty="0" smtClean="0"/>
              <a:t>Modification of workplace policies.</a:t>
            </a:r>
          </a:p>
          <a:p>
            <a:pPr marL="514350" indent="-514350">
              <a:buFont typeface="Arial" charset="0"/>
              <a:buAutoNum type="arabicPeriod"/>
            </a:pPr>
            <a:r>
              <a:rPr lang="en-US" altLang="en-US" sz="3000" dirty="0" smtClean="0"/>
              <a:t>Purchasing or modifying equipment and devices.</a:t>
            </a:r>
          </a:p>
          <a:p>
            <a:pPr marL="514350" indent="-514350">
              <a:buFont typeface="Arial" charset="0"/>
              <a:buAutoNum type="arabicPeriod"/>
            </a:pPr>
            <a:r>
              <a:rPr lang="en-US" altLang="en-US" sz="3000" dirty="0" smtClean="0"/>
              <a:t>Granting leave.</a:t>
            </a:r>
          </a:p>
          <a:p>
            <a:pPr marL="514350" indent="-514350">
              <a:buFont typeface="Arial" charset="0"/>
              <a:buAutoNum type="arabicPeriod"/>
            </a:pPr>
            <a:r>
              <a:rPr lang="en-US" altLang="en-US" sz="3000" dirty="0" smtClean="0"/>
              <a:t>Modified work schedules.</a:t>
            </a:r>
          </a:p>
          <a:p>
            <a:pPr marL="514350" indent="-514350">
              <a:buFont typeface="Arial" charset="0"/>
              <a:buAutoNum type="arabicPeriod"/>
            </a:pPr>
            <a:r>
              <a:rPr lang="en-US" altLang="en-US" sz="3000" dirty="0" smtClean="0"/>
              <a:t>Temporary assignment to a light duty position.</a:t>
            </a:r>
          </a:p>
        </p:txBody>
      </p:sp>
      <p:sp>
        <p:nvSpPr>
          <p:cNvPr id="2" name="Slide Number Placeholder 1"/>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58</a:t>
            </a:fld>
            <a:endParaRPr lang="en-US" dirty="0">
              <a:solidFill>
                <a:schemeClr val="bg1"/>
              </a:solidFill>
            </a:endParaRPr>
          </a:p>
        </p:txBody>
      </p:sp>
    </p:spTree>
    <p:extLst>
      <p:ext uri="{BB962C8B-B14F-4D97-AF65-F5344CB8AC3E}">
        <p14:creationId xmlns:p14="http://schemas.microsoft.com/office/powerpoint/2010/main" val="7997166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5400" y="0"/>
            <a:ext cx="9169400" cy="838200"/>
          </a:xfrm>
        </p:spPr>
        <p:txBody>
          <a:bodyPr/>
          <a:lstStyle/>
          <a:p>
            <a:pPr eaLnBrk="1" hangingPunct="1"/>
            <a:r>
              <a:rPr lang="en-US" altLang="en-US" sz="2800" dirty="0" smtClean="0">
                <a:solidFill>
                  <a:schemeClr val="tx1"/>
                </a:solidFill>
              </a:rPr>
              <a:t>Properly Navigating a Request for Accommodation</a:t>
            </a:r>
          </a:p>
        </p:txBody>
      </p:sp>
      <p:sp>
        <p:nvSpPr>
          <p:cNvPr id="54275" name="Rectangle 3"/>
          <p:cNvSpPr>
            <a:spLocks noGrp="1" noChangeArrowheads="1"/>
          </p:cNvSpPr>
          <p:nvPr>
            <p:ph type="body" idx="1"/>
          </p:nvPr>
        </p:nvSpPr>
        <p:spPr>
          <a:xfrm>
            <a:off x="381000" y="990601"/>
            <a:ext cx="8534400" cy="4953000"/>
          </a:xfrm>
        </p:spPr>
        <p:txBody>
          <a:bodyPr/>
          <a:lstStyle/>
          <a:p>
            <a:pPr eaLnBrk="1" hangingPunct="1">
              <a:lnSpc>
                <a:spcPct val="90000"/>
              </a:lnSpc>
            </a:pPr>
            <a:endParaRPr lang="en-US" altLang="en-US" sz="2400" dirty="0" smtClean="0"/>
          </a:p>
          <a:p>
            <a:pPr eaLnBrk="1" hangingPunct="1">
              <a:lnSpc>
                <a:spcPct val="90000"/>
              </a:lnSpc>
            </a:pPr>
            <a:r>
              <a:rPr lang="en-US" altLang="en-US" sz="4000" dirty="0" smtClean="0"/>
              <a:t>Promptly respond to all requests for accommodations.</a:t>
            </a:r>
          </a:p>
          <a:p>
            <a:pPr eaLnBrk="1" hangingPunct="1">
              <a:lnSpc>
                <a:spcPct val="90000"/>
              </a:lnSpc>
              <a:spcBef>
                <a:spcPct val="75000"/>
              </a:spcBef>
            </a:pPr>
            <a:r>
              <a:rPr lang="en-US" altLang="en-US" sz="4000" dirty="0" smtClean="0"/>
              <a:t>Keep accommodation requests confidential.</a:t>
            </a:r>
          </a:p>
          <a:p>
            <a:pPr eaLnBrk="1" hangingPunct="1">
              <a:lnSpc>
                <a:spcPct val="90000"/>
              </a:lnSpc>
              <a:spcBef>
                <a:spcPct val="75000"/>
              </a:spcBef>
            </a:pPr>
            <a:r>
              <a:rPr lang="en-US" altLang="en-US" sz="4000" dirty="0" smtClean="0"/>
              <a:t>Get </a:t>
            </a:r>
            <a:r>
              <a:rPr lang="en-US" altLang="en-US" sz="4000" dirty="0" err="1" smtClean="0"/>
              <a:t>HR</a:t>
            </a:r>
            <a:r>
              <a:rPr lang="en-US" altLang="en-US" sz="4000" dirty="0" smtClean="0"/>
              <a:t> involved.</a:t>
            </a:r>
          </a:p>
        </p:txBody>
      </p:sp>
      <p:sp>
        <p:nvSpPr>
          <p:cNvPr id="2" name="Slide Number Placeholder 1"/>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59</a:t>
            </a:fld>
            <a:endParaRPr lang="en-US" dirty="0">
              <a:solidFill>
                <a:schemeClr val="bg1"/>
              </a:solidFill>
            </a:endParaRPr>
          </a:p>
        </p:txBody>
      </p:sp>
    </p:spTree>
    <p:extLst>
      <p:ext uri="{BB962C8B-B14F-4D97-AF65-F5344CB8AC3E}">
        <p14:creationId xmlns:p14="http://schemas.microsoft.com/office/powerpoint/2010/main" val="1397866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342900" y="1143000"/>
            <a:ext cx="8534400" cy="4724400"/>
          </a:xfrm>
        </p:spPr>
        <p:txBody>
          <a:bodyPr/>
          <a:lstStyle/>
          <a:p>
            <a:pPr algn="ctr">
              <a:buNone/>
            </a:pPr>
            <a:endParaRPr lang="en-US" sz="4000" i="1" dirty="0" smtClean="0"/>
          </a:p>
          <a:p>
            <a:pPr algn="ctr">
              <a:buNone/>
            </a:pPr>
            <a:r>
              <a:rPr lang="en-US" sz="4000" i="1" dirty="0" smtClean="0"/>
              <a:t>Jenkins v. Boise Cascade</a:t>
            </a:r>
          </a:p>
          <a:p>
            <a:pPr algn="ctr">
              <a:buNone/>
            </a:pPr>
            <a:r>
              <a:rPr lang="en-US" sz="4000" dirty="0" smtClean="0"/>
              <a:t>141 Idaho 233 (2005)</a:t>
            </a:r>
          </a:p>
          <a:p>
            <a:pPr algn="ctr">
              <a:buNone/>
            </a:pPr>
            <a:endParaRPr lang="en-US" sz="4000" dirty="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6</a:t>
            </a:fld>
            <a:endParaRPr lang="en-US">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3657600" y="3810000"/>
            <a:ext cx="1905000" cy="1905000"/>
          </a:xfrm>
          <a:prstGeom prst="rect">
            <a:avLst/>
          </a:prstGeom>
          <a:noFill/>
          <a:ln w="9525">
            <a:noFill/>
            <a:miter lim="800000"/>
            <a:headEnd/>
            <a:tailEnd/>
          </a:ln>
          <a:effectLst/>
        </p:spPr>
      </p:pic>
      <p:sp>
        <p:nvSpPr>
          <p:cNvPr id="5" name="TextBox 4"/>
          <p:cNvSpPr txBox="1"/>
          <p:nvPr/>
        </p:nvSpPr>
        <p:spPr>
          <a:xfrm>
            <a:off x="-12700" y="76200"/>
            <a:ext cx="9156700" cy="584775"/>
          </a:xfrm>
          <a:prstGeom prst="rect">
            <a:avLst/>
          </a:prstGeom>
          <a:noFill/>
        </p:spPr>
        <p:txBody>
          <a:bodyPr wrap="square" rtlCol="0">
            <a:spAutoFit/>
          </a:bodyPr>
          <a:lstStyle/>
          <a:p>
            <a:r>
              <a:rPr lang="en-US" sz="3200" b="1" dirty="0" smtClean="0">
                <a:latin typeface="+mj-lt"/>
              </a:rPr>
              <a:t>At-Will Basics</a:t>
            </a:r>
            <a:endParaRPr lang="en-US" sz="3200" b="1" dirty="0">
              <a:latin typeface="+mj-l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304800" y="1066800"/>
            <a:ext cx="8534400" cy="4724400"/>
          </a:xfrm>
        </p:spPr>
        <p:txBody>
          <a:bodyPr/>
          <a:lstStyle/>
          <a:p>
            <a:endParaRPr lang="en-US" dirty="0" smtClean="0"/>
          </a:p>
          <a:p>
            <a:endParaRPr lang="en-US" dirty="0" smtClean="0"/>
          </a:p>
          <a:p>
            <a:r>
              <a:rPr lang="en-US" sz="4000" dirty="0" smtClean="0"/>
              <a:t>Where things can go wrong.</a:t>
            </a:r>
            <a:endParaRPr lang="en-US" sz="4000" dirty="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60</a:t>
            </a:fld>
            <a:endParaRPr lang="en-US" dirty="0">
              <a:solidFill>
                <a:schemeClr val="bg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304800" y="1066800"/>
            <a:ext cx="8534400" cy="4724400"/>
          </a:xfrm>
        </p:spPr>
        <p:txBody>
          <a:bodyPr/>
          <a:lstStyle/>
          <a:p>
            <a:endParaRPr lang="en-US" dirty="0" smtClean="0"/>
          </a:p>
          <a:p>
            <a:pPr algn="ctr">
              <a:buNone/>
            </a:pPr>
            <a:r>
              <a:rPr lang="en-US" sz="4800" dirty="0" smtClean="0"/>
              <a:t>A perfect example:</a:t>
            </a:r>
          </a:p>
          <a:p>
            <a:pPr algn="ctr">
              <a:buNone/>
            </a:pPr>
            <a:r>
              <a:rPr lang="en-US" sz="4800" i="1" dirty="0" smtClean="0"/>
              <a:t>Lisa Jackson v. Bubba’s Seafood and Oyster House</a:t>
            </a:r>
            <a:endParaRPr lang="en-US" sz="4800" dirty="0" smtClean="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61</a:t>
            </a:fld>
            <a:endParaRPr lang="en-US" dirty="0">
              <a:solidFill>
                <a:schemeClr val="bg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solidFill>
                  <a:schemeClr val="tx1"/>
                </a:solidFill>
              </a:rPr>
              <a:t>Jackson v. Bubba’s</a:t>
            </a:r>
            <a:endParaRPr lang="en-US" dirty="0">
              <a:solidFill>
                <a:schemeClr val="tx1"/>
              </a:solidFill>
            </a:endParaRPr>
          </a:p>
        </p:txBody>
      </p:sp>
      <p:sp>
        <p:nvSpPr>
          <p:cNvPr id="3" name="Content Placeholder 2"/>
          <p:cNvSpPr>
            <a:spLocks noGrp="1"/>
          </p:cNvSpPr>
          <p:nvPr>
            <p:ph idx="1"/>
          </p:nvPr>
        </p:nvSpPr>
        <p:spPr>
          <a:xfrm>
            <a:off x="304800" y="990600"/>
            <a:ext cx="8534400" cy="4724400"/>
          </a:xfrm>
        </p:spPr>
        <p:txBody>
          <a:bodyPr/>
          <a:lstStyle/>
          <a:p>
            <a:pPr marL="0" indent="0">
              <a:buNone/>
            </a:pPr>
            <a:r>
              <a:rPr lang="en-US" dirty="0" smtClean="0"/>
              <a:t>Which celebrity came under fire in 2013 for alleged discrimination?</a:t>
            </a:r>
          </a:p>
          <a:p>
            <a:pPr marL="914400" lvl="1" indent="-457200">
              <a:buFont typeface="+mj-lt"/>
              <a:buAutoNum type="alphaLcPeriod"/>
            </a:pPr>
            <a:r>
              <a:rPr lang="en-US" dirty="0" smtClean="0"/>
              <a:t>Brad Pitt.</a:t>
            </a:r>
          </a:p>
          <a:p>
            <a:pPr marL="914400" lvl="1" indent="-457200">
              <a:buFont typeface="+mj-lt"/>
              <a:buAutoNum type="alphaLcPeriod"/>
            </a:pPr>
            <a:r>
              <a:rPr lang="en-US" dirty="0" smtClean="0"/>
              <a:t>Paula </a:t>
            </a:r>
            <a:r>
              <a:rPr lang="en-US" dirty="0" err="1" smtClean="0"/>
              <a:t>Deen</a:t>
            </a:r>
            <a:r>
              <a:rPr lang="en-US" dirty="0" smtClean="0"/>
              <a:t>.</a:t>
            </a:r>
          </a:p>
          <a:p>
            <a:pPr marL="914400" lvl="1" indent="-457200">
              <a:buFont typeface="+mj-lt"/>
              <a:buAutoNum type="alphaLcPeriod"/>
            </a:pPr>
            <a:r>
              <a:rPr lang="en-US" dirty="0" smtClean="0"/>
              <a:t>Clint Eastwood.</a:t>
            </a:r>
          </a:p>
          <a:p>
            <a:pPr marL="914400" lvl="1" indent="-457200">
              <a:buFont typeface="+mj-lt"/>
              <a:buAutoNum type="alphaLcPeriod"/>
            </a:pPr>
            <a:r>
              <a:rPr lang="en-US" dirty="0" smtClean="0"/>
              <a:t>Blake Shelton.</a:t>
            </a:r>
            <a:endParaRPr lang="en-US" dirty="0"/>
          </a:p>
        </p:txBody>
      </p:sp>
      <p:sp>
        <p:nvSpPr>
          <p:cNvPr id="4" name="Slide Number Placeholder 3"/>
          <p:cNvSpPr>
            <a:spLocks noGrp="1"/>
          </p:cNvSpPr>
          <p:nvPr>
            <p:ph type="sldNum" sz="quarter" idx="10"/>
          </p:nvPr>
        </p:nvSpPr>
        <p:spPr/>
        <p:txBody>
          <a:bodyPr/>
          <a:lstStyle/>
          <a:p>
            <a:pPr>
              <a:defRPr/>
            </a:pPr>
            <a:fld id="{92FE2F0E-213C-4A3E-8A92-25A5C8C7F365}" type="slidenum">
              <a:rPr lang="en-US" smtClean="0">
                <a:solidFill>
                  <a:schemeClr val="bg1"/>
                </a:solidFill>
              </a:rPr>
              <a:pPr>
                <a:defRPr/>
              </a:pPr>
              <a:t>62</a:t>
            </a:fld>
            <a:endParaRPr lang="en-US" dirty="0">
              <a:solidFill>
                <a:schemeClr val="bg1"/>
              </a:solidFill>
            </a:endParaRPr>
          </a:p>
        </p:txBody>
      </p:sp>
    </p:spTree>
    <p:extLst>
      <p:ext uri="{BB962C8B-B14F-4D97-AF65-F5344CB8AC3E}">
        <p14:creationId xmlns:p14="http://schemas.microsoft.com/office/powerpoint/2010/main" val="6810426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i="1" dirty="0" smtClean="0">
                <a:solidFill>
                  <a:schemeClr val="tx1"/>
                </a:solidFill>
              </a:rPr>
              <a:t>Jackson v. Bubba’s</a:t>
            </a:r>
            <a:endParaRPr lang="en-US" i="1" dirty="0">
              <a:solidFill>
                <a:schemeClr val="tx1"/>
              </a:solidFill>
            </a:endParaRPr>
          </a:p>
        </p:txBody>
      </p:sp>
      <p:sp>
        <p:nvSpPr>
          <p:cNvPr id="3" name="Content Placeholder 2"/>
          <p:cNvSpPr>
            <a:spLocks noGrp="1"/>
          </p:cNvSpPr>
          <p:nvPr>
            <p:ph idx="1"/>
          </p:nvPr>
        </p:nvSpPr>
        <p:spPr>
          <a:xfrm>
            <a:off x="304800" y="990600"/>
            <a:ext cx="8534400" cy="4724400"/>
          </a:xfrm>
        </p:spPr>
        <p:txBody>
          <a:bodyPr/>
          <a:lstStyle/>
          <a:p>
            <a:r>
              <a:rPr lang="en-US" sz="2400" dirty="0" smtClean="0"/>
              <a:t>Restaurant had no handbook or anti-discrimination policies, no reporting procedure.</a:t>
            </a:r>
          </a:p>
          <a:p>
            <a:r>
              <a:rPr lang="en-US" sz="2400" dirty="0" smtClean="0"/>
              <a:t>Bubba surfed net for porn sites and was drunk at work.</a:t>
            </a:r>
          </a:p>
          <a:p>
            <a:r>
              <a:rPr lang="en-US" sz="2400" dirty="0" smtClean="0"/>
              <a:t>Discussed strip club adventures.</a:t>
            </a:r>
          </a:p>
          <a:p>
            <a:r>
              <a:rPr lang="en-US" sz="2400" dirty="0" smtClean="0"/>
              <a:t>Bubba made comments to suppliers to suggest he and Jackson were having affair.</a:t>
            </a:r>
          </a:p>
          <a:p>
            <a:r>
              <a:rPr lang="en-US" sz="2400" dirty="0" smtClean="0"/>
              <a:t>Paid male managers more to do less.</a:t>
            </a:r>
          </a:p>
          <a:p>
            <a:r>
              <a:rPr lang="en-US" sz="2400" dirty="0" smtClean="0"/>
              <a:t>Jackson complained to co-owner and in-house counsel, but complaints were ignored.</a:t>
            </a:r>
          </a:p>
          <a:p>
            <a:r>
              <a:rPr lang="en-US" sz="2400" dirty="0" smtClean="0"/>
              <a:t>Bubba made derogatory comments about females.</a:t>
            </a:r>
          </a:p>
          <a:p>
            <a:r>
              <a:rPr lang="en-US" sz="2400" dirty="0" smtClean="0"/>
              <a:t>No evaluation process, no progressive discipline.</a:t>
            </a:r>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63</a:t>
            </a:fld>
            <a:endParaRPr lang="en-US" dirty="0">
              <a:solidFill>
                <a:schemeClr val="bg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i="1" dirty="0" smtClean="0">
                <a:solidFill>
                  <a:schemeClr val="tx1"/>
                </a:solidFill>
              </a:rPr>
              <a:t>Jackson v. Bubba’s</a:t>
            </a:r>
            <a:endParaRPr lang="en-US" i="1" dirty="0">
              <a:solidFill>
                <a:schemeClr val="tx1"/>
              </a:solidFill>
            </a:endParaRPr>
          </a:p>
        </p:txBody>
      </p:sp>
      <p:sp>
        <p:nvSpPr>
          <p:cNvPr id="4" name="Content Placeholder 3"/>
          <p:cNvSpPr>
            <a:spLocks noGrp="1"/>
          </p:cNvSpPr>
          <p:nvPr>
            <p:ph sz="half" idx="2"/>
          </p:nvPr>
        </p:nvSpPr>
        <p:spPr>
          <a:xfrm>
            <a:off x="4648200" y="1066800"/>
            <a:ext cx="4191000" cy="4724400"/>
          </a:xfrm>
        </p:spPr>
        <p:txBody>
          <a:bodyPr/>
          <a:lstStyle/>
          <a:p>
            <a:r>
              <a:rPr lang="en-US" sz="2400" dirty="0" err="1"/>
              <a:t>Deen</a:t>
            </a:r>
            <a:r>
              <a:rPr lang="en-US" sz="2400" dirty="0"/>
              <a:t> sued along with brother, Bubba </a:t>
            </a:r>
            <a:r>
              <a:rPr lang="en-US" sz="2400" dirty="0" err="1"/>
              <a:t>Hiers</a:t>
            </a:r>
            <a:r>
              <a:rPr lang="en-US" sz="2400" dirty="0"/>
              <a:t>.</a:t>
            </a:r>
          </a:p>
          <a:p>
            <a:r>
              <a:rPr lang="en-US" sz="2400" dirty="0" err="1"/>
              <a:t>Deen</a:t>
            </a:r>
            <a:r>
              <a:rPr lang="en-US" sz="2400" dirty="0"/>
              <a:t> is co-owner of Bubba’s Seafood and Oyster House.</a:t>
            </a:r>
          </a:p>
          <a:p>
            <a:r>
              <a:rPr lang="en-US" sz="2400" dirty="0"/>
              <a:t>Sued by white woman, Lisa Jackson, for sexual harassment and racial discrimination (brought claim on behalf of co-workers).</a:t>
            </a:r>
          </a:p>
          <a:p>
            <a:endParaRPr lang="en-US" dirty="0"/>
          </a:p>
        </p:txBody>
      </p:sp>
      <p:sp>
        <p:nvSpPr>
          <p:cNvPr id="5" name="Slide Number Placeholder 4"/>
          <p:cNvSpPr>
            <a:spLocks noGrp="1"/>
          </p:cNvSpPr>
          <p:nvPr>
            <p:ph type="sldNum" sz="quarter" idx="10"/>
          </p:nvPr>
        </p:nvSpPr>
        <p:spPr/>
        <p:txBody>
          <a:bodyPr/>
          <a:lstStyle/>
          <a:p>
            <a:pPr>
              <a:defRPr/>
            </a:pPr>
            <a:fld id="{871DC39A-507E-4EC4-88E6-0B7D43862CF9}" type="slidenum">
              <a:rPr lang="en-US" smtClean="0">
                <a:solidFill>
                  <a:schemeClr val="bg1"/>
                </a:solidFill>
              </a:rPr>
              <a:pPr>
                <a:defRPr/>
              </a:pPr>
              <a:t>64</a:t>
            </a:fld>
            <a:endParaRPr lang="en-US" dirty="0">
              <a:solidFill>
                <a:schemeClr val="bg1"/>
              </a:solidFill>
            </a:endParaRPr>
          </a:p>
        </p:txBody>
      </p:sp>
      <p:pic>
        <p:nvPicPr>
          <p:cNvPr id="6" name="Content Placeholder 4" descr="Capture - Paula Dean Picture.PNG"/>
          <p:cNvPicPr>
            <a:picLocks noGrp="1" noChangeAspect="1"/>
          </p:cNvPicPr>
          <p:nvPr>
            <p:ph sz="half" idx="1"/>
          </p:nvPr>
        </p:nvPicPr>
        <p:blipFill>
          <a:blip r:embed="rId2" cstate="print"/>
          <a:stretch>
            <a:fillRect/>
          </a:stretch>
        </p:blipFill>
        <p:spPr>
          <a:xfrm>
            <a:off x="304800" y="1371600"/>
            <a:ext cx="4191000" cy="3601872"/>
          </a:xfrm>
        </p:spPr>
      </p:pic>
    </p:spTree>
    <p:extLst>
      <p:ext uri="{BB962C8B-B14F-4D97-AF65-F5344CB8AC3E}">
        <p14:creationId xmlns:p14="http://schemas.microsoft.com/office/powerpoint/2010/main" val="3173088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i="1" dirty="0" smtClean="0">
                <a:solidFill>
                  <a:schemeClr val="tx1"/>
                </a:solidFill>
              </a:rPr>
              <a:t>Jackson v. Bubba’s</a:t>
            </a:r>
            <a:endParaRPr lang="en-US" i="1" dirty="0">
              <a:solidFill>
                <a:schemeClr val="tx1"/>
              </a:solidFill>
            </a:endParaRPr>
          </a:p>
        </p:txBody>
      </p:sp>
      <p:sp>
        <p:nvSpPr>
          <p:cNvPr id="3" name="Content Placeholder 2"/>
          <p:cNvSpPr>
            <a:spLocks noGrp="1"/>
          </p:cNvSpPr>
          <p:nvPr>
            <p:ph idx="1"/>
          </p:nvPr>
        </p:nvSpPr>
        <p:spPr>
          <a:xfrm>
            <a:off x="304800" y="1143000"/>
            <a:ext cx="8534400" cy="4724400"/>
          </a:xfrm>
        </p:spPr>
        <p:txBody>
          <a:bodyPr/>
          <a:lstStyle/>
          <a:p>
            <a:r>
              <a:rPr lang="en-US" sz="2400" dirty="0" err="1" smtClean="0"/>
              <a:t>Deen</a:t>
            </a:r>
            <a:r>
              <a:rPr lang="en-US" sz="2400" dirty="0" smtClean="0"/>
              <a:t> was 4</a:t>
            </a:r>
            <a:r>
              <a:rPr lang="en-US" sz="2400" baseline="30000" dirty="0" smtClean="0"/>
              <a:t>th</a:t>
            </a:r>
            <a:r>
              <a:rPr lang="en-US" sz="2400" dirty="0" smtClean="0"/>
              <a:t> highest earning celebrity cook.</a:t>
            </a:r>
          </a:p>
          <a:p>
            <a:r>
              <a:rPr lang="en-US" sz="2400" dirty="0" smtClean="0"/>
              <a:t>Annual revenues of $100 million.</a:t>
            </a:r>
          </a:p>
          <a:p>
            <a:pPr marL="457200" indent="-457200">
              <a:buFont typeface="+mj-lt"/>
              <a:buAutoNum type="arabicPeriod"/>
            </a:pPr>
            <a:r>
              <a:rPr lang="en-US" sz="2400" dirty="0" smtClean="0"/>
              <a:t>Claims thrown out because Jackson lacked standing to bring claim of racial discrimination.</a:t>
            </a:r>
          </a:p>
          <a:p>
            <a:pPr marL="457200" indent="-457200">
              <a:buFont typeface="+mj-lt"/>
              <a:buAutoNum type="arabicPeriod"/>
            </a:pPr>
            <a:r>
              <a:rPr lang="en-US" sz="2400" dirty="0" smtClean="0"/>
              <a:t>Admission of racial slur many years ago was irrelevant.</a:t>
            </a:r>
          </a:p>
          <a:p>
            <a:pPr marL="457200" indent="-457200">
              <a:buFont typeface="+mj-lt"/>
              <a:buAutoNum type="arabicPeriod"/>
            </a:pPr>
            <a:r>
              <a:rPr lang="en-US" sz="2400" dirty="0" smtClean="0"/>
              <a:t>Bad publicity still toppled empire even though claims were invalid.</a:t>
            </a:r>
          </a:p>
          <a:p>
            <a:pPr lvl="1"/>
            <a:r>
              <a:rPr lang="en-US" dirty="0" smtClean="0"/>
              <a:t>Food Network didn’t renew contract.</a:t>
            </a:r>
          </a:p>
          <a:p>
            <a:pPr lvl="1"/>
            <a:r>
              <a:rPr lang="en-US" dirty="0" err="1" smtClean="0"/>
              <a:t>WalMart</a:t>
            </a:r>
            <a:r>
              <a:rPr lang="en-US" dirty="0" smtClean="0"/>
              <a:t> and Target discontinued products.</a:t>
            </a:r>
          </a:p>
          <a:p>
            <a:pPr lvl="1"/>
            <a:r>
              <a:rPr lang="en-US" dirty="0" smtClean="0"/>
              <a:t>Cookbook dropped by publisher.</a:t>
            </a:r>
            <a:endParaRPr lang="en-US" dirty="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65</a:t>
            </a:fld>
            <a:endParaRPr lang="en-US" dirty="0">
              <a:solidFill>
                <a:schemeClr val="bg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solidFill>
                  <a:schemeClr val="tx1"/>
                </a:solidFill>
              </a:rPr>
              <a:t>Take-</a:t>
            </a:r>
            <a:r>
              <a:rPr lang="en-US" dirty="0" err="1" smtClean="0">
                <a:solidFill>
                  <a:schemeClr val="tx1"/>
                </a:solidFill>
              </a:rPr>
              <a:t>aways</a:t>
            </a:r>
            <a:endParaRPr lang="en-US" dirty="0">
              <a:solidFill>
                <a:schemeClr val="tx1"/>
              </a:solidFill>
            </a:endParaRPr>
          </a:p>
        </p:txBody>
      </p:sp>
      <p:sp>
        <p:nvSpPr>
          <p:cNvPr id="3" name="Content Placeholder 2"/>
          <p:cNvSpPr>
            <a:spLocks noGrp="1"/>
          </p:cNvSpPr>
          <p:nvPr>
            <p:ph idx="1"/>
          </p:nvPr>
        </p:nvSpPr>
        <p:spPr>
          <a:xfrm>
            <a:off x="304800" y="1066800"/>
            <a:ext cx="8534400" cy="4724400"/>
          </a:xfrm>
        </p:spPr>
        <p:txBody>
          <a:bodyPr/>
          <a:lstStyle/>
          <a:p>
            <a:pPr marL="514350" indent="-514350">
              <a:buFont typeface="+mj-lt"/>
              <a:buAutoNum type="arabicPeriod"/>
            </a:pPr>
            <a:r>
              <a:rPr lang="en-US" sz="2700" dirty="0" smtClean="0"/>
              <a:t>Publicity can be more devastating than money judgment.</a:t>
            </a:r>
          </a:p>
          <a:p>
            <a:pPr marL="514350" indent="-514350">
              <a:buFont typeface="+mj-lt"/>
              <a:buAutoNum type="arabicPeriod"/>
            </a:pPr>
            <a:r>
              <a:rPr lang="en-US" sz="2700" dirty="0" smtClean="0"/>
              <a:t>Policies and practices can protect you; employers without basics are walking time bombs.  Handbook, reporting procedure, training, evaluations, and anti-discrimination policy are mandatory.</a:t>
            </a:r>
          </a:p>
          <a:p>
            <a:pPr marL="514350" indent="-514350">
              <a:buFont typeface="+mj-lt"/>
              <a:buAutoNum type="arabicPeriod"/>
            </a:pPr>
            <a:r>
              <a:rPr lang="en-US" sz="2700" dirty="0" smtClean="0"/>
              <a:t>Immediately address allegations of discrimination to reduce the chance of a lawsuit and liability.</a:t>
            </a:r>
          </a:p>
          <a:p>
            <a:pPr marL="514350" indent="-514350">
              <a:buFont typeface="+mj-lt"/>
              <a:buAutoNum type="arabicPeriod"/>
            </a:pPr>
            <a:r>
              <a:rPr lang="en-US" sz="2700" dirty="0" smtClean="0"/>
              <a:t>No one is above the law.  The more successful you are, the bigger the target you become.</a:t>
            </a:r>
            <a:endParaRPr lang="en-US" sz="2700" dirty="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66</a:t>
            </a:fld>
            <a:endParaRPr lang="en-US" dirty="0">
              <a:solidFill>
                <a:schemeClr val="bg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solidFill>
                  <a:schemeClr val="tx1"/>
                </a:solidFill>
              </a:rPr>
              <a:t>Take-</a:t>
            </a:r>
            <a:r>
              <a:rPr lang="en-US" dirty="0" err="1" smtClean="0">
                <a:solidFill>
                  <a:schemeClr val="tx1"/>
                </a:solidFill>
              </a:rPr>
              <a:t>aways</a:t>
            </a:r>
            <a:r>
              <a:rPr lang="en-US" dirty="0" smtClean="0">
                <a:solidFill>
                  <a:schemeClr val="tx1"/>
                </a:solidFill>
              </a:rPr>
              <a:t> (cont’d.)</a:t>
            </a:r>
            <a:endParaRPr lang="en-US" dirty="0">
              <a:solidFill>
                <a:schemeClr val="tx1"/>
              </a:solidFill>
            </a:endParaRPr>
          </a:p>
        </p:txBody>
      </p:sp>
      <p:sp>
        <p:nvSpPr>
          <p:cNvPr id="3" name="Content Placeholder 2"/>
          <p:cNvSpPr>
            <a:spLocks noGrp="1"/>
          </p:cNvSpPr>
          <p:nvPr>
            <p:ph idx="1"/>
          </p:nvPr>
        </p:nvSpPr>
        <p:spPr>
          <a:xfrm>
            <a:off x="304800" y="1066800"/>
            <a:ext cx="8534400" cy="4724400"/>
          </a:xfrm>
        </p:spPr>
        <p:txBody>
          <a:bodyPr/>
          <a:lstStyle/>
          <a:p>
            <a:pPr marL="514350" indent="-514350">
              <a:buFont typeface="+mj-lt"/>
              <a:buAutoNum type="arabicPeriod" startAt="5"/>
            </a:pPr>
            <a:r>
              <a:rPr lang="en-US" sz="2500" dirty="0" smtClean="0"/>
              <a:t>Update job descriptions.  If employees don’t hire or fire, clarify that in their job description.</a:t>
            </a:r>
          </a:p>
          <a:p>
            <a:pPr marL="514350" indent="-514350">
              <a:buFont typeface="+mj-lt"/>
              <a:buAutoNum type="arabicPeriod" startAt="5"/>
            </a:pPr>
            <a:r>
              <a:rPr lang="en-US" sz="2500" dirty="0" smtClean="0"/>
              <a:t>Make sure evaluations are done regularly and contain the right info:</a:t>
            </a:r>
          </a:p>
          <a:p>
            <a:pPr marL="914400" lvl="1" indent="-514350">
              <a:buFont typeface="+mj-lt"/>
              <a:buAutoNum type="arabicPeriod"/>
            </a:pPr>
            <a:r>
              <a:rPr lang="en-US" dirty="0" smtClean="0"/>
              <a:t>Detail problems – dates included.</a:t>
            </a:r>
          </a:p>
          <a:p>
            <a:pPr marL="914400" lvl="1" indent="-514350">
              <a:buFont typeface="+mj-lt"/>
              <a:buAutoNum type="arabicPeriod"/>
            </a:pPr>
            <a:r>
              <a:rPr lang="en-US" dirty="0" smtClean="0"/>
              <a:t>No information about protected class.</a:t>
            </a:r>
          </a:p>
          <a:p>
            <a:pPr marL="914400" lvl="1" indent="-514350">
              <a:buFont typeface="+mj-lt"/>
              <a:buAutoNum type="arabicPeriod"/>
            </a:pPr>
            <a:r>
              <a:rPr lang="en-US" dirty="0" smtClean="0"/>
              <a:t>Train managers on law or have HR review.</a:t>
            </a:r>
          </a:p>
          <a:p>
            <a:pPr marL="914400" lvl="1" indent="-514350">
              <a:buFont typeface="+mj-lt"/>
              <a:buAutoNum type="arabicPeriod"/>
            </a:pPr>
            <a:r>
              <a:rPr lang="en-US" dirty="0" smtClean="0"/>
              <a:t>Request employee to sign at bottom.</a:t>
            </a:r>
          </a:p>
          <a:p>
            <a:pPr marL="914400" lvl="1" indent="-514350">
              <a:buFont typeface="+mj-lt"/>
              <a:buAutoNum type="arabicPeriod"/>
            </a:pPr>
            <a:r>
              <a:rPr lang="en-US" dirty="0" smtClean="0"/>
              <a:t>Honesty is key.</a:t>
            </a:r>
          </a:p>
          <a:p>
            <a:pPr marL="514350" indent="-514350">
              <a:buFont typeface="+mj-lt"/>
              <a:buAutoNum type="arabicPeriod" startAt="5"/>
            </a:pPr>
            <a:r>
              <a:rPr lang="en-US" sz="2500" dirty="0" smtClean="0"/>
              <a:t>Retain good counsel.</a:t>
            </a:r>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67</a:t>
            </a:fld>
            <a:endParaRPr lang="en-US" dirty="0">
              <a:solidFill>
                <a:schemeClr val="bg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304800" y="990600"/>
            <a:ext cx="8534400" cy="4724400"/>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5000" b="1" dirty="0" smtClean="0"/>
              <a:t>Use a Checklist</a:t>
            </a:r>
            <a:endParaRPr lang="en-US" sz="5000" b="1" dirty="0"/>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68</a:t>
            </a:fld>
            <a:endParaRPr lang="en-US" dirty="0">
              <a:solidFill>
                <a:schemeClr val="bg1"/>
              </a:solidFill>
            </a:endParaRPr>
          </a:p>
        </p:txBody>
      </p:sp>
    </p:spTree>
    <p:extLst>
      <p:ext uri="{BB962C8B-B14F-4D97-AF65-F5344CB8AC3E}">
        <p14:creationId xmlns:p14="http://schemas.microsoft.com/office/powerpoint/2010/main" val="21795210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 </a:t>
            </a:r>
            <a:endParaRPr lang="en-US" dirty="0"/>
          </a:p>
        </p:txBody>
      </p:sp>
      <p:sp>
        <p:nvSpPr>
          <p:cNvPr id="3" name="Content Placeholder 2"/>
          <p:cNvSpPr>
            <a:spLocks noGrp="1"/>
          </p:cNvSpPr>
          <p:nvPr>
            <p:ph idx="1"/>
          </p:nvPr>
        </p:nvSpPr>
        <p:spPr>
          <a:xfrm>
            <a:off x="2819400" y="1066800"/>
            <a:ext cx="6019800" cy="4724400"/>
          </a:xfrm>
        </p:spPr>
        <p:txBody>
          <a:bodyPr/>
          <a:lstStyle/>
          <a:p>
            <a:endParaRPr lang="en-US" dirty="0" smtClean="0"/>
          </a:p>
          <a:p>
            <a:endParaRPr lang="en-US" dirty="0"/>
          </a:p>
          <a:p>
            <a:r>
              <a:rPr lang="en-US" sz="3200" dirty="0" smtClean="0"/>
              <a:t>Blog</a:t>
            </a:r>
          </a:p>
          <a:p>
            <a:r>
              <a:rPr lang="en-US" sz="3200" dirty="0" smtClean="0"/>
              <a:t>Breakfast Briefings</a:t>
            </a:r>
          </a:p>
          <a:p>
            <a:r>
              <a:rPr lang="en-US" sz="3200" dirty="0" smtClean="0"/>
              <a:t>LinkedIn</a:t>
            </a:r>
            <a:endParaRPr lang="en-US" sz="3200" dirty="0"/>
          </a:p>
        </p:txBody>
      </p:sp>
      <p:sp>
        <p:nvSpPr>
          <p:cNvPr id="4" name="Slide Number Placeholder 3"/>
          <p:cNvSpPr>
            <a:spLocks noGrp="1"/>
          </p:cNvSpPr>
          <p:nvPr>
            <p:ph type="sldNum" sz="quarter" idx="10"/>
          </p:nvPr>
        </p:nvSpPr>
        <p:spPr/>
        <p:txBody>
          <a:bodyPr/>
          <a:lstStyle/>
          <a:p>
            <a:pPr>
              <a:defRPr/>
            </a:pPr>
            <a:fld id="{92FE2F0E-213C-4A3E-8A92-25A5C8C7F365}" type="slidenum">
              <a:rPr lang="en-US" smtClean="0">
                <a:solidFill>
                  <a:schemeClr val="bg1"/>
                </a:solidFill>
              </a:rPr>
              <a:pPr>
                <a:defRPr/>
              </a:pPr>
              <a:t>69</a:t>
            </a:fld>
            <a:endParaRPr lang="en-US" dirty="0">
              <a:solidFill>
                <a:schemeClr val="bg1"/>
              </a:solidFill>
            </a:endParaRPr>
          </a:p>
        </p:txBody>
      </p:sp>
    </p:spTree>
    <p:extLst>
      <p:ext uri="{BB962C8B-B14F-4D97-AF65-F5344CB8AC3E}">
        <p14:creationId xmlns:p14="http://schemas.microsoft.com/office/powerpoint/2010/main" val="1110618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solidFill>
                  <a:schemeClr val="tx1"/>
                </a:solidFill>
              </a:rPr>
              <a:t>At-Will Basics</a:t>
            </a:r>
            <a:endParaRPr lang="en-US" dirty="0">
              <a:solidFill>
                <a:schemeClr val="tx1"/>
              </a:solidFill>
            </a:endParaRPr>
          </a:p>
        </p:txBody>
      </p:sp>
      <p:sp>
        <p:nvSpPr>
          <p:cNvPr id="3" name="Content Placeholder 2"/>
          <p:cNvSpPr>
            <a:spLocks noGrp="1"/>
          </p:cNvSpPr>
          <p:nvPr>
            <p:ph idx="1"/>
          </p:nvPr>
        </p:nvSpPr>
        <p:spPr>
          <a:xfrm>
            <a:off x="304800" y="1143000"/>
            <a:ext cx="8534400" cy="4724400"/>
          </a:xfrm>
        </p:spPr>
        <p:txBody>
          <a:bodyPr/>
          <a:lstStyle/>
          <a:p>
            <a:pPr marL="0" indent="0">
              <a:buNone/>
            </a:pPr>
            <a:r>
              <a:rPr lang="en-US" dirty="0" smtClean="0"/>
              <a:t>Which of the following things can jeopardize an employer’s at-will relationship with its employee?</a:t>
            </a:r>
          </a:p>
          <a:p>
            <a:pPr marL="914400" lvl="1" indent="-457200">
              <a:buFont typeface="+mj-lt"/>
              <a:buAutoNum type="alphaLcPeriod"/>
            </a:pPr>
            <a:r>
              <a:rPr lang="en-US" dirty="0" smtClean="0"/>
              <a:t>A written contract.</a:t>
            </a:r>
          </a:p>
          <a:p>
            <a:pPr marL="914400" lvl="1" indent="-457200">
              <a:buFont typeface="+mj-lt"/>
              <a:buAutoNum type="alphaLcPeriod"/>
            </a:pPr>
            <a:r>
              <a:rPr lang="en-US" dirty="0" smtClean="0"/>
              <a:t>An oral representation.</a:t>
            </a:r>
          </a:p>
          <a:p>
            <a:pPr marL="914400" lvl="1" indent="-457200">
              <a:buFont typeface="+mj-lt"/>
              <a:buAutoNum type="alphaLcPeriod"/>
            </a:pPr>
            <a:r>
              <a:rPr lang="en-US" dirty="0" smtClean="0"/>
              <a:t>An implied contract.</a:t>
            </a:r>
          </a:p>
          <a:p>
            <a:pPr marL="914400" lvl="1" indent="-457200">
              <a:buFont typeface="+mj-lt"/>
              <a:buAutoNum type="alphaLcPeriod"/>
            </a:pPr>
            <a:r>
              <a:rPr lang="en-US" dirty="0" smtClean="0"/>
              <a:t>Additional consideration.</a:t>
            </a:r>
          </a:p>
          <a:p>
            <a:pPr marL="914400" lvl="1" indent="-457200">
              <a:buFont typeface="+mj-lt"/>
              <a:buAutoNum type="alphaLcPeriod"/>
            </a:pPr>
            <a:r>
              <a:rPr lang="en-US" dirty="0" smtClean="0"/>
              <a:t>All of the above.</a:t>
            </a:r>
            <a:endParaRPr lang="en-US" dirty="0"/>
          </a:p>
        </p:txBody>
      </p:sp>
      <p:sp>
        <p:nvSpPr>
          <p:cNvPr id="4" name="Slide Number Placeholder 3"/>
          <p:cNvSpPr>
            <a:spLocks noGrp="1"/>
          </p:cNvSpPr>
          <p:nvPr>
            <p:ph type="sldNum" sz="quarter" idx="10"/>
          </p:nvPr>
        </p:nvSpPr>
        <p:spPr/>
        <p:txBody>
          <a:bodyPr/>
          <a:lstStyle/>
          <a:p>
            <a:pPr>
              <a:defRPr/>
            </a:pPr>
            <a:fld id="{92FE2F0E-213C-4A3E-8A92-25A5C8C7F365}" type="slidenum">
              <a:rPr lang="en-US" smtClean="0">
                <a:solidFill>
                  <a:schemeClr val="bg1"/>
                </a:solidFill>
              </a:rPr>
              <a:pPr>
                <a:defRPr/>
              </a:pPr>
              <a:t>7</a:t>
            </a:fld>
            <a:endParaRPr lang="en-US" dirty="0">
              <a:solidFill>
                <a:schemeClr val="bg1"/>
              </a:solidFill>
            </a:endParaRPr>
          </a:p>
        </p:txBody>
      </p:sp>
    </p:spTree>
    <p:extLst>
      <p:ext uri="{BB962C8B-B14F-4D97-AF65-F5344CB8AC3E}">
        <p14:creationId xmlns:p14="http://schemas.microsoft.com/office/powerpoint/2010/main" val="11329962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ctr"/>
            <a:endParaRPr lang="en-US" sz="4400" dirty="0" smtClean="0"/>
          </a:p>
          <a:p>
            <a:pPr algn="ctr"/>
            <a:endParaRPr lang="en-US" sz="4400" dirty="0" smtClean="0"/>
          </a:p>
          <a:p>
            <a:pPr algn="ctr"/>
            <a:endParaRPr lang="en-US" sz="4400" dirty="0" smtClean="0"/>
          </a:p>
          <a:p>
            <a:pPr algn="ctr"/>
            <a:endParaRPr lang="en-US" sz="4400" dirty="0" smtClean="0"/>
          </a:p>
          <a:p>
            <a:pPr algn="ctr"/>
            <a:r>
              <a:rPr lang="en-US" sz="4400" dirty="0" smtClean="0"/>
              <a:t>QUESTIONS?</a:t>
            </a:r>
          </a:p>
          <a:p>
            <a:endParaRPr lang="en-US" dirty="0" smtClean="0"/>
          </a:p>
          <a:p>
            <a:endParaRPr lang="en-US" dirty="0" smtClean="0"/>
          </a:p>
          <a:p>
            <a:endParaRPr lang="en-US" dirty="0" smtClean="0"/>
          </a:p>
          <a:p>
            <a:pPr algn="ctr"/>
            <a:r>
              <a:rPr lang="en-US" sz="3200" i="1" dirty="0" smtClean="0"/>
              <a:t>THANK YOU</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01B21F4-E16C-4527-8553-0944D88DE1A7}" type="slidenum">
              <a:rPr lang="en-US" smtClean="0">
                <a:solidFill>
                  <a:schemeClr val="bg1"/>
                </a:solidFill>
              </a:rPr>
              <a:pPr>
                <a:defRPr/>
              </a:pPr>
              <a:t>70</a:t>
            </a:fld>
            <a:endParaRPr lang="en-US"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solidFill>
                  <a:schemeClr val="tx1"/>
                </a:solidFill>
              </a:rPr>
              <a:t>How to Protect At-Will Relationship</a:t>
            </a:r>
            <a:endParaRPr lang="en-US" dirty="0">
              <a:solidFill>
                <a:schemeClr val="tx1"/>
              </a:solidFill>
            </a:endParaRPr>
          </a:p>
        </p:txBody>
      </p:sp>
      <p:sp>
        <p:nvSpPr>
          <p:cNvPr id="3" name="Content Placeholder 2"/>
          <p:cNvSpPr>
            <a:spLocks noGrp="1"/>
          </p:cNvSpPr>
          <p:nvPr>
            <p:ph idx="1"/>
          </p:nvPr>
        </p:nvSpPr>
        <p:spPr>
          <a:xfrm>
            <a:off x="304800" y="1143000"/>
            <a:ext cx="8534400" cy="4724400"/>
          </a:xfrm>
        </p:spPr>
        <p:txBody>
          <a:bodyPr/>
          <a:lstStyle/>
          <a:p>
            <a:r>
              <a:rPr lang="en-US" sz="3600" dirty="0" smtClean="0"/>
              <a:t>Contracts.</a:t>
            </a:r>
          </a:p>
          <a:p>
            <a:r>
              <a:rPr lang="en-US" sz="3600" dirty="0" smtClean="0"/>
              <a:t>Oral representations.</a:t>
            </a:r>
          </a:p>
          <a:p>
            <a:r>
              <a:rPr lang="en-US" sz="3600" dirty="0" smtClean="0"/>
              <a:t>Implied Contracts.</a:t>
            </a:r>
          </a:p>
          <a:p>
            <a:r>
              <a:rPr lang="en-US" sz="3600" dirty="0" smtClean="0"/>
              <a:t>Additional Consideration.</a:t>
            </a:r>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8</a:t>
            </a:fld>
            <a:endParaRPr lang="en-US"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solidFill>
                  <a:schemeClr val="tx1"/>
                </a:solidFill>
              </a:rPr>
              <a:t>Exceptions to At-Will Employment in Idaho</a:t>
            </a:r>
            <a:endParaRPr lang="en-US" dirty="0">
              <a:solidFill>
                <a:schemeClr val="tx1"/>
              </a:solidFill>
            </a:endParaRPr>
          </a:p>
        </p:txBody>
      </p:sp>
      <p:sp>
        <p:nvSpPr>
          <p:cNvPr id="3" name="Content Placeholder 2"/>
          <p:cNvSpPr>
            <a:spLocks noGrp="1"/>
          </p:cNvSpPr>
          <p:nvPr>
            <p:ph idx="1"/>
          </p:nvPr>
        </p:nvSpPr>
        <p:spPr>
          <a:xfrm>
            <a:off x="381000" y="990600"/>
            <a:ext cx="8534400" cy="4724400"/>
          </a:xfrm>
        </p:spPr>
        <p:txBody>
          <a:bodyPr/>
          <a:lstStyle/>
          <a:p>
            <a:r>
              <a:rPr lang="en-US" sz="3600" dirty="0" smtClean="0"/>
              <a:t>Wrongful Discharge in Violation of Public Policy:</a:t>
            </a:r>
          </a:p>
          <a:p>
            <a:pPr lvl="1"/>
            <a:r>
              <a:rPr lang="en-US" sz="3600" dirty="0" smtClean="0"/>
              <a:t>Refusing to engage in illegal or unsafe conduct.</a:t>
            </a:r>
          </a:p>
          <a:p>
            <a:pPr lvl="1"/>
            <a:r>
              <a:rPr lang="en-US" sz="3600" dirty="0" smtClean="0"/>
              <a:t>Reporting illegal conduct to the proper authorities.</a:t>
            </a:r>
          </a:p>
          <a:p>
            <a:pPr lvl="1"/>
            <a:r>
              <a:rPr lang="en-US" sz="3600" dirty="0" smtClean="0"/>
              <a:t>Exercising statutory rights like filing for worker’s compensation benefits.</a:t>
            </a:r>
          </a:p>
        </p:txBody>
      </p:sp>
      <p:sp>
        <p:nvSpPr>
          <p:cNvPr id="4" name="Slide Number Placeholder 3"/>
          <p:cNvSpPr>
            <a:spLocks noGrp="1"/>
          </p:cNvSpPr>
          <p:nvPr>
            <p:ph type="sldNum" sz="quarter" idx="10"/>
          </p:nvPr>
        </p:nvSpPr>
        <p:spPr/>
        <p:txBody>
          <a:bodyPr/>
          <a:lstStyle/>
          <a:p>
            <a:pPr>
              <a:defRPr/>
            </a:pPr>
            <a:fld id="{40CF134F-BF14-405A-8980-3C34D5B57A5E}" type="slidenum">
              <a:rPr lang="en-US" smtClean="0">
                <a:solidFill>
                  <a:schemeClr val="bg1"/>
                </a:solidFill>
              </a:rPr>
              <a:pPr>
                <a:defRPr/>
              </a:pPr>
              <a:t>9</a:t>
            </a:fld>
            <a:endParaRPr lang="en-US" dirty="0">
              <a:solidFill>
                <a:schemeClr val="bg1"/>
              </a:solidFill>
            </a:endParaRPr>
          </a:p>
        </p:txBody>
      </p:sp>
    </p:spTree>
  </p:cSld>
  <p:clrMapOvr>
    <a:masterClrMapping/>
  </p:clrMapOvr>
</p:sld>
</file>

<file path=ppt/theme/theme1.xml><?xml version="1.0" encoding="utf-8"?>
<a:theme xmlns:a="http://schemas.openxmlformats.org/drawingml/2006/main" name="1_Default Design">
  <a:themeElements>
    <a:clrScheme name="1_Default Design 8">
      <a:dk1>
        <a:srgbClr val="000000"/>
      </a:dk1>
      <a:lt1>
        <a:srgbClr val="FFFFFF"/>
      </a:lt1>
      <a:dk2>
        <a:srgbClr val="FFFFFF"/>
      </a:dk2>
      <a:lt2>
        <a:srgbClr val="808080"/>
      </a:lt2>
      <a:accent1>
        <a:srgbClr val="CC9900"/>
      </a:accent1>
      <a:accent2>
        <a:srgbClr val="2A386C"/>
      </a:accent2>
      <a:accent3>
        <a:srgbClr val="FFFFFF"/>
      </a:accent3>
      <a:accent4>
        <a:srgbClr val="000000"/>
      </a:accent4>
      <a:accent5>
        <a:srgbClr val="E2CAAA"/>
      </a:accent5>
      <a:accent6>
        <a:srgbClr val="253261"/>
      </a:accent6>
      <a:hlink>
        <a:srgbClr val="CC9900"/>
      </a:hlink>
      <a:folHlink>
        <a:srgbClr val="80808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FFFFFF"/>
        </a:dk2>
        <a:lt2>
          <a:srgbClr val="808080"/>
        </a:lt2>
        <a:accent1>
          <a:srgbClr val="CC9900"/>
        </a:accent1>
        <a:accent2>
          <a:srgbClr val="2A386C"/>
        </a:accent2>
        <a:accent3>
          <a:srgbClr val="FFFFFF"/>
        </a:accent3>
        <a:accent4>
          <a:srgbClr val="000000"/>
        </a:accent4>
        <a:accent5>
          <a:srgbClr val="E2CAAA"/>
        </a:accent5>
        <a:accent6>
          <a:srgbClr val="253261"/>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8">
      <a:dk1>
        <a:srgbClr val="000000"/>
      </a:dk1>
      <a:lt1>
        <a:srgbClr val="FFFFFF"/>
      </a:lt1>
      <a:dk2>
        <a:srgbClr val="FFFFFF"/>
      </a:dk2>
      <a:lt2>
        <a:srgbClr val="808080"/>
      </a:lt2>
      <a:accent1>
        <a:srgbClr val="CC9900"/>
      </a:accent1>
      <a:accent2>
        <a:srgbClr val="2A386C"/>
      </a:accent2>
      <a:accent3>
        <a:srgbClr val="FFFFFF"/>
      </a:accent3>
      <a:accent4>
        <a:srgbClr val="000000"/>
      </a:accent4>
      <a:accent5>
        <a:srgbClr val="E2CAAA"/>
      </a:accent5>
      <a:accent6>
        <a:srgbClr val="253261"/>
      </a:accent6>
      <a:hlink>
        <a:srgbClr val="CC9900"/>
      </a:hlink>
      <a:folHlink>
        <a:srgbClr val="80808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_Default Design 8">
        <a:dk1>
          <a:srgbClr val="000000"/>
        </a:dk1>
        <a:lt1>
          <a:srgbClr val="FFFFFF"/>
        </a:lt1>
        <a:dk2>
          <a:srgbClr val="FFFFFF"/>
        </a:dk2>
        <a:lt2>
          <a:srgbClr val="808080"/>
        </a:lt2>
        <a:accent1>
          <a:srgbClr val="CC9900"/>
        </a:accent1>
        <a:accent2>
          <a:srgbClr val="2A386C"/>
        </a:accent2>
        <a:accent3>
          <a:srgbClr val="FFFFFF"/>
        </a:accent3>
        <a:accent4>
          <a:srgbClr val="000000"/>
        </a:accent4>
        <a:accent5>
          <a:srgbClr val="E2CAAA"/>
        </a:accent5>
        <a:accent6>
          <a:srgbClr val="253261"/>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2746</TotalTime>
  <Words>2002</Words>
  <Application>Microsoft Office PowerPoint</Application>
  <PresentationFormat>On-screen Show (4:3)</PresentationFormat>
  <Paragraphs>385</Paragraphs>
  <Slides>70</Slides>
  <Notes>5</Notes>
  <HiddenSlides>0</HiddenSlides>
  <MMClips>0</MMClips>
  <ScaleCrop>false</ScaleCrop>
  <HeadingPairs>
    <vt:vector size="4" baseType="variant">
      <vt:variant>
        <vt:lpstr>Theme</vt:lpstr>
      </vt:variant>
      <vt:variant>
        <vt:i4>2</vt:i4>
      </vt:variant>
      <vt:variant>
        <vt:lpstr>Slide Titles</vt:lpstr>
      </vt:variant>
      <vt:variant>
        <vt:i4>70</vt:i4>
      </vt:variant>
    </vt:vector>
  </HeadingPairs>
  <TitlesOfParts>
    <vt:vector size="72" baseType="lpstr">
      <vt:lpstr>1_Default Design</vt:lpstr>
      <vt:lpstr>3_Default Design</vt:lpstr>
      <vt:lpstr>EMPLOYEE DISCIPLINE AND TERMINATION</vt:lpstr>
      <vt:lpstr>Important Information</vt:lpstr>
      <vt:lpstr> </vt:lpstr>
      <vt:lpstr>Discipline and Termination</vt:lpstr>
      <vt:lpstr>Employee Relationship</vt:lpstr>
      <vt:lpstr> </vt:lpstr>
      <vt:lpstr>At-Will Basics</vt:lpstr>
      <vt:lpstr>How to Protect At-Will Relationship</vt:lpstr>
      <vt:lpstr>Exceptions to At-Will Employment in Idaho</vt:lpstr>
      <vt:lpstr> </vt:lpstr>
      <vt:lpstr>Venable</vt:lpstr>
      <vt:lpstr>Venable</vt:lpstr>
      <vt:lpstr>Venable</vt:lpstr>
      <vt:lpstr>Venable Take-aways</vt:lpstr>
      <vt:lpstr>At-Will Basics</vt:lpstr>
      <vt:lpstr>At-Will Basics</vt:lpstr>
      <vt:lpstr> </vt:lpstr>
      <vt:lpstr>At-Will Basics</vt:lpstr>
      <vt:lpstr>At-Will</vt:lpstr>
      <vt:lpstr>Four Rules to Employment Law Defense</vt:lpstr>
      <vt:lpstr>Employee Evaluations</vt:lpstr>
      <vt:lpstr>Why Do Evaluations?</vt:lpstr>
      <vt:lpstr>Evaluations</vt:lpstr>
      <vt:lpstr>Evaluations</vt:lpstr>
      <vt:lpstr>Protect Your Work Place!</vt:lpstr>
      <vt:lpstr> </vt:lpstr>
      <vt:lpstr>Evaluations</vt:lpstr>
      <vt:lpstr>Evaluations</vt:lpstr>
      <vt:lpstr>Evaluations</vt:lpstr>
      <vt:lpstr>Hatheway</vt:lpstr>
      <vt:lpstr>Hatheway</vt:lpstr>
      <vt:lpstr>Hatheway</vt:lpstr>
      <vt:lpstr>Hatheway</vt:lpstr>
      <vt:lpstr>Take-aways</vt:lpstr>
      <vt:lpstr>Progressive Discipline</vt:lpstr>
      <vt:lpstr>Peterson v. Exide Technologies</vt:lpstr>
      <vt:lpstr>Peterson v. Exide Technologies 2012 WL 1184001 (10th Cir. 2012)</vt:lpstr>
      <vt:lpstr>Verbal Warning</vt:lpstr>
      <vt:lpstr>Progressive Discipline</vt:lpstr>
      <vt:lpstr>Performance Improvement Plan (PIP)</vt:lpstr>
      <vt:lpstr>Progressive Discipline</vt:lpstr>
      <vt:lpstr> </vt:lpstr>
      <vt:lpstr>Oralia Garcia</vt:lpstr>
      <vt:lpstr>Oralia Garcia</vt:lpstr>
      <vt:lpstr>Get HR Involved Or Train</vt:lpstr>
      <vt:lpstr>Training</vt:lpstr>
      <vt:lpstr>Idaho Discrimination Statistics</vt:lpstr>
      <vt:lpstr>VANCE</vt:lpstr>
      <vt:lpstr> </vt:lpstr>
      <vt:lpstr>Vance v. Ball State</vt:lpstr>
      <vt:lpstr>Vance v. Ball State</vt:lpstr>
      <vt:lpstr>Vance v. Ball State</vt:lpstr>
      <vt:lpstr>Standards</vt:lpstr>
      <vt:lpstr>Vance v. Ball State</vt:lpstr>
      <vt:lpstr> </vt:lpstr>
      <vt:lpstr>Pregnancy</vt:lpstr>
      <vt:lpstr>Pregnancy</vt:lpstr>
      <vt:lpstr>Examples of Reasonable Accommodations  for Pregnancy</vt:lpstr>
      <vt:lpstr>Properly Navigating a Request for Accommodation</vt:lpstr>
      <vt:lpstr> </vt:lpstr>
      <vt:lpstr> </vt:lpstr>
      <vt:lpstr>Jackson v. Bubba’s</vt:lpstr>
      <vt:lpstr>Jackson v. Bubba’s</vt:lpstr>
      <vt:lpstr>Jackson v. Bubba’s</vt:lpstr>
      <vt:lpstr>Jackson v. Bubba’s</vt:lpstr>
      <vt:lpstr>Take-aways</vt:lpstr>
      <vt:lpstr>Take-aways (cont’d.)</vt:lpstr>
      <vt:lpstr> </vt:lpstr>
      <vt:lpstr> </vt:lpstr>
      <vt:lpstr>PowerPoint Presentation</vt:lpstr>
    </vt:vector>
  </TitlesOfParts>
  <Company>PresentationPro,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Rami</dc:creator>
  <cp:lastModifiedBy>Luke Kelly</cp:lastModifiedBy>
  <cp:revision>153</cp:revision>
  <cp:lastPrinted>2015-05-12T20:42:30Z</cp:lastPrinted>
  <dcterms:created xsi:type="dcterms:W3CDTF">2008-02-27T21:02:18Z</dcterms:created>
  <dcterms:modified xsi:type="dcterms:W3CDTF">2015-05-13T15:27:23Z</dcterms:modified>
</cp:coreProperties>
</file>